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3"/>
    <p:sldMasterId id="2147483723" r:id="rId4"/>
  </p:sldMasterIdLst>
  <p:notesMasterIdLst>
    <p:notesMasterId r:id="rId24"/>
  </p:notesMasterIdLst>
  <p:sldIdLst>
    <p:sldId id="2675" r:id="rId5"/>
    <p:sldId id="257" r:id="rId6"/>
    <p:sldId id="2669" r:id="rId7"/>
    <p:sldId id="2620" r:id="rId8"/>
    <p:sldId id="2668" r:id="rId9"/>
    <p:sldId id="2621" r:id="rId10"/>
    <p:sldId id="2622" r:id="rId11"/>
    <p:sldId id="2615" r:id="rId12"/>
    <p:sldId id="2617" r:id="rId13"/>
    <p:sldId id="692" r:id="rId14"/>
    <p:sldId id="2616" r:id="rId15"/>
    <p:sldId id="2625" r:id="rId16"/>
    <p:sldId id="2672" r:id="rId17"/>
    <p:sldId id="2674" r:id="rId18"/>
    <p:sldId id="2624" r:id="rId19"/>
    <p:sldId id="2638" r:id="rId20"/>
    <p:sldId id="271" r:id="rId21"/>
    <p:sldId id="2676" r:id="rId22"/>
    <p:sldId id="25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FFFF"/>
    <a:srgbClr val="F106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C34535-88A5-482A-9A19-054D2A03C9B2}" v="61" dt="2024-02-08T15:10:41.020"/>
    <p1510:client id="{2B0D50BC-2ABD-F087-3464-6FAAD3132859}" v="739" dt="2024-02-08T20:11:07.014"/>
    <p1510:client id="{B23D072E-C755-2A54-2081-B16F013AD654}" v="9" dt="2024-02-08T20:31:54.8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1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05T14:12:14.4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7AC2B-CC53-4403-BF95-2A8B82750767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F5BD2-A9A4-4FF9-B88F-A676BDC5A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418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200"/>
              </a:spcAft>
            </a:pPr>
            <a:endParaRPr lang="en-US" sz="1200">
              <a:effectLst/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636F47-53ED-4DA9-A877-338BADC119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899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A0F7F-978F-4BF4-A406-1F2897A2A4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139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Application available online and in app store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Available for all coastal states to create their own page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Allows users to share photos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Uses data from photo to collect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14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Whole community approach using a simple tool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356C2-FC6F-42D2-880F-23D93A17DF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41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Encouraging tool to help share places people love to visit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Shows important areas that was want to protect and help flourish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Tags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57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Social media campaign- KYT wanted people to be aware and involved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Tide smart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Types of flooding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Flood prep tips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Understanding where tide stations are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Tide predictions and actual tides- can see a month out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49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D356C2-FC6F-42D2-880F-23D93A17DF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309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agencies worked together, struggled with outreach but we encourage others to keep </a:t>
            </a:r>
          </a:p>
          <a:p>
            <a:endParaRPr lang="en-US"/>
          </a:p>
          <a:p>
            <a:r>
              <a:rPr lang="en-US"/>
              <a:t>Sandy (10) and Ida (1) anniversary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Wanted everyone to have a place to share stories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Flooding happens everywhere not just coast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Impacted differently everyone has their own stories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Received written stories, photos, videos, even songs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See our compilation video if you scan the QR code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A0038-7055-434C-B6C4-B8C69565C6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55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A0038-7055-434C-B6C4-B8C69565C6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932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Fisherman's walkway – dune change from project scope to installation </a:t>
            </a:r>
          </a:p>
          <a:p>
            <a:r>
              <a:rPr lang="en-US" dirty="0">
                <a:cs typeface="Calibri"/>
              </a:rPr>
              <a:t>Margate – low tide to rain event and high tide</a:t>
            </a:r>
          </a:p>
          <a:p>
            <a:r>
              <a:rPr lang="en-US" dirty="0" err="1">
                <a:cs typeface="Calibri"/>
              </a:rPr>
              <a:t>Cheesequake</a:t>
            </a:r>
            <a:r>
              <a:rPr lang="en-US" dirty="0">
                <a:cs typeface="Calibri"/>
              </a:rPr>
              <a:t> – low tide to rain event and high tide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F5BD2-A9A4-4FF9-B88F-A676BDC5AA0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06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7C1E-A050-46E2-8829-F2797FE928D4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D3FFB-38A9-431E-8ACF-9F151E8E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93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7C1E-A050-46E2-8829-F2797FE928D4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D3FFB-38A9-431E-8ACF-9F151E8E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95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7C1E-A050-46E2-8829-F2797FE928D4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D3FFB-38A9-431E-8ACF-9F151E8E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870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 title="Decorative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8181847" y="0"/>
            <a:ext cx="401015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4171694" y="0"/>
            <a:ext cx="401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757" y="1680547"/>
            <a:ext cx="3686025" cy="382749"/>
          </a:xfrm>
        </p:spPr>
        <p:txBody>
          <a:bodyPr lIns="0" anchor="b"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75228" y="1680547"/>
            <a:ext cx="3658010" cy="382749"/>
          </a:xfrm>
        </p:spPr>
        <p:txBody>
          <a:bodyPr vert="horz" lIns="0" tIns="45720" rIns="91440" bIns="45720" rtlCol="0" anchor="b">
            <a:noAutofit/>
          </a:bodyPr>
          <a:lstStyle>
            <a:lvl1pPr marL="0" indent="0">
              <a:buNone/>
              <a:defRPr lang="en-US" sz="28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228600" lvl="0" indent="-228600"/>
            <a:r>
              <a:rPr lang="en-US"/>
              <a:t>Click to add 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3454" y="2084831"/>
            <a:ext cx="3686159" cy="3044825"/>
          </a:xfrm>
        </p:spPr>
        <p:txBody>
          <a:bodyPr lIns="0" tIns="7200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75228" y="2084831"/>
            <a:ext cx="3658010" cy="3044825"/>
          </a:xfrm>
        </p:spPr>
        <p:txBody>
          <a:bodyPr lIns="0" tIns="7200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10" y="1670007"/>
            <a:ext cx="3686159" cy="1466055"/>
          </a:xfrm>
        </p:spPr>
        <p:txBody>
          <a:bodyPr lIns="0" anchor="t">
            <a:normAutofit/>
          </a:bodyPr>
          <a:lstStyle>
            <a:lvl1pPr algn="l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6247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5" name="Dikdörtgen" title="Decorative"/>
            <p:cNvSpPr/>
            <p:nvPr userDrawn="1"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98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6" name="IMAGE PLACEHOLDER" title="Decorative"/>
            <p:cNvSpPr/>
            <p:nvPr userDrawn="1"/>
          </p:nvSpPr>
          <p:spPr>
            <a:xfrm>
              <a:off x="10168466" y="1092200"/>
              <a:ext cx="13170298" cy="10531079"/>
            </a:xfrm>
            <a:prstGeom prst="rect">
              <a:avLst/>
            </a:prstGeom>
            <a:solidFill>
              <a:schemeClr val="accent2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/>
            <a:lstStyle>
              <a:lvl1pPr>
                <a:defRPr b="0">
                  <a:solidFill>
                    <a:srgbClr val="F3F3F3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575" y="4500560"/>
            <a:ext cx="6536692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136845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88"/>
            <a:ext cx="12192000" cy="548418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D83AEC-6910-48C2-BF0A-C9D033190B59}"/>
              </a:ext>
            </a:extLst>
          </p:cNvPr>
          <p:cNvSpPr/>
          <p:nvPr userDrawn="1"/>
        </p:nvSpPr>
        <p:spPr>
          <a:xfrm>
            <a:off x="0" y="5488473"/>
            <a:ext cx="12192000" cy="13716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2755" y="5771106"/>
            <a:ext cx="3893646" cy="891250"/>
          </a:xfrm>
        </p:spPr>
        <p:txBody>
          <a:bodyPr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6355" y="5601832"/>
            <a:ext cx="5522071" cy="1258242"/>
          </a:xfrm>
        </p:spPr>
        <p:txBody>
          <a:bodyPr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PROGRAM NAME</a:t>
            </a:r>
          </a:p>
          <a:p>
            <a:pPr lvl="0"/>
            <a:r>
              <a:rPr lang="en-US"/>
              <a:t>Name@dep.nj.gov</a:t>
            </a:r>
            <a:br>
              <a:rPr lang="en-US"/>
            </a:br>
            <a:r>
              <a:rPr lang="en-US"/>
              <a:t>609-xxx-xxxx</a:t>
            </a:r>
          </a:p>
          <a:p>
            <a:pPr lvl="0"/>
            <a:r>
              <a:rPr lang="en-US"/>
              <a:t>NJ.GOV/DEP/</a:t>
            </a:r>
          </a:p>
        </p:txBody>
      </p:sp>
      <p:sp>
        <p:nvSpPr>
          <p:cNvPr id="8" name="Shape 62" title="Decorative">
            <a:extLst>
              <a:ext uri="{FF2B5EF4-FFF2-40B4-BE49-F238E27FC236}">
                <a16:creationId xmlns:a16="http://schemas.microsoft.com/office/drawing/2014/main" id="{C04C9239-55A5-448F-AA1A-63B6460558E9}"/>
              </a:ext>
            </a:extLst>
          </p:cNvPr>
          <p:cNvSpPr/>
          <p:nvPr userDrawn="1"/>
        </p:nvSpPr>
        <p:spPr>
          <a:xfrm rot="16200000" flipV="1">
            <a:off x="5140386" y="6172289"/>
            <a:ext cx="1140914" cy="0"/>
          </a:xfrm>
          <a:prstGeom prst="line">
            <a:avLst/>
          </a:prstGeom>
          <a:ln w="57150">
            <a:solidFill>
              <a:srgbClr val="B5D134"/>
            </a:solidFill>
            <a:miter lim="400000"/>
          </a:ln>
        </p:spPr>
        <p:txBody>
          <a:bodyPr lIns="19050" tIns="19050" rIns="19050" bIns="19050" anchor="ctr"/>
          <a:lstStyle/>
          <a:p>
            <a:pPr algn="l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/>
          </a:p>
        </p:txBody>
      </p:sp>
    </p:spTree>
    <p:extLst>
      <p:ext uri="{BB962C8B-B14F-4D97-AF65-F5344CB8AC3E}">
        <p14:creationId xmlns:p14="http://schemas.microsoft.com/office/powerpoint/2010/main" val="2652007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1AFBE-0614-9575-D1EE-F27734133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158278-0625-4184-06D5-BD5EA8179A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2F25E-1EA3-1472-B0A8-DD2AB5ECD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7EA9-21F4-45ED-B7D8-0C6F44DA227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544B4-F34A-B82F-4439-A5B2AC9D3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602CF-ACF6-0A96-836D-5B61ABCDB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4AE5-325E-4AAD-A46B-EE1D7B9AF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95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A052A-28C2-F07E-77BD-21D1454FB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D53E5-29E3-FB46-6261-09A27444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53988-7F0D-294F-1124-131BA4CC1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7EA9-21F4-45ED-B7D8-0C6F44DA227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84F27-56F6-1574-5D01-49772361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C1175-A797-1385-F6E0-9D85E5A91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4AE5-325E-4AAD-A46B-EE1D7B9AF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2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681A4-54E4-64C1-16A3-BFB2032E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0C22B-4485-A552-0720-E0E39B266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80C43-018A-5F3D-4ED3-DF1573C42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7EA9-21F4-45ED-B7D8-0C6F44DA227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A6478-8ABA-1D75-4805-90CA337B5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3283AD-6D2C-1F56-742E-B11C5074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4AE5-325E-4AAD-A46B-EE1D7B9AF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9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77ED1-DA93-EF04-F822-C4D2ADD0A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C8629-B58C-1AC9-40E0-8DFE0C9CC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EC6E0-6C15-49C5-4385-D707827E2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9BAEC-18F5-23FD-580E-EA184958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7EA9-21F4-45ED-B7D8-0C6F44DA227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5EC74E-A551-5C2D-F51F-6A12A8DC1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EA2EFD-1010-DA0F-59EF-52D13701E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4AE5-325E-4AAD-A46B-EE1D7B9AF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A6CBC-8887-F0C5-D04F-AA9F07A7A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FAAE4-D6AC-FEA0-1106-DE2928BD8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40310-023F-B15E-81C6-F6274973D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261E19-E0FF-77A4-98E0-29511037B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4B7986-359A-E109-2F93-32E53D89DE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661AB2-19C7-1C43-4154-0CE5A05B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7EA9-21F4-45ED-B7D8-0C6F44DA227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AE3CD9-7F82-9612-8FEE-0394B9007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F8F693-A439-732E-EBF8-56D2D2D89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4AE5-325E-4AAD-A46B-EE1D7B9AF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15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7C1E-A050-46E2-8829-F2797FE928D4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D3FFB-38A9-431E-8ACF-9F151E8E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26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C0F3E-CB02-4545-E331-CA6C67EAE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A05766-BB40-010C-3E9F-200263BC9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7EA9-21F4-45ED-B7D8-0C6F44DA227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B605D1-F029-3B36-2441-5D86F231B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71BC2E-E4D7-7D86-54B7-D2B8F5FEB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4AE5-325E-4AAD-A46B-EE1D7B9AF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67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260C9D-91DF-89B6-0092-A3464F3F5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7EA9-21F4-45ED-B7D8-0C6F44DA227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1EBBB9-3441-4D3A-5BAE-F1AA7B3A3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A1422-A855-CDFD-3114-FFB725954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4AE5-325E-4AAD-A46B-EE1D7B9AF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88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5DCDE-C6D6-5968-3B3A-0810D530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B6323-0B6F-FEDC-6052-19D9790F4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21C10F-8EDA-926D-DB7F-A86993071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8756E-3DC7-711A-CE00-CAC1FCEF2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7EA9-21F4-45ED-B7D8-0C6F44DA227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C2641-F986-2DCC-534D-232BF908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FE36C-7E36-EFCA-A050-030F48E2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4AE5-325E-4AAD-A46B-EE1D7B9AF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83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01CD2-14A9-3BEE-718D-CD1762768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3E4D2F-3501-AB6F-B96A-A884D464C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A639A-1A66-559E-3F6B-107B6BC2B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4B889-2BE0-A48A-E2AE-D85480970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7EA9-21F4-45ED-B7D8-0C6F44DA227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30BD52-A880-A747-D5C1-010CA2FA1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0CF68-F22B-33FE-FA72-FBDCC0DA3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4AE5-325E-4AAD-A46B-EE1D7B9AF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42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C3CC8-F763-9F8E-F043-E8072FC14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9E8ACE-BC68-06DD-4BEF-4EB79FEAC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2CEC0-46F0-CC33-045D-FBB77513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7EA9-21F4-45ED-B7D8-0C6F44DA227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14498-6348-3A15-B51E-5852080E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76609-7E5C-9E05-F9B1-751350B7E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4AE5-325E-4AAD-A46B-EE1D7B9AF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983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238B8A-F5C0-1E26-EBEF-1A2610DFC8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B9ECFC-927C-B6B8-7822-099BDF6C1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EC8A5-71FD-02AF-0D21-0DA541D18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37EA9-21F4-45ED-B7D8-0C6F44DA227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B98E2-05AA-5CA3-DA9D-A24B72F5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DAB04-5A92-1A09-80A5-47B29476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B4AE5-325E-4AAD-A46B-EE1D7B9AF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95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7C1E-A050-46E2-8829-F2797FE928D4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D3FFB-38A9-431E-8ACF-9F151E8E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02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7C1E-A050-46E2-8829-F2797FE928D4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D3FFB-38A9-431E-8ACF-9F151E8E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94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7C1E-A050-46E2-8829-F2797FE928D4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D3FFB-38A9-431E-8ACF-9F151E8E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34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7C1E-A050-46E2-8829-F2797FE928D4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D3FFB-38A9-431E-8ACF-9F151E8E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47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7C1E-A050-46E2-8829-F2797FE928D4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D3FFB-38A9-431E-8ACF-9F151E8E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79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7C1E-A050-46E2-8829-F2797FE928D4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D3FFB-38A9-431E-8ACF-9F151E8E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02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D7C1E-A050-46E2-8829-F2797FE928D4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D3FFB-38A9-431E-8ACF-9F151E8E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10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D7C1E-A050-46E2-8829-F2797FE928D4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D3FFB-38A9-431E-8ACF-9F151E8E5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F03556-048B-CA63-1C1D-40A267CC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0999F-4142-DDF6-BB10-8B2B5E372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E9984-7CBC-89B1-162B-B271F22FB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37EA9-21F4-45ED-B7D8-0C6F44DA227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F4070-E121-88AB-3C45-DAC3FEA929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09B49-AF5A-2408-6CBA-2DFFA6019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B4AE5-325E-4AAD-A46B-EE1D7B9AF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45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6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9.jpg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7AD0B6-A8BA-AB55-B761-2516236ADA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05880"/>
            <a:ext cx="12192000" cy="6858001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D5F778-E154-FFFF-32B8-FC03A2E516E5}"/>
              </a:ext>
            </a:extLst>
          </p:cNvPr>
          <p:cNvSpPr txBox="1">
            <a:spLocks/>
          </p:cNvSpPr>
          <p:nvPr/>
        </p:nvSpPr>
        <p:spPr>
          <a:xfrm>
            <a:off x="10961362" y="5663861"/>
            <a:ext cx="1196532" cy="322820"/>
          </a:xfrm>
          <a:prstGeom prst="rect">
            <a:avLst/>
          </a:prstGeom>
        </p:spPr>
        <p:txBody>
          <a:bodyPr vert="horz" lIns="121920" tIns="60960" rIns="121920" bIns="60960" rtlCol="0">
            <a:normAutofit fontScale="850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67" b="1" i="1" u="none" strike="noStrike" kern="1200" cap="none" spc="0" normalizeH="0" baseline="0" noProof="0">
                <a:ln>
                  <a:noFill/>
                </a:ln>
                <a:solidFill>
                  <a:srgbClr val="224E7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 Brunswick, NJ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C9905-D2D6-8FC2-4FC9-AEBD7208ADE2}"/>
              </a:ext>
            </a:extLst>
          </p:cNvPr>
          <p:cNvSpPr/>
          <p:nvPr/>
        </p:nvSpPr>
        <p:spPr>
          <a:xfrm>
            <a:off x="-648869" y="4627084"/>
            <a:ext cx="13339333" cy="281570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F8A9F03-C43D-6319-A666-51A4E56DECFF}"/>
              </a:ext>
            </a:extLst>
          </p:cNvPr>
          <p:cNvSpPr/>
          <p:nvPr/>
        </p:nvSpPr>
        <p:spPr>
          <a:xfrm>
            <a:off x="-252165" y="3692637"/>
            <a:ext cx="3526972" cy="2985859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87D8050-7665-2C08-522C-C33EEABFC9BB}"/>
              </a:ext>
            </a:extLst>
          </p:cNvPr>
          <p:cNvSpPr txBox="1">
            <a:spLocks/>
          </p:cNvSpPr>
          <p:nvPr/>
        </p:nvSpPr>
        <p:spPr>
          <a:xfrm>
            <a:off x="3274807" y="6078104"/>
            <a:ext cx="8957722" cy="947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4E7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NJCRC Coastal Climate &amp; Resilience Conference 				3/12/2024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24E71"/>
                </a:solidFill>
                <a:effectLst/>
                <a:uLnTx/>
                <a:uFillTx/>
                <a:latin typeface="Avenir Next LT Pro" panose="020B0504020202020204" pitchFamily="34" charset="0"/>
                <a:ea typeface="+mn-ea"/>
                <a:cs typeface="+mn-cs"/>
              </a:rPr>
              <a:t>Amanda Archer, Jacques Cousteau National Estuarine Research Reserve – Rutgers University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CA415F-AD4E-B9FE-1700-BD1318F5E6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636" y="5185441"/>
            <a:ext cx="7327407" cy="704089"/>
          </a:xfrm>
          <a:prstGeom prst="rect">
            <a:avLst/>
          </a:prstGeom>
        </p:spPr>
      </p:pic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5D36B3AD-A416-FE2C-448B-776D4A511D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70" y="4502797"/>
            <a:ext cx="2338675" cy="20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40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6F4531-9C7A-B7B9-C52C-C0DB5D932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1" y="151855"/>
            <a:ext cx="9879788" cy="2422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B99B53-67CA-5FE6-B271-FA5398A85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751" y="2573866"/>
            <a:ext cx="6440094" cy="4314421"/>
          </a:xfrm>
          <a:prstGeom prst="rect">
            <a:avLst/>
          </a:prstGeom>
        </p:spPr>
      </p:pic>
      <p:pic>
        <p:nvPicPr>
          <p:cNvPr id="9" name="Picture 8" descr="A flooded street with boats and a house&#10;&#10;Description automatically generated">
            <a:extLst>
              <a:ext uri="{FF2B5EF4-FFF2-40B4-BE49-F238E27FC236}">
                <a16:creationId xmlns:a16="http://schemas.microsoft.com/office/drawing/2014/main" id="{535998AB-30FB-C9B3-A01C-91D38E7D7F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99" y="2243486"/>
            <a:ext cx="4284349" cy="428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80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122E7F-91D0-1A7A-1180-9D72BAA4E4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878" y="260499"/>
            <a:ext cx="7819954" cy="3487699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E73FFF9-FF5C-0420-2DB4-B2D7F49DE7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214" y="2313762"/>
            <a:ext cx="4465674" cy="4469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ED97A0-B718-C6F5-9848-D4574A00D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048" y="4221998"/>
            <a:ext cx="2063856" cy="194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46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F8DEC-4247-0FC6-E2D1-7CCF4A4B5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180" y="5748480"/>
            <a:ext cx="5888041" cy="524920"/>
          </a:xfrm>
        </p:spPr>
        <p:txBody>
          <a:bodyPr>
            <a:normAutofit fontScale="90000"/>
          </a:bodyPr>
          <a:lstStyle/>
          <a:p>
            <a:r>
              <a:rPr lang="en-US"/>
              <a:t>Photo Stations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77D342-5BA0-2F74-B9BB-EBAC4D52EB71}"/>
              </a:ext>
            </a:extLst>
          </p:cNvPr>
          <p:cNvSpPr txBox="1"/>
          <p:nvPr/>
        </p:nvSpPr>
        <p:spPr>
          <a:xfrm>
            <a:off x="6032583" y="1109520"/>
            <a:ext cx="5189675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Five locations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Various coastal lines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Document climate/coastal changes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Time-lapse of photos collected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Installed for climate week launch September 2023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pic>
        <p:nvPicPr>
          <p:cNvPr id="5" name="Picture 5" descr="A sign on a beach&#10;&#10;Description automatically generated">
            <a:extLst>
              <a:ext uri="{FF2B5EF4-FFF2-40B4-BE49-F238E27FC236}">
                <a16:creationId xmlns:a16="http://schemas.microsoft.com/office/drawing/2014/main" id="{23020693-5FE9-1363-616F-1E24F43B45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628" y="713113"/>
            <a:ext cx="3803741" cy="2852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A805C0-4369-2611-499C-5B5D3198A9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951" y="614646"/>
            <a:ext cx="2038066" cy="17245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EC830A-A3FC-AF54-8448-C71FF2D428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4"/>
          <a:stretch/>
        </p:blipFill>
        <p:spPr>
          <a:xfrm rot="5400000">
            <a:off x="2031332" y="3310690"/>
            <a:ext cx="3988760" cy="310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17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D0659-45CC-88DF-6906-0F27E8E5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437400" cy="1463040"/>
          </a:xfrm>
          <a:solidFill>
            <a:srgbClr val="ED7D31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Photo Station locations </a:t>
            </a:r>
            <a:br>
              <a:rPr lang="en-US" b="1" dirty="0"/>
            </a:br>
            <a:r>
              <a:rPr lang="en-US" sz="3200" b="1" dirty="0">
                <a:solidFill>
                  <a:schemeClr val="bg1"/>
                </a:solidFill>
              </a:rPr>
              <a:t>5 Locations | 6 Photo Stations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5" name="Content Placeholder 14" descr="Long shot of a beach with many red stars&#10;&#10;Description automatically generated">
            <a:extLst>
              <a:ext uri="{FF2B5EF4-FFF2-40B4-BE49-F238E27FC236}">
                <a16:creationId xmlns:a16="http://schemas.microsoft.com/office/drawing/2014/main" id="{77CE37F9-A359-0E67-3D72-14D0C43448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376" y="1498899"/>
            <a:ext cx="8437400" cy="5394960"/>
          </a:xfrm>
        </p:spPr>
      </p:pic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4B86D296-0267-F8DD-6857-BD46962E7FFB}"/>
              </a:ext>
            </a:extLst>
          </p:cNvPr>
          <p:cNvSpPr/>
          <p:nvPr/>
        </p:nvSpPr>
        <p:spPr>
          <a:xfrm>
            <a:off x="3995531" y="5200002"/>
            <a:ext cx="742122" cy="675861"/>
          </a:xfrm>
          <a:prstGeom prst="star5">
            <a:avLst/>
          </a:prstGeom>
          <a:solidFill>
            <a:srgbClr val="F106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4BDAF2-63B0-7C67-2752-847A2EEDEF94}"/>
              </a:ext>
            </a:extLst>
          </p:cNvPr>
          <p:cNvSpPr txBox="1"/>
          <p:nvPr/>
        </p:nvSpPr>
        <p:spPr>
          <a:xfrm>
            <a:off x="4728688" y="5378973"/>
            <a:ext cx="3154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Margate City</a:t>
            </a:r>
          </a:p>
        </p:txBody>
      </p:sp>
    </p:spTree>
    <p:extLst>
      <p:ext uri="{BB962C8B-B14F-4D97-AF65-F5344CB8AC3E}">
        <p14:creationId xmlns:p14="http://schemas.microsoft.com/office/powerpoint/2010/main" val="734251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dy of water with plants in it&#10;&#10;Description automatically generated">
            <a:extLst>
              <a:ext uri="{FF2B5EF4-FFF2-40B4-BE49-F238E27FC236}">
                <a16:creationId xmlns:a16="http://schemas.microsoft.com/office/drawing/2014/main" id="{22D8D3F4-9B35-68F5-6CAD-70605BD58D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400" y="3429000"/>
            <a:ext cx="3754600" cy="2815950"/>
          </a:xfrm>
          <a:prstGeom prst="rect">
            <a:avLst/>
          </a:prstGeom>
        </p:spPr>
      </p:pic>
      <p:pic>
        <p:nvPicPr>
          <p:cNvPr id="3" name="Picture 2" descr="A marshy area with a river&#10;&#10;Description automatically generated with medium confidence">
            <a:extLst>
              <a:ext uri="{FF2B5EF4-FFF2-40B4-BE49-F238E27FC236}">
                <a16:creationId xmlns:a16="http://schemas.microsoft.com/office/drawing/2014/main" id="{B3F438B3-42E6-AA16-F095-ED458BACEA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7400" y="0"/>
            <a:ext cx="3754600" cy="2815950"/>
          </a:xfrm>
          <a:prstGeom prst="rect">
            <a:avLst/>
          </a:prstGeom>
        </p:spPr>
      </p:pic>
      <p:sp>
        <p:nvSpPr>
          <p:cNvPr id="4" name="TextBox 25">
            <a:extLst>
              <a:ext uri="{FF2B5EF4-FFF2-40B4-BE49-F238E27FC236}">
                <a16:creationId xmlns:a16="http://schemas.microsoft.com/office/drawing/2014/main" id="{307A9247-61C6-1E02-EA32-DC22FAB32455}"/>
              </a:ext>
            </a:extLst>
          </p:cNvPr>
          <p:cNvSpPr txBox="1"/>
          <p:nvPr/>
        </p:nvSpPr>
        <p:spPr>
          <a:xfrm>
            <a:off x="8437400" y="2815950"/>
            <a:ext cx="3541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/>
              <a:t>Cheesequake State Park-</a:t>
            </a:r>
          </a:p>
          <a:p>
            <a:pPr algn="ctr"/>
            <a:r>
              <a:rPr lang="en-US" i="1"/>
              <a:t> NJ Anonymous, 12/27/23 2:15pm</a:t>
            </a:r>
          </a:p>
        </p:txBody>
      </p:sp>
      <p:sp>
        <p:nvSpPr>
          <p:cNvPr id="5" name="TextBox 26">
            <a:extLst>
              <a:ext uri="{FF2B5EF4-FFF2-40B4-BE49-F238E27FC236}">
                <a16:creationId xmlns:a16="http://schemas.microsoft.com/office/drawing/2014/main" id="{EA55B6A6-4346-0838-9520-05532B2EB81F}"/>
              </a:ext>
            </a:extLst>
          </p:cNvPr>
          <p:cNvSpPr txBox="1"/>
          <p:nvPr/>
        </p:nvSpPr>
        <p:spPr>
          <a:xfrm>
            <a:off x="8543957" y="6211669"/>
            <a:ext cx="3541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/>
              <a:t>Cheesequake State Park- </a:t>
            </a:r>
          </a:p>
          <a:p>
            <a:pPr algn="ctr"/>
            <a:r>
              <a:rPr lang="en-US" i="1"/>
              <a:t>NJ Anonymous, 1/10/24 9:32am</a:t>
            </a:r>
          </a:p>
        </p:txBody>
      </p:sp>
      <p:pic>
        <p:nvPicPr>
          <p:cNvPr id="6" name="Picture 5" descr="A beach with waves and clouds&#10;&#10;Description automatically generated with medium confidence">
            <a:extLst>
              <a:ext uri="{FF2B5EF4-FFF2-40B4-BE49-F238E27FC236}">
                <a16:creationId xmlns:a16="http://schemas.microsoft.com/office/drawing/2014/main" id="{890948B4-E3A3-A202-1DD4-C7712B1501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294" y="3386754"/>
            <a:ext cx="3754600" cy="2815950"/>
          </a:xfrm>
          <a:prstGeom prst="rect">
            <a:avLst/>
          </a:prstGeom>
        </p:spPr>
      </p:pic>
      <p:pic>
        <p:nvPicPr>
          <p:cNvPr id="7" name="Picture 6" descr="A long shot of a beach&#10;&#10;Description automatically generated">
            <a:extLst>
              <a:ext uri="{FF2B5EF4-FFF2-40B4-BE49-F238E27FC236}">
                <a16:creationId xmlns:a16="http://schemas.microsoft.com/office/drawing/2014/main" id="{0EE14542-E38F-C17E-CC5C-A9C9A7AA04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1294" y="-8965"/>
            <a:ext cx="3754600" cy="2815950"/>
          </a:xfrm>
          <a:prstGeom prst="rect">
            <a:avLst/>
          </a:prstGeom>
        </p:spPr>
      </p:pic>
      <p:sp>
        <p:nvSpPr>
          <p:cNvPr id="8" name="TextBox 27">
            <a:extLst>
              <a:ext uri="{FF2B5EF4-FFF2-40B4-BE49-F238E27FC236}">
                <a16:creationId xmlns:a16="http://schemas.microsoft.com/office/drawing/2014/main" id="{E0D84590-3B13-75C3-6B28-C10E9B75933B}"/>
              </a:ext>
            </a:extLst>
          </p:cNvPr>
          <p:cNvSpPr txBox="1"/>
          <p:nvPr/>
        </p:nvSpPr>
        <p:spPr>
          <a:xfrm>
            <a:off x="4307851" y="2806985"/>
            <a:ext cx="3541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/>
              <a:t>Margate City Pier- NJ Anonymous, 11/28/23 2:44pm</a:t>
            </a:r>
          </a:p>
        </p:txBody>
      </p:sp>
      <p:sp>
        <p:nvSpPr>
          <p:cNvPr id="9" name="TextBox 28">
            <a:extLst>
              <a:ext uri="{FF2B5EF4-FFF2-40B4-BE49-F238E27FC236}">
                <a16:creationId xmlns:a16="http://schemas.microsoft.com/office/drawing/2014/main" id="{3B5A2634-1A83-430E-32BC-D96E15B9B5CC}"/>
              </a:ext>
            </a:extLst>
          </p:cNvPr>
          <p:cNvSpPr txBox="1"/>
          <p:nvPr/>
        </p:nvSpPr>
        <p:spPr>
          <a:xfrm>
            <a:off x="4307851" y="6136142"/>
            <a:ext cx="3541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/>
              <a:t>Margate City Pier- Steven </a:t>
            </a:r>
            <a:r>
              <a:rPr lang="en-US" i="1" err="1"/>
              <a:t>Jasiecki</a:t>
            </a:r>
            <a:r>
              <a:rPr lang="en-US" i="1"/>
              <a:t>, 1/10/24 7:36pm</a:t>
            </a:r>
          </a:p>
        </p:txBody>
      </p:sp>
      <p:sp>
        <p:nvSpPr>
          <p:cNvPr id="17" name="TextBox 27">
            <a:extLst>
              <a:ext uri="{FF2B5EF4-FFF2-40B4-BE49-F238E27FC236}">
                <a16:creationId xmlns:a16="http://schemas.microsoft.com/office/drawing/2014/main" id="{1C159973-FE2E-526A-C54B-D473379668B4}"/>
              </a:ext>
            </a:extLst>
          </p:cNvPr>
          <p:cNvSpPr txBox="1"/>
          <p:nvPr/>
        </p:nvSpPr>
        <p:spPr>
          <a:xfrm>
            <a:off x="148227" y="2780091"/>
            <a:ext cx="354148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/>
              <a:t>Fisherman's Walkway - </a:t>
            </a:r>
            <a:endParaRPr lang="en-US" dirty="0"/>
          </a:p>
          <a:p>
            <a:pPr algn="ctr"/>
            <a:r>
              <a:rPr lang="en-US" i="1" dirty="0">
                <a:cs typeface="Calibri"/>
              </a:rPr>
              <a:t>Amanda Archer, 2/27/23</a:t>
            </a:r>
          </a:p>
        </p:txBody>
      </p:sp>
      <p:sp>
        <p:nvSpPr>
          <p:cNvPr id="18" name="TextBox 27">
            <a:extLst>
              <a:ext uri="{FF2B5EF4-FFF2-40B4-BE49-F238E27FC236}">
                <a16:creationId xmlns:a16="http://schemas.microsoft.com/office/drawing/2014/main" id="{70D34BD4-5862-A664-60EC-1A89E3752C1F}"/>
              </a:ext>
            </a:extLst>
          </p:cNvPr>
          <p:cNvSpPr txBox="1"/>
          <p:nvPr/>
        </p:nvSpPr>
        <p:spPr>
          <a:xfrm>
            <a:off x="112368" y="6204608"/>
            <a:ext cx="354148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/>
              <a:t>Fisherman's Walkway - </a:t>
            </a:r>
            <a:endParaRPr lang="en-US" dirty="0"/>
          </a:p>
          <a:p>
            <a:pPr algn="ctr"/>
            <a:r>
              <a:rPr lang="en-US" i="1" dirty="0"/>
              <a:t>NJ Anonymous, 9/16/23 3:57pm</a:t>
            </a:r>
            <a:endParaRPr lang="en-US" dirty="0">
              <a:cs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F1BF65F-D587-5A61-164F-A85C83EB4A4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" y="4011"/>
            <a:ext cx="3715751" cy="2769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27C722-7955-75DC-98C3-3AFEE2D6D73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" y="3382880"/>
            <a:ext cx="3715751" cy="28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17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E79E0B-CEFC-8ACA-1F0F-2948C7277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73" y="180754"/>
            <a:ext cx="11905967" cy="583652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7722CC8-191D-EB7F-4DEB-F76CE8EF36C8}"/>
              </a:ext>
            </a:extLst>
          </p:cNvPr>
          <p:cNvSpPr/>
          <p:nvPr/>
        </p:nvSpPr>
        <p:spPr>
          <a:xfrm>
            <a:off x="9092018" y="3120282"/>
            <a:ext cx="2682240" cy="1066800"/>
          </a:xfrm>
          <a:prstGeom prst="ellipse">
            <a:avLst/>
          </a:pr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94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BD173-16C9-D974-F863-5A7B219EC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Gill Sans"/>
              </a:rPr>
              <a:t>User Analytics &amp; Feedback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8FB9B9-F734-7AAC-B24D-CAFEE31D2C28}"/>
              </a:ext>
            </a:extLst>
          </p:cNvPr>
          <p:cNvSpPr txBox="1"/>
          <p:nvPr/>
        </p:nvSpPr>
        <p:spPr>
          <a:xfrm>
            <a:off x="4569402" y="1005753"/>
            <a:ext cx="582924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244F71"/>
                </a:solidFill>
                <a:latin typeface="Calibri Light"/>
                <a:cs typeface="Calibri Light"/>
              </a:rPr>
              <a:t>700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44F71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lang="en-US" sz="4000" b="1">
                <a:solidFill>
                  <a:srgbClr val="244F71"/>
                </a:solidFill>
                <a:latin typeface="Calibri Light"/>
                <a:cs typeface="Calibri Light"/>
              </a:rPr>
              <a:t>u</a:t>
            </a:r>
            <a:r>
              <a:rPr kumimoji="0" lang="en-US" sz="4000" b="1" i="0" u="none" strike="noStrike" kern="1200" cap="none" spc="0" normalizeH="0" baseline="0" noProof="0" err="1">
                <a:ln>
                  <a:noFill/>
                </a:ln>
                <a:solidFill>
                  <a:srgbClr val="244F71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sers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44F71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with an account 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244F7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62CA28-2C7D-4F84-511A-B47FBE5350C0}"/>
              </a:ext>
            </a:extLst>
          </p:cNvPr>
          <p:cNvSpPr txBox="1"/>
          <p:nvPr/>
        </p:nvSpPr>
        <p:spPr>
          <a:xfrm>
            <a:off x="4627129" y="1825480"/>
            <a:ext cx="5186362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244F71"/>
                </a:solidFill>
                <a:latin typeface="Calibri Light"/>
                <a:cs typeface="Calibri Light"/>
              </a:rPr>
              <a:t>4,064 reports submitted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244F7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B28A3E-869A-83B4-6C7F-C54EDF6DDA8D}"/>
              </a:ext>
            </a:extLst>
          </p:cNvPr>
          <p:cNvSpPr txBox="1"/>
          <p:nvPr/>
        </p:nvSpPr>
        <p:spPr>
          <a:xfrm>
            <a:off x="4627128" y="2726025"/>
            <a:ext cx="5829239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244F71"/>
                </a:solidFill>
                <a:latin typeface="Calibri Light"/>
                <a:cs typeface="Calibri Light"/>
              </a:rPr>
              <a:t>15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44F71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NJ flood notifications sent in </a:t>
            </a:r>
            <a:r>
              <a:rPr lang="en-US" sz="4000" b="1">
                <a:solidFill>
                  <a:srgbClr val="244F71"/>
                </a:solidFill>
                <a:latin typeface="Calibri Light"/>
                <a:cs typeface="Calibri Light"/>
              </a:rPr>
              <a:t>2023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244F71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 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244F7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8CD573-AF00-597C-A248-01CE5C2070AE}"/>
              </a:ext>
            </a:extLst>
          </p:cNvPr>
          <p:cNvSpPr txBox="1"/>
          <p:nvPr/>
        </p:nvSpPr>
        <p:spPr>
          <a:xfrm>
            <a:off x="322551" y="483898"/>
            <a:ext cx="2880734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>
                <a:ln>
                  <a:noFill/>
                </a:ln>
                <a:solidFill>
                  <a:srgbClr val="244F71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"I love citizen science projects. Seeing changes over time in our coast is so impactful. I would love to find more ways to use it in my classroom."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244F71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27EBC9-23CA-7932-FF2F-D5F366864A50}"/>
              </a:ext>
            </a:extLst>
          </p:cNvPr>
          <p:cNvSpPr txBox="1"/>
          <p:nvPr/>
        </p:nvSpPr>
        <p:spPr>
          <a:xfrm>
            <a:off x="322551" y="3162443"/>
            <a:ext cx="2880734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>
                <a:ln>
                  <a:noFill/>
                </a:ln>
                <a:solidFill>
                  <a:srgbClr val="244F71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"Thank you for informing us about the app and ability to inform the community about our changing environment related to storm impacts"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244F71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440AE2-7F38-F177-A5F9-D42597481CEC}"/>
              </a:ext>
            </a:extLst>
          </p:cNvPr>
          <p:cNvSpPr txBox="1"/>
          <p:nvPr/>
        </p:nvSpPr>
        <p:spPr>
          <a:xfrm>
            <a:off x="1211551" y="5979534"/>
            <a:ext cx="288073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244F71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~ 2023 TOTE Workshop</a:t>
            </a:r>
          </a:p>
        </p:txBody>
      </p:sp>
    </p:spTree>
    <p:extLst>
      <p:ext uri="{BB962C8B-B14F-4D97-AF65-F5344CB8AC3E}">
        <p14:creationId xmlns:p14="http://schemas.microsoft.com/office/powerpoint/2010/main" val="2969198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E2FF5-FE7D-FCD6-297B-A8AF36A63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48" y="27121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What is to come?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E9E18-AFC9-3A69-F7F3-B472D9F17C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6639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Continued use of this platform to go</a:t>
            </a:r>
            <a:r>
              <a:rPr lang="en-US" b="1" dirty="0"/>
              <a:t> beyond </a:t>
            </a:r>
            <a:r>
              <a:rPr lang="en-US" dirty="0"/>
              <a:t>coastal flooding</a:t>
            </a:r>
          </a:p>
        </p:txBody>
      </p:sp>
      <p:pic>
        <p:nvPicPr>
          <p:cNvPr id="6" name="Picture 5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29EA6EE5-CAC8-3ECC-C199-18ED014FE0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569" y="2097789"/>
            <a:ext cx="3393359" cy="22620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AA0D86-5CEC-4605-7311-3DCDED4AA800}"/>
              </a:ext>
            </a:extLst>
          </p:cNvPr>
          <p:cNvSpPr txBox="1"/>
          <p:nvPr/>
        </p:nvSpPr>
        <p:spPr>
          <a:xfrm>
            <a:off x="258097" y="4481631"/>
            <a:ext cx="3556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Work with partners to install more photo stations to document shoreline changes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C9831-A5E2-8055-1508-F3EA71F9E7CE}"/>
              </a:ext>
            </a:extLst>
          </p:cNvPr>
          <p:cNvSpPr txBox="1"/>
          <p:nvPr/>
        </p:nvSpPr>
        <p:spPr>
          <a:xfrm>
            <a:off x="4227871" y="4488612"/>
            <a:ext cx="3736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citizen reports to document changes to habitat restoration sites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00AE88-CDE9-1B5A-6059-1B4AF430C8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72" y="2083827"/>
            <a:ext cx="3018305" cy="22620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E43C22-E179-02ED-D5A3-BAB2F0ACF2ED}"/>
              </a:ext>
            </a:extLst>
          </p:cNvPr>
          <p:cNvSpPr txBox="1"/>
          <p:nvPr/>
        </p:nvSpPr>
        <p:spPr>
          <a:xfrm>
            <a:off x="8079658" y="4550457"/>
            <a:ext cx="354944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Engage educators to use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MyCoast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New Jersey in classrooms as a local, on-the-ground climate change education tool </a:t>
            </a:r>
          </a:p>
        </p:txBody>
      </p:sp>
      <p:pic>
        <p:nvPicPr>
          <p:cNvPr id="10" name="Picture 2" descr="Image result for classroom engagement">
            <a:extLst>
              <a:ext uri="{FF2B5EF4-FFF2-40B4-BE49-F238E27FC236}">
                <a16:creationId xmlns:a16="http://schemas.microsoft.com/office/drawing/2014/main" id="{6D23E6F2-D7EE-329E-556D-F33ACFE3C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6786" y="2694080"/>
            <a:ext cx="3727300" cy="166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374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B0AB8C-6288-2EB2-18BE-B7C68D019C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12" y="-1566"/>
            <a:ext cx="12191980" cy="656378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62D893D-EBB6-08DC-1711-D995420857C7}"/>
              </a:ext>
            </a:extLst>
          </p:cNvPr>
          <p:cNvSpPr/>
          <p:nvPr/>
        </p:nvSpPr>
        <p:spPr>
          <a:xfrm>
            <a:off x="-574488" y="4661324"/>
            <a:ext cx="13339333" cy="277552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F37076-21A3-4FC3-BC7B-54AF9705F608}"/>
              </a:ext>
            </a:extLst>
          </p:cNvPr>
          <p:cNvGrpSpPr/>
          <p:nvPr/>
        </p:nvGrpSpPr>
        <p:grpSpPr>
          <a:xfrm>
            <a:off x="0" y="1558710"/>
            <a:ext cx="3397027" cy="657954"/>
            <a:chOff x="0" y="711573"/>
            <a:chExt cx="3292353" cy="65795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B1B3BA-D378-4D0E-8BE2-B36446D0E29D}"/>
                </a:ext>
              </a:extLst>
            </p:cNvPr>
            <p:cNvSpPr/>
            <p:nvPr/>
          </p:nvSpPr>
          <p:spPr>
            <a:xfrm>
              <a:off x="0" y="711573"/>
              <a:ext cx="3292352" cy="657954"/>
            </a:xfrm>
            <a:prstGeom prst="rect">
              <a:avLst/>
            </a:prstGeom>
            <a:solidFill>
              <a:srgbClr val="FFFFFF">
                <a:alpha val="7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5" name="Text Placeholder 6">
              <a:extLst>
                <a:ext uri="{FF2B5EF4-FFF2-40B4-BE49-F238E27FC236}">
                  <a16:creationId xmlns:a16="http://schemas.microsoft.com/office/drawing/2014/main" id="{7820DC1D-38EC-49EB-9F2C-53C8E45E192B}"/>
                </a:ext>
              </a:extLst>
            </p:cNvPr>
            <p:cNvSpPr txBox="1">
              <a:spLocks/>
            </p:cNvSpPr>
            <p:nvPr/>
          </p:nvSpPr>
          <p:spPr>
            <a:xfrm>
              <a:off x="622092" y="731559"/>
              <a:ext cx="2670261" cy="6179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0" i="0" kern="1200">
                  <a:solidFill>
                    <a:schemeClr val="tx2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b="1" i="0" kern="1200">
                  <a:solidFill>
                    <a:schemeClr val="tx2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200" b="0" i="0" kern="1200">
                  <a:solidFill>
                    <a:schemeClr val="tx2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2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2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19476B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Calibri" panose="020F0502020204030204" pitchFamily="34" charset="0"/>
                </a:rPr>
                <a:t>Questions?</a:t>
              </a:r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07D8CDFB-8E34-482D-91BE-FFD1BA931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64" y="5666594"/>
            <a:ext cx="2979497" cy="702588"/>
          </a:xfrm>
        </p:spPr>
        <p:txBody>
          <a:bodyPr/>
          <a:lstStyle/>
          <a:p>
            <a:r>
              <a:rPr lang="en-US" sz="4400">
                <a:solidFill>
                  <a:srgbClr val="19476B"/>
                </a:solidFill>
                <a:latin typeface="Avenir Next LT Pro Demi" panose="020B0704020202020204" pitchFamily="34" charset="0"/>
                <a:cs typeface="Calibri" panose="020F0502020204030204" pitchFamily="34" charset="0"/>
              </a:rPr>
              <a:t>Contact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C6DBB6-7F49-48AD-3374-D72526D882B7}"/>
              </a:ext>
            </a:extLst>
          </p:cNvPr>
          <p:cNvCxnSpPr>
            <a:cxnSpLocks/>
          </p:cNvCxnSpPr>
          <p:nvPr/>
        </p:nvCxnSpPr>
        <p:spPr>
          <a:xfrm>
            <a:off x="2648243" y="5567552"/>
            <a:ext cx="0" cy="897196"/>
          </a:xfrm>
          <a:prstGeom prst="line">
            <a:avLst/>
          </a:prstGeom>
          <a:ln w="28575">
            <a:solidFill>
              <a:srgbClr val="1947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89A4929-1FE5-116D-535B-486E82AC7801}"/>
              </a:ext>
            </a:extLst>
          </p:cNvPr>
          <p:cNvSpPr txBox="1">
            <a:spLocks/>
          </p:cNvSpPr>
          <p:nvPr/>
        </p:nvSpPr>
        <p:spPr>
          <a:xfrm>
            <a:off x="2715912" y="5887076"/>
            <a:ext cx="6491069" cy="7025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224E71"/>
                </a:solidFill>
                <a:latin typeface="Avenir Next LT Pro" panose="020B0504020202020204" pitchFamily="34" charset="0"/>
              </a:rPr>
              <a:t>Amanda Archer | </a:t>
            </a:r>
            <a:r>
              <a:rPr lang="en-US" sz="1800" dirty="0">
                <a:solidFill>
                  <a:srgbClr val="224E71"/>
                </a:solidFill>
                <a:latin typeface="Avenir Next LT Pro" panose="020B0504020202020204" pitchFamily="34" charset="0"/>
              </a:rPr>
              <a:t>amanda.archer@marine.rutgers.edu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224E71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3BB0B0E-9C50-F716-B8FE-22F60D2D28F3}"/>
              </a:ext>
            </a:extLst>
          </p:cNvPr>
          <p:cNvSpPr/>
          <p:nvPr/>
        </p:nvSpPr>
        <p:spPr>
          <a:xfrm>
            <a:off x="10031011" y="4426687"/>
            <a:ext cx="2982053" cy="2499866"/>
          </a:xfrm>
          <a:prstGeom prst="ellipse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softEdge rad="317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1D71D40-972D-65C2-EC7E-DBBE9BE157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0879" y="5005599"/>
            <a:ext cx="985085" cy="1031364"/>
          </a:xfrm>
          <a:prstGeom prst="rect">
            <a:avLst/>
          </a:prstGeom>
        </p:spPr>
      </p:pic>
      <p:pic>
        <p:nvPicPr>
          <p:cNvPr id="19" name="Picture 18" descr="A blue and gold logo&#10;&#10;Description automatically generated">
            <a:extLst>
              <a:ext uri="{FF2B5EF4-FFF2-40B4-BE49-F238E27FC236}">
                <a16:creationId xmlns:a16="http://schemas.microsoft.com/office/drawing/2014/main" id="{42B98DE2-7AF0-C74C-7127-90C39CC701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877" y="5663165"/>
            <a:ext cx="1660422" cy="88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D21041B1-99D8-415B-6946-2B4D2176388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563" y="5204565"/>
            <a:ext cx="1927045" cy="795140"/>
          </a:xfrm>
          <a:prstGeom prst="rect">
            <a:avLst/>
          </a:prstGeom>
        </p:spPr>
      </p:pic>
      <p:pic>
        <p:nvPicPr>
          <p:cNvPr id="7" name="Picture 6" descr="A logo for a research company&#10;&#10;Description automatically generated">
            <a:extLst>
              <a:ext uri="{FF2B5EF4-FFF2-40B4-BE49-F238E27FC236}">
                <a16:creationId xmlns:a16="http://schemas.microsoft.com/office/drawing/2014/main" id="{9F2B02F3-23A9-9513-A06A-EF75AB1652C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8745" y="6030756"/>
            <a:ext cx="1467196" cy="86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38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alphaModFix amt="7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17737BC-FD2D-CDED-8902-198203258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97636" y="6131922"/>
            <a:ext cx="9144000" cy="145215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Amanda Archer, Coastal Training Program Coordinator </a:t>
            </a:r>
          </a:p>
          <a:p>
            <a:r>
              <a:rPr lang="en-US" sz="2000" dirty="0">
                <a:solidFill>
                  <a:schemeClr val="bg1"/>
                </a:solidFill>
              </a:rPr>
              <a:t>amanda.archer@marine.rutgers.edu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8AC80C5-C4CC-E6D6-B44F-11E5B028AFBD}"/>
                  </a:ext>
                </a:extLst>
              </p14:cNvPr>
              <p14:cNvContentPartPr/>
              <p14:nvPr/>
            </p14:nvContentPartPr>
            <p14:xfrm>
              <a:off x="710760" y="365704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8AC80C5-C4CC-E6D6-B44F-11E5B028AFB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2120" y="364804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942726D0-376D-000B-FCAF-6F62A8A07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351" y="357352"/>
            <a:ext cx="4831255" cy="25209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D02E42-5F06-53B0-2260-539AD9E2BD9C}"/>
              </a:ext>
            </a:extLst>
          </p:cNvPr>
          <p:cNvSpPr txBox="1"/>
          <p:nvPr/>
        </p:nvSpPr>
        <p:spPr>
          <a:xfrm>
            <a:off x="6415063" y="618609"/>
            <a:ext cx="49924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Stay in the know!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 up for access to upcoming events, trainings,  webinars, articles and more. </a:t>
            </a: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05B46B8F-6220-FD88-563A-71B7A92B1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930" y="2464891"/>
            <a:ext cx="3286125" cy="328612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41F4BC6-5E9C-E01C-5395-7835FDC310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318" y="3094747"/>
            <a:ext cx="3389320" cy="340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53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grass, tree, nature&#10;&#10;Description automatically generated">
            <a:extLst>
              <a:ext uri="{FF2B5EF4-FFF2-40B4-BE49-F238E27FC236}">
                <a16:creationId xmlns:a16="http://schemas.microsoft.com/office/drawing/2014/main" id="{106A5F09-F7DD-6657-E246-74D6C3891C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2443" b="-131"/>
          <a:stretch/>
        </p:blipFill>
        <p:spPr>
          <a:xfrm>
            <a:off x="0" y="1777"/>
            <a:ext cx="12192000" cy="6854445"/>
          </a:xfrm>
          <a:prstGeom prst="rect">
            <a:avLst/>
          </a:prstGeom>
        </p:spPr>
      </p:pic>
      <p:pic>
        <p:nvPicPr>
          <p:cNvPr id="1028" name="Picture 4" descr="Jacques Cousteau NERR GIS Maps CRSSA at Rutgers SEBS">
            <a:extLst>
              <a:ext uri="{FF2B5EF4-FFF2-40B4-BE49-F238E27FC236}">
                <a16:creationId xmlns:a16="http://schemas.microsoft.com/office/drawing/2014/main" id="{CC1A0B7E-EB93-726C-1C51-2554C3F09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0538" y="-42334"/>
            <a:ext cx="5221462" cy="694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808B7C7-4DD7-7F65-9541-72801F9946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29" y="780234"/>
            <a:ext cx="2973709" cy="1743337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4C9EE65-1FD4-EC00-F06F-42A4B93F3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1879" y="1434219"/>
            <a:ext cx="2889718" cy="10893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20D872-A82A-EAE1-A28E-F24D5160A0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229" y="3055671"/>
            <a:ext cx="2367412" cy="3214906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8ED8825A-BC9D-1D49-E660-9D91965F5A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6870" y="3642044"/>
            <a:ext cx="3913632" cy="20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90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6C8FE3C-C612-1FBA-1EF7-E82BA22655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595" y="4134158"/>
            <a:ext cx="2433638" cy="24455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DCA4E3-29F5-6F23-CBE4-4C36874352AE}"/>
              </a:ext>
            </a:extLst>
          </p:cNvPr>
          <p:cNvSpPr txBox="1"/>
          <p:nvPr/>
        </p:nvSpPr>
        <p:spPr>
          <a:xfrm>
            <a:off x="216665" y="152478"/>
            <a:ext cx="368152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Portal used to collect and analyze photos of coastal events and places.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i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i="0">
                <a:effectLst/>
              </a:rPr>
              <a:t>Photos are linked to data about weather and tides to create reports that help stakeholders like government agencies, business owners, and residents understand coastal change and make informed decisions.</a:t>
            </a:r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770575-6B30-4DE3-1420-B344D129FD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824" y="841624"/>
            <a:ext cx="7549511" cy="517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84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54EF5-8BF2-16DF-E70F-66B3B72CE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5653" y="3643726"/>
            <a:ext cx="3638550" cy="236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8FA2A0-FED0-CC48-4B44-A70B95CFE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85" y="3265718"/>
            <a:ext cx="4192171" cy="296406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D83FF7-80C8-F14F-D0E0-F1A1359EAE84}"/>
              </a:ext>
            </a:extLst>
          </p:cNvPr>
          <p:cNvCxnSpPr/>
          <p:nvPr/>
        </p:nvCxnSpPr>
        <p:spPr>
          <a:xfrm flipV="1">
            <a:off x="3793762" y="2816369"/>
            <a:ext cx="1109609" cy="141783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91378D-95C6-5D51-CBF2-D250F1F10BBA}"/>
              </a:ext>
            </a:extLst>
          </p:cNvPr>
          <p:cNvCxnSpPr>
            <a:cxnSpLocks/>
          </p:cNvCxnSpPr>
          <p:nvPr/>
        </p:nvCxnSpPr>
        <p:spPr>
          <a:xfrm>
            <a:off x="6629380" y="2932689"/>
            <a:ext cx="1099587" cy="118519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95A88F-7397-AB8F-BE1F-21256B0CDB4F}"/>
              </a:ext>
            </a:extLst>
          </p:cNvPr>
          <p:cNvCxnSpPr>
            <a:cxnSpLocks/>
          </p:cNvCxnSpPr>
          <p:nvPr/>
        </p:nvCxnSpPr>
        <p:spPr>
          <a:xfrm>
            <a:off x="4234434" y="4985776"/>
            <a:ext cx="304084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48C1316-C78C-1F49-01FD-615D1EF35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6769" y="65324"/>
            <a:ext cx="4095750" cy="30956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C542273-206B-BCAF-1FC8-016473436B3C}"/>
              </a:ext>
            </a:extLst>
          </p:cNvPr>
          <p:cNvSpPr txBox="1"/>
          <p:nvPr/>
        </p:nvSpPr>
        <p:spPr>
          <a:xfrm>
            <a:off x="2882543" y="3077694"/>
            <a:ext cx="14150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accent1">
                    <a:lumMod val="75000"/>
                  </a:schemeClr>
                </a:solidFill>
              </a:rPr>
              <a:t>Education &amp; Outreach</a:t>
            </a:r>
            <a:endParaRPr lang="en-US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2187B6-622C-D9AD-4CBB-9F5BC13D23BD}"/>
              </a:ext>
            </a:extLst>
          </p:cNvPr>
          <p:cNvSpPr txBox="1"/>
          <p:nvPr/>
        </p:nvSpPr>
        <p:spPr>
          <a:xfrm>
            <a:off x="4561491" y="5170315"/>
            <a:ext cx="24082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solidFill>
                  <a:schemeClr val="accent1">
                    <a:lumMod val="75000"/>
                  </a:schemeClr>
                </a:solidFill>
              </a:rPr>
              <a:t>Informed Management Decisions</a:t>
            </a:r>
            <a:endParaRPr lang="en-US" sz="18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2D3EB9-DAC7-D9F6-EC6C-EDF9AB1B5050}"/>
              </a:ext>
            </a:extLst>
          </p:cNvPr>
          <p:cNvSpPr txBox="1"/>
          <p:nvPr/>
        </p:nvSpPr>
        <p:spPr>
          <a:xfrm>
            <a:off x="7207563" y="2948564"/>
            <a:ext cx="21167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chemeClr val="accent1">
                    <a:lumMod val="75000"/>
                  </a:schemeClr>
                </a:solidFill>
              </a:rPr>
              <a:t>Visual Science &amp; Storytelling</a:t>
            </a:r>
            <a:endParaRPr 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5C3D87-0EB9-F248-9057-AEE3294A05A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96" b="88406" l="4505" r="98280">
                        <a14:foregroundMark x1="4586" y1="52899" x2="4586" y2="52899"/>
                        <a14:foregroundMark x1="8272" y1="31884" x2="8272" y2="31884"/>
                        <a14:foregroundMark x1="22359" y1="42754" x2="22359" y2="42754"/>
                        <a14:foregroundMark x1="27355" y1="36957" x2="27355" y2="36957"/>
                        <a14:foregroundMark x1="33825" y1="40580" x2="33825" y2="40580"/>
                        <a14:foregroundMark x1="40950" y1="47826" x2="40950" y2="47826"/>
                        <a14:foregroundMark x1="45209" y1="39130" x2="45209" y2="39130"/>
                        <a14:foregroundMark x1="48485" y1="36957" x2="48485" y2="36957"/>
                        <a14:foregroundMark x1="51597" y1="44928" x2="51597" y2="44928"/>
                        <a14:foregroundMark x1="51843" y1="75362" x2="51843" y2="75362"/>
                        <a14:foregroundMark x1="55774" y1="31884" x2="55774" y2="31884"/>
                        <a14:foregroundMark x1="58640" y1="68841" x2="58640" y2="68841"/>
                        <a14:foregroundMark x1="59214" y1="40580" x2="59214" y2="40580"/>
                        <a14:foregroundMark x1="61261" y1="59420" x2="61261" y2="59420"/>
                        <a14:foregroundMark x1="65766" y1="56522" x2="65766" y2="56522"/>
                        <a14:foregroundMark x1="67158" y1="68841" x2="67158" y2="68841"/>
                        <a14:foregroundMark x1="68059" y1="46377" x2="68059" y2="46377"/>
                        <a14:foregroundMark x1="69451" y1="75362" x2="69451" y2="75362"/>
                        <a14:foregroundMark x1="76249" y1="44928" x2="76249" y2="44928"/>
                        <a14:foregroundMark x1="76986" y1="52899" x2="76986" y2="52899"/>
                        <a14:foregroundMark x1="79197" y1="57971" x2="79197" y2="57971"/>
                        <a14:foregroundMark x1="84111" y1="57971" x2="84111" y2="57971"/>
                        <a14:foregroundMark x1="88616" y1="59420" x2="88616" y2="59420"/>
                        <a14:foregroundMark x1="93202" y1="57971" x2="93202" y2="57971"/>
                        <a14:foregroundMark x1="98280" y1="60145" x2="98280" y2="60145"/>
                        <a14:foregroundMark x1="14005" y1="26812" x2="14005" y2="26812"/>
                        <a14:backgroundMark x1="39640" y1="66667" x2="39640" y2="66667"/>
                        <a14:backgroundMark x1="62735" y1="50000" x2="62735" y2="50000"/>
                        <a14:backgroundMark x1="80917" y1="52899" x2="80917" y2="52899"/>
                        <a14:backgroundMark x1="92793" y1="50725" x2="92793" y2="50725"/>
                        <a14:backgroundMark x1="14578" y1="45652" x2="14578" y2="456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304" y="3952499"/>
            <a:ext cx="2926572" cy="330767"/>
          </a:xfrm>
          <a:prstGeom prst="rect">
            <a:avLst/>
          </a:prstGeom>
          <a:effectLst/>
        </p:spPr>
      </p:pic>
      <p:pic>
        <p:nvPicPr>
          <p:cNvPr id="5" name="Picture 4" descr="Rutgers.jfif">
            <a:extLst>
              <a:ext uri="{FF2B5EF4-FFF2-40B4-BE49-F238E27FC236}">
                <a16:creationId xmlns:a16="http://schemas.microsoft.com/office/drawing/2014/main" id="{9FF08A5E-3F04-4A02-793E-7D0712FB075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459" y="5592076"/>
            <a:ext cx="1619307" cy="4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67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75E4A9-B6EE-3F08-C3B7-6EDA695A5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805" y="98571"/>
            <a:ext cx="9725301" cy="67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11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1B460F-1301-D40B-844E-9FEAB6198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" y="183696"/>
            <a:ext cx="11687175" cy="2419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5AF52D-1D3A-DF87-E4DA-BB6E94CBF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2" y="2788104"/>
            <a:ext cx="2906540" cy="388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DEF7D8-0C05-D3FF-CD0D-9E706FBBA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540" y="2743202"/>
            <a:ext cx="2884835" cy="39732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C00B52-5949-3949-3812-E75B222BB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224" y="3039156"/>
            <a:ext cx="2733675" cy="3381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A9A49-9DDB-FD6D-7A5C-14ED4AE14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957" y="6430737"/>
            <a:ext cx="1752600" cy="285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963AA1-4328-5B7B-AC18-BFECD95AF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2176" y="2843893"/>
            <a:ext cx="2505075" cy="3771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C6417E-D489-9567-C863-3F19B47AE34E}"/>
              </a:ext>
            </a:extLst>
          </p:cNvPr>
          <p:cNvSpPr/>
          <p:nvPr/>
        </p:nvSpPr>
        <p:spPr>
          <a:xfrm>
            <a:off x="3296092" y="43539"/>
            <a:ext cx="4359349" cy="1279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C35C52-0AEC-271D-82DD-7C09060D3325}"/>
              </a:ext>
            </a:extLst>
          </p:cNvPr>
          <p:cNvSpPr txBox="1">
            <a:spLocks/>
          </p:cNvSpPr>
          <p:nvPr/>
        </p:nvSpPr>
        <p:spPr>
          <a:xfrm>
            <a:off x="3679751" y="315740"/>
            <a:ext cx="3373939" cy="357477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n-US" sz="4800" b="0">
                <a:solidFill>
                  <a:srgbClr val="FFFFFF"/>
                </a:solidFill>
                <a:latin typeface="+mn-lt"/>
                <a:cs typeface="Gill Sans"/>
              </a:rPr>
              <a:t>High Water  </a:t>
            </a:r>
            <a:endParaRPr lang="en-US" sz="4800" b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E1BC3B-7B9A-519F-7CF1-AC491DA3431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957" y="469464"/>
            <a:ext cx="1391352" cy="127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14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75C16D-C574-2E7B-1D8E-A52B59150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815"/>
            <a:ext cx="12192000" cy="642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29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CAC422-3DA5-BE5E-C0CB-12F0AEE9A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0254" y="5784979"/>
            <a:ext cx="4432464" cy="526335"/>
          </a:xfrm>
        </p:spPr>
        <p:txBody>
          <a:bodyPr>
            <a:normAutofit fontScale="90000"/>
          </a:bodyPr>
          <a:lstStyle/>
          <a:p>
            <a:r>
              <a:rPr lang="en-US"/>
              <a:t>Places We Love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A269B0-FAE5-4E19-F9AC-6D7B78F99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405" y="208551"/>
            <a:ext cx="3809749" cy="496890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2807F98-5170-3F0B-8217-6B33C2E8E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0950" y="1029302"/>
            <a:ext cx="5971953" cy="447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604AA4-BED4-420B-C552-91ED6D0D29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5977" y="4828935"/>
            <a:ext cx="2823550" cy="2079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0773CC-7CB8-606D-DD9E-0637B541E7C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84" y="5177453"/>
            <a:ext cx="1641825" cy="144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42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AE764-D4FC-19D5-38DD-8C78154BE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317" y="5923367"/>
            <a:ext cx="5211617" cy="100026"/>
          </a:xfrm>
        </p:spPr>
        <p:txBody>
          <a:bodyPr>
            <a:normAutofit fontScale="90000"/>
          </a:bodyPr>
          <a:lstStyle/>
          <a:p>
            <a:r>
              <a:rPr lang="en-US"/>
              <a:t>Know Your Tides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96ACD8AE-70EB-AA20-6BBD-DF5278E3B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962" y="1168703"/>
            <a:ext cx="6439477" cy="4329846"/>
          </a:xfrm>
          <a:prstGeom prst="rect">
            <a:avLst/>
          </a:prstGeom>
        </p:spPr>
      </p:pic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5EB3112-C878-34EF-EE18-793478B7E6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44" y="121297"/>
            <a:ext cx="3368351" cy="3368351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21EC1B2-9D73-5A19-67CC-BA97D60FC4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611" y="3429000"/>
            <a:ext cx="3368352" cy="3368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3EC850-313A-BF05-304A-FFC3FDE06D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" y="5487730"/>
            <a:ext cx="1354751" cy="12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57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0AD9602282A143A3E06563A2D0656D" ma:contentTypeVersion="13" ma:contentTypeDescription="Create a new document." ma:contentTypeScope="" ma:versionID="fa95000a97e45aea72408d8fc76a055d">
  <xsd:schema xmlns:xsd="http://www.w3.org/2001/XMLSchema" xmlns:xs="http://www.w3.org/2001/XMLSchema" xmlns:p="http://schemas.microsoft.com/office/2006/metadata/properties" xmlns:ns2="b18473cb-c071-46cc-9ea6-18711ec77ce4" xmlns:ns3="9aac453c-4aa2-40c3-85c6-e1ca01cd7c6a" targetNamespace="http://schemas.microsoft.com/office/2006/metadata/properties" ma:root="true" ma:fieldsID="8f48dee006a6083940e7d1b17a7c523c" ns2:_="" ns3:_="">
    <xsd:import namespace="b18473cb-c071-46cc-9ea6-18711ec77ce4"/>
    <xsd:import namespace="9aac453c-4aa2-40c3-85c6-e1ca01cd7c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8473cb-c071-46cc-9ea6-18711ec77c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81b0449-a7ed-439f-be55-0163d7004e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ac453c-4aa2-40c3-85c6-e1ca01cd7c6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88bf076-4c7b-4828-a011-807062703241}" ma:internalName="TaxCatchAll" ma:showField="CatchAllData" ma:web="9aac453c-4aa2-40c3-85c6-e1ca01cd7c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804413A-F49E-474A-96A3-09425AC0EC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472DB8-1001-4875-A896-AE44FF62645D}">
  <ds:schemaRefs>
    <ds:schemaRef ds:uri="9aac453c-4aa2-40c3-85c6-e1ca01cd7c6a"/>
    <ds:schemaRef ds:uri="b18473cb-c071-46cc-9ea6-18711ec77ce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</TotalTime>
  <Words>562</Words>
  <Application>Microsoft Office PowerPoint</Application>
  <PresentationFormat>Widescreen</PresentationFormat>
  <Paragraphs>88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Avenir Next LT Pro</vt:lpstr>
      <vt:lpstr>Avenir Next LT Pro Demi</vt:lpstr>
      <vt:lpstr>Calibri</vt:lpstr>
      <vt:lpstr>Calibri Light</vt:lpstr>
      <vt:lpstr>Gill Sans</vt:lpstr>
      <vt:lpstr>Helvetica Light</vt:lpstr>
      <vt:lpstr>Helvetica Neue Medium</vt:lpstr>
      <vt:lpstr>Raleway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Places We Love</vt:lpstr>
      <vt:lpstr>Know Your Tides</vt:lpstr>
      <vt:lpstr>PowerPoint Presentation</vt:lpstr>
      <vt:lpstr>PowerPoint Presentation</vt:lpstr>
      <vt:lpstr>Photo Stations</vt:lpstr>
      <vt:lpstr>Photo Station locations  5 Locations | 6 Photo Stations</vt:lpstr>
      <vt:lpstr>PowerPoint Presentation</vt:lpstr>
      <vt:lpstr>PowerPoint Presentation</vt:lpstr>
      <vt:lpstr>User Analytics &amp; Feedback</vt:lpstr>
      <vt:lpstr>What is to come? </vt:lpstr>
      <vt:lpstr>Contact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Archer</dc:creator>
  <cp:lastModifiedBy>Vilacoba, Karl</cp:lastModifiedBy>
  <cp:revision>163</cp:revision>
  <dcterms:created xsi:type="dcterms:W3CDTF">2024-02-06T18:31:20Z</dcterms:created>
  <dcterms:modified xsi:type="dcterms:W3CDTF">2024-05-07T15:35:50Z</dcterms:modified>
</cp:coreProperties>
</file>