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31"/>
  </p:notesMasterIdLst>
  <p:sldIdLst>
    <p:sldId id="259" r:id="rId4"/>
    <p:sldId id="346" r:id="rId5"/>
    <p:sldId id="272" r:id="rId6"/>
    <p:sldId id="261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351" r:id="rId15"/>
    <p:sldId id="276" r:id="rId16"/>
    <p:sldId id="275" r:id="rId17"/>
    <p:sldId id="303" r:id="rId18"/>
    <p:sldId id="336" r:id="rId19"/>
    <p:sldId id="337" r:id="rId20"/>
    <p:sldId id="279" r:id="rId21"/>
    <p:sldId id="338" r:id="rId22"/>
    <p:sldId id="297" r:id="rId23"/>
    <p:sldId id="273" r:id="rId24"/>
    <p:sldId id="305" r:id="rId25"/>
    <p:sldId id="280" r:id="rId26"/>
    <p:sldId id="341" r:id="rId27"/>
    <p:sldId id="352" r:id="rId28"/>
    <p:sldId id="283" r:id="rId29"/>
    <p:sldId id="3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3" autoAdjust="0"/>
    <p:restoredTop sz="82582" autoAdjust="0"/>
  </p:normalViewPr>
  <p:slideViewPr>
    <p:cSldViewPr snapToGrid="0">
      <p:cViewPr varScale="1">
        <p:scale>
          <a:sx n="91" d="100"/>
          <a:sy n="91" d="100"/>
        </p:scale>
        <p:origin x="11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33A4B-99C6-4712-AE97-AA0F7A8351A8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A3A44-0EF9-4BC4-879F-94E332F33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48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A1273-7774-4B17-A94D-D74159222E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1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20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7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A3A44-0EF9-4BC4-879F-94E332F33C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16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87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60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A3A44-0EF9-4BC4-879F-94E332F33C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55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2699C-AFC3-4383-9162-60C205379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395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2699C-AFC3-4383-9162-60C205379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14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95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4733C-44AB-44CC-863C-97DC8545C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67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A3A44-0EF9-4BC4-879F-94E332F33C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36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240CE-9B1E-45F0-B6D7-1550BA8F93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6240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67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A3A44-0EF9-4BC4-879F-94E332F33C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13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2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A3A44-0EF9-4BC4-879F-94E332F33C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64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309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A1273-7774-4B17-A94D-D74159222E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02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1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B1E13-F6D9-FC5B-51B5-802DA4640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A34842-6143-14AE-E7BA-2FF88971A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D48FE6-6D78-368A-A0FE-99B620CBC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D4D6E-9A37-64DD-3F2F-3C9B78C96B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9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65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6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82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E77-A5A8-4077-ADDD-6950C2C483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3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2FD8-F155-4334-8D35-30B0AE2CA2F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0C35-2510-4DE3-B11C-FA567417B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40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2FD8-F155-4334-8D35-30B0AE2CA2F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0C35-2510-4DE3-B11C-FA567417B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52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2FD8-F155-4334-8D35-30B0AE2CA2F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0C35-2510-4DE3-B11C-FA567417B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8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17DBC-02E5-41A1-B030-1460F53A5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B3D98-5028-4DE8-AA02-E513660AB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BF718-AEE2-47ED-AD41-2AE7B664D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3840-1CD1-4206-B887-11C98A37ABD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F0B93-E187-4A03-9CE0-038823013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19018-D7B4-4FA0-8B5E-4AB95074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6C49-F171-4686-8C80-3901D399E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08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CEE60-C4F7-410D-AD98-E7B274D6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ED92-AE30-4997-A119-754C280BE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BDDB3-A5A6-4EF1-9254-EBD3C21F2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3840-1CD1-4206-B887-11C98A37ABD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4D06E-04E3-4562-9D4E-550B098D0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137CC-FC8E-47C8-9EDF-102181BC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6C49-F171-4686-8C80-3901D399E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53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A7F99-62AE-4015-9184-72FAA674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CCD76-2E76-4958-B2C1-9B9884E52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00450-8B75-4BAD-8DC1-7FC6A246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3840-1CD1-4206-B887-11C98A37ABD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FE69A-CE88-40BC-9D9C-D2D7D14D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E6794-6751-47B7-BECC-162F6601B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6C49-F171-4686-8C80-3901D399E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07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F6F8D-B5B3-459C-B0D4-D3D1791C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9B9C3-F059-4361-978D-721D4DE7D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7DB29-F06C-4982-90DB-EE515774C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342A5-A264-4CD2-BC6C-BA7E419BA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3840-1CD1-4206-B887-11C98A37ABD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B7BA9-7635-4E40-9038-01616AA2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B3C3B-B8D0-4824-BDF0-CCDAE2A7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6C49-F171-4686-8C80-3901D399E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07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BBFF6-7182-4057-86E1-27EEB214C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62DCF-233E-4522-AD5B-3C49B38F2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2A69F-E730-42D4-B0B1-C4A05B6F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9769A7-28D0-4659-917A-C71A171757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1112D-7281-4ADB-BFD3-7C76C077D6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0DDDC6-FC99-4670-BEA0-14F3D29FC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3840-1CD1-4206-B887-11C98A37ABD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B66D49-350E-40FB-A807-F481B5007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652545-3DAF-4BEE-9E57-452EC1F3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6C49-F171-4686-8C80-3901D399E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82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ADDF7-714E-4A25-B340-5EA7DB16E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9BD69-DC81-4168-A81A-AA73AE8B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3840-1CD1-4206-B887-11C98A37ABD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0A882-10AD-45A0-9CB4-A2CD6AE1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E59A9-99DC-4C67-84F3-5B19E8A6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6C49-F171-4686-8C80-3901D399E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8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FD4718-23A6-45BF-9F82-BCA88F6F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3840-1CD1-4206-B887-11C98A37ABD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7B689B-1D7B-4BBE-A4C9-B49D5B806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9D08C-414A-42CD-BAC2-E84050C5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6C49-F171-4686-8C80-3901D399E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22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4738F-1D48-4090-90AF-338DAFB51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A8FA5-DB7B-49BB-9F22-A34E9B9D0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B65D1-0EF4-45BE-B6E7-89BD2BE85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673D1-061E-4715-9AF9-634B14A19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3840-1CD1-4206-B887-11C98A37ABD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682CD-F408-4CDD-B233-B159E7D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CBE3E-2559-4289-9F53-30D489BA1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6C49-F171-4686-8C80-3901D399E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2FD8-F155-4334-8D35-30B0AE2CA2F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0C35-2510-4DE3-B11C-FA567417B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03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19C6B-654D-4615-B694-13EEE233A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F79135-DF9E-4BD7-9236-A95414DC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D528A3-7149-458A-8F8E-FD9CBB7F8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B3DA5-1E8B-4E16-B3A7-44E4C184A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3840-1CD1-4206-B887-11C98A37ABD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45B8B-4050-4894-B3D8-819F4CCF7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C08F9-CA6E-43EF-BD6E-F193230E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6C49-F171-4686-8C80-3901D399E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1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28010-C0FB-458D-A7FB-AA6B212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B6140-E5AB-4137-8A21-2352525F7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3009A-F3AE-4CF7-ADC9-DD02F8B48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3840-1CD1-4206-B887-11C98A37ABD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4F1DA-D254-4663-8880-E67192C84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CEAE6-DDBA-4AE9-A90F-B5ADB687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6C49-F171-4686-8C80-3901D399E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30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4E23DC-C56D-4F03-88C3-90FE4BA47F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0778C-DDF3-493C-AFF4-26B5379A2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05604-76E4-47DD-8349-32B20ABE7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3840-1CD1-4206-B887-11C98A37ABD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80D39-C801-4854-AA7C-1968323D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20B50-C99E-45E0-81CA-BAE8AEF5B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6C49-F171-4686-8C80-3901D399E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21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F52AC-3CCA-D0E8-4EC6-6E5E475D3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AE0518-23EF-9A27-B8FD-DDBA616E2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BCA8A-3943-2660-F89A-066E9BC09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B40-1F6C-47EE-A79B-17BF3DB51B11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65376-13E5-117D-DE87-ED744E573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77823-3030-3655-3AFF-2D49FFA70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8AA30-29A6-414D-930A-0D1323471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94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B8F1B-476F-32D6-95F3-E9CE5060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25652-4BAA-0A5B-7F47-407515996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488EA-58A7-43FD-FE97-B1E694971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B40-1F6C-47EE-A79B-17BF3DB51B11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E91D4-9409-BF00-51C3-556F1DE7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D2405-553E-41CA-BD82-2D6E896A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8AA30-29A6-414D-930A-0D1323471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51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F0615-C176-558B-7873-873630663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D28A1-A2F4-0690-95FC-0D9C40963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BFCFB-614D-8E42-B49E-3F9D39D77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B40-1F6C-47EE-A79B-17BF3DB51B11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733E2-EA1F-E5BC-82A0-1EE9E537B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3DB48-C624-DC13-D233-65ADA638D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8AA30-29A6-414D-930A-0D1323471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42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4C5ED-57BB-2370-DE64-0F017DA6B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9B805-E7E4-AE3B-5987-B25CE6FD2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0F8FE-0C02-787D-C520-EDDBE8FEF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58E2E-9E5D-AD1A-4537-87B1EABE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B40-1F6C-47EE-A79B-17BF3DB51B11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EBC67-CB4E-6108-A4F5-7664D51B6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DA171-880F-7C3F-95D3-932F81B5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8AA30-29A6-414D-930A-0D1323471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5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5186A-3919-9146-CBFB-C4FEE94D1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C6B5E-CC38-C3E5-2947-AF2AD02FD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B5147-8C11-657B-4278-C2FABCD5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174EDF-3578-B97F-6926-88D82D96E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5D06C3-13E2-B864-AEF7-B2FCEC56A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524F47-8CA5-6067-F59A-169F09CBF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B40-1F6C-47EE-A79B-17BF3DB51B11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E195C1-56C8-784D-A595-59EE37E1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E596C-86A6-1DEF-E3B0-5755391CF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8AA30-29A6-414D-930A-0D1323471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06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7A4E-D152-923F-9FF8-063789EE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27DF1E-1A10-E351-23AA-2F494027A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B40-1F6C-47EE-A79B-17BF3DB51B11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B7714-1732-AE15-64AE-E8E3510D3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24681-A34F-48BE-EBB8-44ADB4941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8AA30-29A6-414D-930A-0D1323471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28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0BAF2-6D7B-FFE0-9273-3D7094F9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B40-1F6C-47EE-A79B-17BF3DB51B11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172B42-D832-EF3E-B0A9-FE96030E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3066B-948E-E998-37FF-2DCA772B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8AA30-29A6-414D-930A-0D1323471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21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2FD8-F155-4334-8D35-30B0AE2CA2F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0C35-2510-4DE3-B11C-FA567417B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06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A188A-7AE3-1789-F176-CF94CFDD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ADDE6-3ED6-7A33-6C96-702FD75E2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ACE64-51CE-66CD-6078-8638573F6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3877C-3F34-62B3-A221-C560FE88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B40-1F6C-47EE-A79B-17BF3DB51B11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C7462-C8C9-B2AA-0F1E-BE88C57BD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64537-0AC3-4CB9-AF41-A94EB2FE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8AA30-29A6-414D-930A-0D1323471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03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C54E-2367-297F-55D2-7CC063E18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68CE6B-84BE-3207-B9D2-0B0441911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45DBB-6439-0EC2-668A-583789B2A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58791-A0B4-3392-914E-141663878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B40-1F6C-47EE-A79B-17BF3DB51B11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ABABE-8FE9-7CC0-7AE5-EE05336EE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A5956-B374-E2F0-539B-76BDA2798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8AA30-29A6-414D-930A-0D1323471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C2D80-AF29-F871-1AC7-E6BC7AE1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2E0C6-0404-1E10-A37E-52511332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E8D68-529B-42B9-B82A-C7E735409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B40-1F6C-47EE-A79B-17BF3DB51B11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B32F5-B01D-D37E-8A45-85D189D6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0EAA2-545D-D961-1DA1-47B794D79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8AA30-29A6-414D-930A-0D1323471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9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808ABA-DA46-C4E9-F228-DB6F364F1E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5D1B5-87FC-8D73-3616-EA73D9A69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C3C5A-6A26-AEE2-67DD-AE841FF74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2B40-1F6C-47EE-A79B-17BF3DB51B11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76FD-4837-3CA0-5463-EEF11686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F84DE-0F58-2859-F6DA-BA912CE5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8AA30-29A6-414D-930A-0D1323471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32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2FD8-F155-4334-8D35-30B0AE2CA2F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0C35-2510-4DE3-B11C-FA567417B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7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2FD8-F155-4334-8D35-30B0AE2CA2F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0C35-2510-4DE3-B11C-FA567417B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9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2FD8-F155-4334-8D35-30B0AE2CA2F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0C35-2510-4DE3-B11C-FA567417B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2FD8-F155-4334-8D35-30B0AE2CA2F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0C35-2510-4DE3-B11C-FA567417B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2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2FD8-F155-4334-8D35-30B0AE2CA2F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0C35-2510-4DE3-B11C-FA567417B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2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2FD8-F155-4334-8D35-30B0AE2CA2F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0C35-2510-4DE3-B11C-FA567417B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85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2FD8-F155-4334-8D35-30B0AE2CA2F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B0C35-2510-4DE3-B11C-FA567417B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084AE3-FDBD-4CC2-B145-2EEC1729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8C351-65E6-4791-B8B4-0E0F3AB7B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2E60A-F027-4969-8322-57976748E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33840-1CD1-4206-B887-11C98A37ABD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DB80C-41C5-4D92-8688-20F70748F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E5567-2570-405B-AB76-D1C46DFED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A6C49-F171-4686-8C80-3901D399E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87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2C010-695A-9FCF-AB8A-EBF808E52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18143-2198-90A5-D063-1BDEACAE4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ACA32-F429-42FA-2B28-5B1AE5449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A2B40-1F6C-47EE-A79B-17BF3DB51B11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686C2-D419-7C44-4745-253510256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539DF-F7F4-0508-8C82-B6EA2F7C2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8AA30-29A6-414D-930A-0D1323471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2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6.jpeg"/><Relationship Id="rId5" Type="http://schemas.openxmlformats.org/officeDocument/2006/relationships/image" Target="../media/image41.jpeg"/><Relationship Id="rId10" Type="http://schemas.openxmlformats.org/officeDocument/2006/relationships/image" Target="../media/image45.jpeg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48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48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jpeg"/><Relationship Id="rId5" Type="http://schemas.openxmlformats.org/officeDocument/2006/relationships/image" Target="../media/image48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1192BC7F-88F5-D5B2-7B41-D9B926E92F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79552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2C278DD-D169-35CF-EF58-B95B83244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830" y="619573"/>
            <a:ext cx="8723917" cy="23876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Calibri"/>
                <a:ea typeface="Calibri" panose="020F0502020204030204" pitchFamily="34" charset="0"/>
                <a:cs typeface="Times New Roman"/>
              </a:rPr>
              <a:t>Programmatic approach to assessing salt marsh in Delaware and New Jersey for utilizing low-cost low-disturbance methods for enhancing resilience</a:t>
            </a:r>
            <a:br>
              <a:rPr lang="en-US" sz="3200" dirty="0">
                <a:latin typeface="Calibri"/>
                <a:ea typeface="Calibri" panose="020F0502020204030204" pitchFamily="34" charset="0"/>
                <a:cs typeface="Times New Roman"/>
              </a:rPr>
            </a:br>
            <a:br>
              <a:rPr lang="en-US" sz="1000" dirty="0">
                <a:latin typeface="Calibri"/>
                <a:ea typeface="Calibri" panose="020F0502020204030204" pitchFamily="34" charset="0"/>
                <a:cs typeface="Times New Roman"/>
              </a:rPr>
            </a:br>
            <a:br>
              <a:rPr lang="en-US" sz="1000" dirty="0">
                <a:latin typeface="Calibri"/>
                <a:ea typeface="Calibri" panose="020F0502020204030204" pitchFamily="34" charset="0"/>
                <a:cs typeface="Times New Roman"/>
              </a:rPr>
            </a:br>
            <a:r>
              <a:rPr lang="en-US" sz="2000" dirty="0">
                <a:latin typeface="Calibri"/>
                <a:cs typeface="Times New Roman"/>
              </a:rPr>
              <a:t>Brian Marsh, USFWS Delaware Bay Coastal Program</a:t>
            </a:r>
            <a:br>
              <a:rPr lang="en-US" sz="2000" dirty="0">
                <a:latin typeface="Calibri"/>
                <a:cs typeface="Times New Roman"/>
              </a:rPr>
            </a:br>
            <a:r>
              <a:rPr lang="en-US" sz="2000" dirty="0">
                <a:latin typeface="Calibri"/>
                <a:cs typeface="Times New Roman"/>
              </a:rPr>
              <a:t>Kaity Ripple, USFWS Delaware Bay Coastal Program</a:t>
            </a:r>
            <a:br>
              <a:rPr lang="en-US" sz="2000" dirty="0">
                <a:latin typeface="Calibri"/>
                <a:cs typeface="Times New Roman"/>
              </a:rPr>
            </a:br>
            <a:r>
              <a:rPr lang="en-US" sz="2000" dirty="0">
                <a:latin typeface="Calibri"/>
                <a:cs typeface="Times New Roman"/>
              </a:rPr>
              <a:t>Jim </a:t>
            </a:r>
            <a:r>
              <a:rPr lang="en-US" sz="2000" dirty="0" err="1">
                <a:latin typeface="Calibri"/>
                <a:cs typeface="Times New Roman"/>
              </a:rPr>
              <a:t>Feaga</a:t>
            </a:r>
            <a:r>
              <a:rPr lang="en-US" sz="2000" dirty="0">
                <a:latin typeface="Calibri"/>
                <a:cs typeface="Times New Roman"/>
              </a:rPr>
              <a:t>, Ducks Unlimited, Inc.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19E14D24-E49D-51D5-051D-9A9D7D908034}"/>
              </a:ext>
            </a:extLst>
          </p:cNvPr>
          <p:cNvSpPr txBox="1"/>
          <p:nvPr/>
        </p:nvSpPr>
        <p:spPr>
          <a:xfrm>
            <a:off x="209314" y="6516113"/>
            <a:ext cx="21909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bg1"/>
                </a:solidFill>
              </a:rPr>
              <a:t>Cedar Creek Unit, Milford Neck WA, 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244703-5B2B-CEEB-B6A5-9E199A1BD1C7}"/>
              </a:ext>
            </a:extLst>
          </p:cNvPr>
          <p:cNvGrpSpPr/>
          <p:nvPr/>
        </p:nvGrpSpPr>
        <p:grpSpPr>
          <a:xfrm>
            <a:off x="10253709" y="301841"/>
            <a:ext cx="1619637" cy="830076"/>
            <a:chOff x="10489313" y="6025244"/>
            <a:chExt cx="1518711" cy="738682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1404ACEA-E23C-40D5-94B1-0F95DE2F7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13" y="6025244"/>
              <a:ext cx="692500" cy="7335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4" descr="coastal logo1.png">
              <a:extLst>
                <a:ext uri="{FF2B5EF4-FFF2-40B4-BE49-F238E27FC236}">
                  <a16:creationId xmlns:a16="http://schemas.microsoft.com/office/drawing/2014/main" id="{05858F61-DA6B-4FC8-9DB7-F98446C2C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5524" y="6088568"/>
              <a:ext cx="692500" cy="6753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55F41BF-09B7-A436-0944-38819A3D75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773" y="1273433"/>
            <a:ext cx="925256" cy="6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33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nature, shore, wave&#10;&#10;Description automatically generated">
            <a:extLst>
              <a:ext uri="{FF2B5EF4-FFF2-40B4-BE49-F238E27FC236}">
                <a16:creationId xmlns:a16="http://schemas.microsoft.com/office/drawing/2014/main" id="{B9DAA8EC-16CF-E788-B687-834E062115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/>
          <a:stretch/>
        </p:blipFill>
        <p:spPr>
          <a:xfrm rot="10800000">
            <a:off x="0" y="-2"/>
            <a:ext cx="12192000" cy="6858002"/>
          </a:xfrm>
          <a:prstGeom prst="rect">
            <a:avLst/>
          </a:prstGeom>
        </p:spPr>
      </p:pic>
      <p:pic>
        <p:nvPicPr>
          <p:cNvPr id="3" name="Picture 2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6BEDEB71-24F1-7AFA-A2AF-F8660721F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51" y="3314944"/>
            <a:ext cx="4303295" cy="3227471"/>
          </a:xfrm>
          <a:prstGeom prst="rect">
            <a:avLst/>
          </a:prstGeom>
        </p:spPr>
      </p:pic>
      <p:pic>
        <p:nvPicPr>
          <p:cNvPr id="4" name="Picture 3" descr="A group of people fishing in a lake&#10;&#10;Description automatically generated with medium confidence">
            <a:extLst>
              <a:ext uri="{FF2B5EF4-FFF2-40B4-BE49-F238E27FC236}">
                <a16:creationId xmlns:a16="http://schemas.microsoft.com/office/drawing/2014/main" id="{6FEA41F6-362C-DC9B-66F8-E29A2A857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45" y="3314944"/>
            <a:ext cx="4303296" cy="322747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32AA9F-3E2A-DE85-025D-309A141B9C9D}"/>
              </a:ext>
            </a:extLst>
          </p:cNvPr>
          <p:cNvSpPr txBox="1">
            <a:spLocks/>
          </p:cNvSpPr>
          <p:nvPr/>
        </p:nvSpPr>
        <p:spPr>
          <a:xfrm>
            <a:off x="491028" y="3921080"/>
            <a:ext cx="5348105" cy="12641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F2A32F-C817-29DD-CDE7-47C25A03FACC}"/>
              </a:ext>
            </a:extLst>
          </p:cNvPr>
          <p:cNvSpPr txBox="1">
            <a:spLocks/>
          </p:cNvSpPr>
          <p:nvPr/>
        </p:nvSpPr>
        <p:spPr>
          <a:xfrm>
            <a:off x="641769" y="859457"/>
            <a:ext cx="5616878" cy="2372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NEKTON COMMUNITY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>
                <a:cs typeface="Calibri"/>
              </a:rPr>
              <a:t>community coming off the marsh on ebb tides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habitat indicator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important trophic species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3591" y="213129"/>
            <a:ext cx="349120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latin typeface="+mn-lt"/>
                <a:ea typeface="+mn-ea"/>
                <a:cs typeface="+mn-cs"/>
              </a:rPr>
              <a:t>What we are assessing</a:t>
            </a:r>
          </a:p>
        </p:txBody>
      </p:sp>
    </p:spTree>
    <p:extLst>
      <p:ext uri="{BB962C8B-B14F-4D97-AF65-F5344CB8AC3E}">
        <p14:creationId xmlns:p14="http://schemas.microsoft.com/office/powerpoint/2010/main" val="42543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nature, shore, wave&#10;&#10;Description automatically generated">
            <a:extLst>
              <a:ext uri="{FF2B5EF4-FFF2-40B4-BE49-F238E27FC236}">
                <a16:creationId xmlns:a16="http://schemas.microsoft.com/office/drawing/2014/main" id="{B9DAA8EC-16CF-E788-B687-834E062115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/>
          <a:stretch/>
        </p:blipFill>
        <p:spPr>
          <a:xfrm rot="10800000">
            <a:off x="0" y="330198"/>
            <a:ext cx="12192000" cy="68580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06F4A6-441A-B469-BA82-396623EFCD5A}"/>
              </a:ext>
            </a:extLst>
          </p:cNvPr>
          <p:cNvSpPr txBox="1">
            <a:spLocks/>
          </p:cNvSpPr>
          <p:nvPr/>
        </p:nvSpPr>
        <p:spPr>
          <a:xfrm>
            <a:off x="163431" y="641782"/>
            <a:ext cx="10005237" cy="904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n-lt"/>
                <a:ea typeface="+mn-ea"/>
                <a:cs typeface="+mn-cs"/>
              </a:rPr>
              <a:t>ONLINE GIS TOOL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786895-55A7-5AE0-9CFE-062F5C05C497}"/>
              </a:ext>
            </a:extLst>
          </p:cNvPr>
          <p:cNvSpPr txBox="1"/>
          <p:nvPr/>
        </p:nvSpPr>
        <p:spPr>
          <a:xfrm>
            <a:off x="163431" y="1557532"/>
            <a:ext cx="40609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Used For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planning surveys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cs typeface="Times New Roman" panose="02020603050405020304" pitchFamily="18" charset="0"/>
              </a:rPr>
              <a:t>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valuating data and designs collaboratively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noProof="0" dirty="0">
                <a:cs typeface="Times New Roman" panose="02020603050405020304" pitchFamily="18" charset="0"/>
              </a:rPr>
              <a:t>f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inal designs exported to  design plans/specs for permitting and 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Incorporates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ownership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cs typeface="Times New Roman" panose="02020603050405020304" pitchFamily="18" charset="0"/>
              </a:rPr>
              <a:t>m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arsh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features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cs typeface="Times New Roman" panose="02020603050405020304" pitchFamily="18" charset="0"/>
              </a:rPr>
              <a:t>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emote sensing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cs typeface="Times New Roman" panose="02020603050405020304" pitchFamily="18" charset="0"/>
              </a:rPr>
              <a:t>field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georeferenced site pictures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D4F703-FFD5-6A05-E4FE-BDBAA2609795}"/>
              </a:ext>
            </a:extLst>
          </p:cNvPr>
          <p:cNvGrpSpPr/>
          <p:nvPr/>
        </p:nvGrpSpPr>
        <p:grpSpPr>
          <a:xfrm>
            <a:off x="4081540" y="985519"/>
            <a:ext cx="8089904" cy="5547360"/>
            <a:chOff x="4081540" y="985519"/>
            <a:chExt cx="8089904" cy="55473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6E0818-32DB-85E7-9D70-75ECFDB54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7440" y="986601"/>
              <a:ext cx="2174004" cy="55462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2A6909-A166-8A5D-D12D-3415AB73C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8968"/>
            <a:stretch/>
          </p:blipFill>
          <p:spPr>
            <a:xfrm>
              <a:off x="4081540" y="985519"/>
              <a:ext cx="5988907" cy="5547360"/>
            </a:xfrm>
            <a:prstGeom prst="rect">
              <a:avLst/>
            </a:prstGeom>
          </p:spPr>
        </p:pic>
      </p:grpSp>
      <p:sp>
        <p:nvSpPr>
          <p:cNvPr id="8" name="Title 1"/>
          <p:cNvSpPr txBox="1">
            <a:spLocks/>
          </p:cNvSpPr>
          <p:nvPr/>
        </p:nvSpPr>
        <p:spPr>
          <a:xfrm>
            <a:off x="163431" y="220674"/>
            <a:ext cx="448249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latin typeface="+mn-lt"/>
                <a:ea typeface="+mn-ea"/>
                <a:cs typeface="+mn-cs"/>
              </a:rPr>
              <a:t>How the data is being gathered</a:t>
            </a:r>
          </a:p>
        </p:txBody>
      </p:sp>
    </p:spTree>
    <p:extLst>
      <p:ext uri="{BB962C8B-B14F-4D97-AF65-F5344CB8AC3E}">
        <p14:creationId xmlns:p14="http://schemas.microsoft.com/office/powerpoint/2010/main" val="837560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64935" y="1664257"/>
            <a:ext cx="7627065" cy="4958440"/>
            <a:chOff x="2272281" y="811850"/>
            <a:chExt cx="7627065" cy="49584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2807" y="1054757"/>
              <a:ext cx="6496957" cy="471553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20419782">
              <a:off x="4110682" y="4489621"/>
              <a:ext cx="1575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D07BF"/>
                  </a:solidFill>
                </a:rPr>
                <a:t>mean sea level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20419782">
              <a:off x="3752320" y="2683763"/>
              <a:ext cx="1519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healthy marsh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21331056">
              <a:off x="4403984" y="3424262"/>
              <a:ext cx="1758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50000"/>
                    </a:schemeClr>
                  </a:solidFill>
                </a:rPr>
                <a:t>degrading marsh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196591">
              <a:off x="8740183" y="3206721"/>
              <a:ext cx="1159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lost marsh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1850050" y="3113426"/>
              <a:ext cx="1213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ELEVATION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09874" y="5182486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710557" y="5113404"/>
              <a:ext cx="66177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710557" y="811850"/>
              <a:ext cx="15551" cy="43015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A few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5E8569F0-C0F7-9A5E-3EC9-9E5A9F716D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 b="2420"/>
          <a:stretch/>
        </p:blipFill>
        <p:spPr>
          <a:xfrm>
            <a:off x="0" y="0"/>
            <a:ext cx="12180225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0872" y="29068"/>
            <a:ext cx="508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What are low-cost low-disturbance restoration methods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2279" y="2993981"/>
            <a:ext cx="4400926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push marsh towards self-healing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potential stopgap measures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low-cost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low-disturbance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rapid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 for in-field decisions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rapid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integrable</a:t>
            </a:r>
            <a:r>
              <a:rPr lang="en-US" sz="1900" dirty="0"/>
              <a:t> with other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scalable, replicable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 adaptively managed</a:t>
            </a:r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15" y="940982"/>
            <a:ext cx="48648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lvl="1"/>
            <a:r>
              <a:rPr lang="en-US" sz="2400" dirty="0"/>
              <a:t>“low-tech” approaches 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nhance resilience and habitat by improving salt marsh vegetation via minor changes to hydrology, elevation, and other parameters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B21492-B5B8-B284-2558-1C19275122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10" y="262152"/>
            <a:ext cx="2990567" cy="2242925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515432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3ABF48A-4347-E10A-889A-D2AA3DE58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880" y="2339702"/>
            <a:ext cx="3345449" cy="11732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37F90D-60AE-DF50-68FE-3823C0467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514" y="132436"/>
            <a:ext cx="2017820" cy="16338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E100E2-A330-3BF7-123B-B7D73A883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16" y="2244560"/>
            <a:ext cx="2950354" cy="141413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14C68AAC-6218-6804-50F1-3392B57BF5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15" y="132436"/>
            <a:ext cx="945331" cy="1582633"/>
          </a:xfrm>
          <a:prstGeom prst="rect">
            <a:avLst/>
          </a:prstGeom>
        </p:spPr>
      </p:pic>
      <p:pic>
        <p:nvPicPr>
          <p:cNvPr id="17" name="Picture 16" descr="A large field of brown grass&#10;&#10;Description automatically generated with low confidence">
            <a:extLst>
              <a:ext uri="{FF2B5EF4-FFF2-40B4-BE49-F238E27FC236}">
                <a16:creationId xmlns:a16="http://schemas.microsoft.com/office/drawing/2014/main" id="{3AA170B5-C0FD-A214-089F-61FDE06364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picture containing outdoor, sky, nature, day&#10;&#10;Description automatically generated">
            <a:extLst>
              <a:ext uri="{FF2B5EF4-FFF2-40B4-BE49-F238E27FC236}">
                <a16:creationId xmlns:a16="http://schemas.microsoft.com/office/drawing/2014/main" id="{30BC013D-2CAE-4768-A1ED-3619CABBA6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0" y="3857659"/>
            <a:ext cx="3508012" cy="263100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DFB1F90-DA84-1DD6-265E-A0CE0FE05C2F}"/>
              </a:ext>
            </a:extLst>
          </p:cNvPr>
          <p:cNvSpPr txBox="1"/>
          <p:nvPr/>
        </p:nvSpPr>
        <p:spPr>
          <a:xfrm>
            <a:off x="360912" y="720911"/>
            <a:ext cx="55873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features placed along eroding edges or across expanding mudflats within salt marsh to: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32" name="Picture 31" descr="A picture containing outdoor, sky, beach, nature&#10;&#10;Description automatically generated">
            <a:extLst>
              <a:ext uri="{FF2B5EF4-FFF2-40B4-BE49-F238E27FC236}">
                <a16:creationId xmlns:a16="http://schemas.microsoft.com/office/drawing/2014/main" id="{2E35EAD3-4E95-869B-CB9F-54C9920682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718" y="4093682"/>
            <a:ext cx="3179015" cy="23850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77FC891-A539-0EFE-9BD8-A9C1FAFE17B7}"/>
              </a:ext>
            </a:extLst>
          </p:cNvPr>
          <p:cNvSpPr txBox="1"/>
          <p:nvPr/>
        </p:nvSpPr>
        <p:spPr>
          <a:xfrm>
            <a:off x="5955724" y="3571056"/>
            <a:ext cx="358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/>
              <a:t>coir logs</a:t>
            </a:r>
            <a:endParaRPr lang="en-US" sz="1800" i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7D6BA2-0867-ABA9-3C94-03433FA8B96C}"/>
              </a:ext>
            </a:extLst>
          </p:cNvPr>
          <p:cNvSpPr txBox="1"/>
          <p:nvPr/>
        </p:nvSpPr>
        <p:spPr>
          <a:xfrm>
            <a:off x="5025520" y="6468281"/>
            <a:ext cx="358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/>
              <a:t>Natural Lands’ Garrison Tract</a:t>
            </a:r>
            <a:endParaRPr lang="en-US" sz="1800" i="1" dirty="0"/>
          </a:p>
        </p:txBody>
      </p:sp>
      <p:pic>
        <p:nvPicPr>
          <p:cNvPr id="37" name="Picture 36" descr="A person standing in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C4467BD7-6C75-2D75-7D1D-275721160FA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238" y="4093682"/>
            <a:ext cx="2262849" cy="241854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B45A529-7CCA-A416-D637-C253EE5E4C90}"/>
              </a:ext>
            </a:extLst>
          </p:cNvPr>
          <p:cNvSpPr txBox="1"/>
          <p:nvPr/>
        </p:nvSpPr>
        <p:spPr>
          <a:xfrm>
            <a:off x="8867268" y="6478755"/>
            <a:ext cx="358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/>
              <a:t>Dix WMA</a:t>
            </a:r>
            <a:endParaRPr lang="en-US" sz="18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7FC891-A539-0EFE-9BD8-A9C1FAFE17B7}"/>
              </a:ext>
            </a:extLst>
          </p:cNvPr>
          <p:cNvSpPr txBox="1"/>
          <p:nvPr/>
        </p:nvSpPr>
        <p:spPr>
          <a:xfrm>
            <a:off x="9863132" y="1785573"/>
            <a:ext cx="358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 err="1"/>
              <a:t>haybales</a:t>
            </a:r>
            <a:endParaRPr lang="en-US" sz="1800" i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7FC891-A539-0EFE-9BD8-A9C1FAFE17B7}"/>
              </a:ext>
            </a:extLst>
          </p:cNvPr>
          <p:cNvSpPr txBox="1"/>
          <p:nvPr/>
        </p:nvSpPr>
        <p:spPr>
          <a:xfrm>
            <a:off x="536939" y="6478755"/>
            <a:ext cx="358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/>
              <a:t>Dennis Creek WMA</a:t>
            </a:r>
            <a:endParaRPr lang="en-US" sz="1800" i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7FC891-A539-0EFE-9BD8-A9C1FAFE17B7}"/>
              </a:ext>
            </a:extLst>
          </p:cNvPr>
          <p:cNvSpPr txBox="1"/>
          <p:nvPr/>
        </p:nvSpPr>
        <p:spPr>
          <a:xfrm>
            <a:off x="9688771" y="3481561"/>
            <a:ext cx="358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/>
              <a:t>brush fences</a:t>
            </a:r>
            <a:endParaRPr lang="en-US" sz="1800" i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7FC891-A539-0EFE-9BD8-A9C1FAFE17B7}"/>
              </a:ext>
            </a:extLst>
          </p:cNvPr>
          <p:cNvSpPr txBox="1"/>
          <p:nvPr/>
        </p:nvSpPr>
        <p:spPr>
          <a:xfrm>
            <a:off x="7202641" y="1706392"/>
            <a:ext cx="358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 err="1"/>
              <a:t>MarshGuards</a:t>
            </a:r>
            <a:endParaRPr lang="en-US" sz="1800" i="1" dirty="0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346685" y="28655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Technique: Biodegradable and temporary structures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275" y="190525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Times New Roman" panose="02020603050405020304" pitchFamily="18" charset="0"/>
              </a:rPr>
              <a:t>reduce fetch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Times New Roman" panose="02020603050405020304" pitchFamily="18" charset="0"/>
              </a:rPr>
              <a:t>attenuate wave energy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Times New Roman" panose="02020603050405020304" pitchFamily="18" charset="0"/>
              </a:rPr>
              <a:t>promote sediment accretion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Times New Roman" panose="02020603050405020304" pitchFamily="18" charset="0"/>
              </a:rPr>
              <a:t>allow revegetation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72BA201-582B-5569-4D33-6EE3CA7832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7591" y="530804"/>
            <a:ext cx="1017593" cy="11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97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large field of brown grass&#10;&#10;Description automatically generated with low confidence">
            <a:extLst>
              <a:ext uri="{FF2B5EF4-FFF2-40B4-BE49-F238E27FC236}">
                <a16:creationId xmlns:a16="http://schemas.microsoft.com/office/drawing/2014/main" id="{85AC9C50-C555-1141-D2E5-14D450B240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98" y="17725"/>
            <a:ext cx="12192000" cy="6858000"/>
          </a:xfrm>
          <a:prstGeom prst="rect">
            <a:avLst/>
          </a:prstGeom>
        </p:spPr>
      </p:pic>
      <p:pic>
        <p:nvPicPr>
          <p:cNvPr id="22" name="Picture 21" descr="Map&#10;&#10;Description automatically generated">
            <a:extLst>
              <a:ext uri="{FF2B5EF4-FFF2-40B4-BE49-F238E27FC236}">
                <a16:creationId xmlns:a16="http://schemas.microsoft.com/office/drawing/2014/main" id="{52684A9F-9C7A-D4C5-05AB-8334B7BE79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4" t="9205" r="1942" b="5439"/>
          <a:stretch/>
        </p:blipFill>
        <p:spPr>
          <a:xfrm>
            <a:off x="275196" y="3368347"/>
            <a:ext cx="4896670" cy="33472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E92F38-670C-080F-6C18-FCEB52BC007A}"/>
              </a:ext>
            </a:extLst>
          </p:cNvPr>
          <p:cNvSpPr txBox="1"/>
          <p:nvPr/>
        </p:nvSpPr>
        <p:spPr>
          <a:xfrm>
            <a:off x="388152" y="489567"/>
            <a:ext cx="74658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/>
              <a:t>Bayshore</a:t>
            </a:r>
            <a:r>
              <a:rPr lang="en-US" sz="2100" dirty="0"/>
              <a:t> mudflat sites, Cumberland and Cape May Counties, NJ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8179" y="1175795"/>
            <a:ext cx="2366682" cy="1828800"/>
            <a:chOff x="190728" y="191881"/>
            <a:chExt cx="2366682" cy="1828800"/>
          </a:xfrm>
        </p:grpSpPr>
        <p:pic>
          <p:nvPicPr>
            <p:cNvPr id="6" name="!!shape" descr="Map&#10;&#10;Description automatically generated">
              <a:extLst>
                <a:ext uri="{FF2B5EF4-FFF2-40B4-BE49-F238E27FC236}">
                  <a16:creationId xmlns:a16="http://schemas.microsoft.com/office/drawing/2014/main" id="{68C048E8-5C64-82F8-0129-8B086257C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28" y="191881"/>
              <a:ext cx="2366682" cy="18288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6A5742B-4026-68C0-7963-BF874B4D7048}"/>
                </a:ext>
              </a:extLst>
            </p:cNvPr>
            <p:cNvGrpSpPr/>
            <p:nvPr/>
          </p:nvGrpSpPr>
          <p:grpSpPr>
            <a:xfrm>
              <a:off x="275196" y="998559"/>
              <a:ext cx="661978" cy="215444"/>
              <a:chOff x="1546652" y="301029"/>
              <a:chExt cx="661978" cy="21544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C7E301B-9FCF-760D-5D6F-188F47EF7CDC}"/>
                  </a:ext>
                </a:extLst>
              </p:cNvPr>
              <p:cNvSpPr/>
              <p:nvPr/>
            </p:nvSpPr>
            <p:spPr>
              <a:xfrm>
                <a:off x="2106639" y="355865"/>
                <a:ext cx="95748" cy="87769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B788FB-85D0-9F68-0A06-AE9C52CC4D2B}"/>
                  </a:ext>
                </a:extLst>
              </p:cNvPr>
              <p:cNvSpPr txBox="1"/>
              <p:nvPr/>
            </p:nvSpPr>
            <p:spPr>
              <a:xfrm>
                <a:off x="1546652" y="301029"/>
                <a:ext cx="66197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err="1"/>
                  <a:t>Nantuxent</a:t>
                </a:r>
                <a:endParaRPr lang="en-US" sz="800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65FF61-32E3-FC5E-1C5B-BCE60420443C}"/>
                </a:ext>
              </a:extLst>
            </p:cNvPr>
            <p:cNvGrpSpPr/>
            <p:nvPr/>
          </p:nvGrpSpPr>
          <p:grpSpPr>
            <a:xfrm>
              <a:off x="1278321" y="1205002"/>
              <a:ext cx="709852" cy="215444"/>
              <a:chOff x="2106639" y="292027"/>
              <a:chExt cx="709852" cy="215444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C2A5999D-CBAD-9650-BCF9-14B8C953DA17}"/>
                  </a:ext>
                </a:extLst>
              </p:cNvPr>
              <p:cNvSpPr/>
              <p:nvPr/>
            </p:nvSpPr>
            <p:spPr>
              <a:xfrm>
                <a:off x="2106639" y="355865"/>
                <a:ext cx="95748" cy="87769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222355-8406-6432-6FE0-D786CEE7812C}"/>
                  </a:ext>
                </a:extLst>
              </p:cNvPr>
              <p:cNvSpPr txBox="1"/>
              <p:nvPr/>
            </p:nvSpPr>
            <p:spPr>
              <a:xfrm>
                <a:off x="2154513" y="292027"/>
                <a:ext cx="66197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/>
                  <a:t>Dennis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84B7F39-8A78-8CDB-ED30-49F8333DE747}"/>
                </a:ext>
              </a:extLst>
            </p:cNvPr>
            <p:cNvGrpSpPr/>
            <p:nvPr/>
          </p:nvGrpSpPr>
          <p:grpSpPr>
            <a:xfrm>
              <a:off x="665599" y="875853"/>
              <a:ext cx="720108" cy="215444"/>
              <a:chOff x="2106639" y="286046"/>
              <a:chExt cx="720108" cy="215444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C6776A7-1A8B-AAA0-4893-C395400A0686}"/>
                  </a:ext>
                </a:extLst>
              </p:cNvPr>
              <p:cNvSpPr/>
              <p:nvPr/>
            </p:nvSpPr>
            <p:spPr>
              <a:xfrm>
                <a:off x="2106639" y="355865"/>
                <a:ext cx="95748" cy="87769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2C27CE-85D7-2E7C-C993-A6E463794D8C}"/>
                  </a:ext>
                </a:extLst>
              </p:cNvPr>
              <p:cNvSpPr txBox="1"/>
              <p:nvPr/>
            </p:nvSpPr>
            <p:spPr>
              <a:xfrm>
                <a:off x="2164769" y="286046"/>
                <a:ext cx="66197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/>
                  <a:t>Dix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A44A972-7D7F-4107-AF67-AB81E8FFA63B}"/>
                </a:ext>
              </a:extLst>
            </p:cNvPr>
            <p:cNvGrpSpPr/>
            <p:nvPr/>
          </p:nvGrpSpPr>
          <p:grpSpPr>
            <a:xfrm>
              <a:off x="945152" y="1065362"/>
              <a:ext cx="705035" cy="215444"/>
              <a:chOff x="2106639" y="292027"/>
              <a:chExt cx="705035" cy="21544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99786D3-D6FF-1E6D-EF07-91B0935F41F3}"/>
                  </a:ext>
                </a:extLst>
              </p:cNvPr>
              <p:cNvSpPr/>
              <p:nvPr/>
            </p:nvSpPr>
            <p:spPr>
              <a:xfrm>
                <a:off x="2106639" y="355865"/>
                <a:ext cx="95748" cy="87769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4F99FAE-26A1-0D2A-1123-9CF011503D7A}"/>
                  </a:ext>
                </a:extLst>
              </p:cNvPr>
              <p:cNvSpPr txBox="1"/>
              <p:nvPr/>
            </p:nvSpPr>
            <p:spPr>
              <a:xfrm>
                <a:off x="2149696" y="292027"/>
                <a:ext cx="66197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/>
                  <a:t>Garrison</a:t>
                </a:r>
              </a:p>
            </p:txBody>
          </p:sp>
        </p:grpSp>
      </p:grp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270CBD56-A1B2-4471-0DE5-5FE16476A5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5" t="8787" r="1294" b="3347"/>
          <a:stretch/>
        </p:blipFill>
        <p:spPr>
          <a:xfrm>
            <a:off x="8071206" y="297011"/>
            <a:ext cx="3636645" cy="2558991"/>
          </a:xfrm>
          <a:prstGeom prst="rect">
            <a:avLst/>
          </a:prstGeom>
        </p:spPr>
      </p:pic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C5F04E19-B32E-5A66-1C38-87710B40EF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94" t="7481" r="-324" b="249"/>
          <a:stretch/>
        </p:blipFill>
        <p:spPr>
          <a:xfrm>
            <a:off x="9025676" y="3261870"/>
            <a:ext cx="2864341" cy="3453768"/>
          </a:xfrm>
          <a:prstGeom prst="rect">
            <a:avLst/>
          </a:prstGeom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5CAB5916-3B0A-38A9-0796-1BD17B24F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70" t="7731" r="647" b="3242"/>
          <a:stretch/>
        </p:blipFill>
        <p:spPr>
          <a:xfrm>
            <a:off x="5722890" y="3286330"/>
            <a:ext cx="2913147" cy="34537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4111E6-942A-073D-746D-EA39356A605D}"/>
              </a:ext>
            </a:extLst>
          </p:cNvPr>
          <p:cNvSpPr txBox="1"/>
          <p:nvPr/>
        </p:nvSpPr>
        <p:spPr>
          <a:xfrm>
            <a:off x="222505" y="3025767"/>
            <a:ext cx="358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/>
              <a:t>Dennis Creek WMA</a:t>
            </a:r>
            <a:endParaRPr lang="en-US" sz="18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A3ED40-0FCF-2453-FAFD-C92C09D5808F}"/>
              </a:ext>
            </a:extLst>
          </p:cNvPr>
          <p:cNvSpPr txBox="1"/>
          <p:nvPr/>
        </p:nvSpPr>
        <p:spPr>
          <a:xfrm>
            <a:off x="8005646" y="-24619"/>
            <a:ext cx="358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/>
              <a:t>Dix WMA</a:t>
            </a:r>
            <a:endParaRPr lang="en-US" sz="1800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D4FF53-664D-58A6-CA73-D51A91A6C993}"/>
              </a:ext>
            </a:extLst>
          </p:cNvPr>
          <p:cNvSpPr txBox="1"/>
          <p:nvPr/>
        </p:nvSpPr>
        <p:spPr>
          <a:xfrm>
            <a:off x="5628647" y="2916997"/>
            <a:ext cx="358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 err="1"/>
              <a:t>Nantuxent</a:t>
            </a:r>
            <a:r>
              <a:rPr lang="en-US" i="1" dirty="0"/>
              <a:t> WMA</a:t>
            </a:r>
            <a:endParaRPr lang="en-US" sz="18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2AA64B-B86D-424C-DB04-D6A68372850B}"/>
              </a:ext>
            </a:extLst>
          </p:cNvPr>
          <p:cNvSpPr txBox="1"/>
          <p:nvPr/>
        </p:nvSpPr>
        <p:spPr>
          <a:xfrm>
            <a:off x="8913948" y="2945776"/>
            <a:ext cx="358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/>
              <a:t>Natural Lands’ Garrison Tract</a:t>
            </a:r>
            <a:endParaRPr lang="en-US" sz="18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FECC68-B2AE-9166-E4BB-73A457F31398}"/>
              </a:ext>
            </a:extLst>
          </p:cNvPr>
          <p:cNvSpPr txBox="1"/>
          <p:nvPr/>
        </p:nvSpPr>
        <p:spPr>
          <a:xfrm>
            <a:off x="2850353" y="1025677"/>
            <a:ext cx="465161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remnants of impounded marsh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intertidal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unstable edges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mobilized sediment and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vegetation struggling to reestablish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70946" y="12625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Technique: Biodegradable and temporary structures</a:t>
            </a:r>
          </a:p>
        </p:txBody>
      </p:sp>
    </p:spTree>
    <p:extLst>
      <p:ext uri="{BB962C8B-B14F-4D97-AF65-F5344CB8AC3E}">
        <p14:creationId xmlns:p14="http://schemas.microsoft.com/office/powerpoint/2010/main" val="619023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field of brown grass&#10;&#10;Description automatically generated with low confidence">
            <a:extLst>
              <a:ext uri="{FF2B5EF4-FFF2-40B4-BE49-F238E27FC236}">
                <a16:creationId xmlns:a16="http://schemas.microsoft.com/office/drawing/2014/main" id="{5B585C74-281F-6509-7650-9688657DE1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98" y="17725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2290" y="17857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Technique: Runnels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0D789A-B016-478D-BA94-907294EE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454" y="740427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/>
              <a:t>Ditches initially cause oxidation and loss of elevation -&gt; higher water table and </a:t>
            </a:r>
            <a:r>
              <a:rPr lang="en-US" sz="2800" dirty="0" err="1"/>
              <a:t>microberms</a:t>
            </a:r>
            <a:r>
              <a:rPr lang="en-US" sz="2800" dirty="0"/>
              <a:t> lead to a hypersaturated marsh surface -&gt; vegetation die-off, accretion lag, and pool formation -&gt; pool expansion and merging of neighboring pools.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FF4A05-D9A9-4357-BE7E-DB92286863AB}"/>
              </a:ext>
            </a:extLst>
          </p:cNvPr>
          <p:cNvGrpSpPr/>
          <p:nvPr/>
        </p:nvGrpSpPr>
        <p:grpSpPr>
          <a:xfrm>
            <a:off x="626041" y="2472385"/>
            <a:ext cx="6779694" cy="3119463"/>
            <a:chOff x="404446" y="1055566"/>
            <a:chExt cx="10959612" cy="527503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E0E703C-0008-449B-B465-B06B865FFDBC}"/>
                </a:ext>
              </a:extLst>
            </p:cNvPr>
            <p:cNvGrpSpPr/>
            <p:nvPr/>
          </p:nvGrpSpPr>
          <p:grpSpPr>
            <a:xfrm>
              <a:off x="404446" y="2954213"/>
              <a:ext cx="10959612" cy="1771653"/>
              <a:chOff x="404446" y="2954213"/>
              <a:chExt cx="10959612" cy="1771653"/>
            </a:xfrm>
          </p:grpSpPr>
          <p:sp>
            <p:nvSpPr>
              <p:cNvPr id="15" name="Flowchart: Delay 14">
                <a:extLst>
                  <a:ext uri="{FF2B5EF4-FFF2-40B4-BE49-F238E27FC236}">
                    <a16:creationId xmlns:a16="http://schemas.microsoft.com/office/drawing/2014/main" id="{FFDA13F8-D8B0-4F0A-B249-FBCF32D571FF}"/>
                  </a:ext>
                </a:extLst>
              </p:cNvPr>
              <p:cNvSpPr/>
              <p:nvPr/>
            </p:nvSpPr>
            <p:spPr>
              <a:xfrm rot="16200000">
                <a:off x="2003909" y="2529983"/>
                <a:ext cx="281353" cy="1129815"/>
              </a:xfrm>
              <a:prstGeom prst="flowChartDelay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lowchart: Delay 15">
                <a:extLst>
                  <a:ext uri="{FF2B5EF4-FFF2-40B4-BE49-F238E27FC236}">
                    <a16:creationId xmlns:a16="http://schemas.microsoft.com/office/drawing/2014/main" id="{9BE1C14A-68B2-4FA1-9288-DB8402B4412C}"/>
                  </a:ext>
                </a:extLst>
              </p:cNvPr>
              <p:cNvSpPr/>
              <p:nvPr/>
            </p:nvSpPr>
            <p:spPr>
              <a:xfrm rot="16200000">
                <a:off x="9387633" y="2529981"/>
                <a:ext cx="281351" cy="1129815"/>
              </a:xfrm>
              <a:prstGeom prst="flowChartDelay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DC5FF96-A57C-4C40-9C07-0252B32D8682}"/>
                  </a:ext>
                </a:extLst>
              </p:cNvPr>
              <p:cNvSpPr/>
              <p:nvPr/>
            </p:nvSpPr>
            <p:spPr>
              <a:xfrm>
                <a:off x="404446" y="3235569"/>
                <a:ext cx="10955216" cy="1490297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lowchart: Delay 17">
                <a:extLst>
                  <a:ext uri="{FF2B5EF4-FFF2-40B4-BE49-F238E27FC236}">
                    <a16:creationId xmlns:a16="http://schemas.microsoft.com/office/drawing/2014/main" id="{F1628105-DB7B-43D7-879D-DE86A5141605}"/>
                  </a:ext>
                </a:extLst>
              </p:cNvPr>
              <p:cNvSpPr/>
              <p:nvPr/>
            </p:nvSpPr>
            <p:spPr>
              <a:xfrm rot="16200000">
                <a:off x="2032453" y="2687118"/>
                <a:ext cx="224267" cy="872637"/>
              </a:xfrm>
              <a:prstGeom prst="flowChartDelay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lowchart: Delay 18">
                <a:extLst>
                  <a:ext uri="{FF2B5EF4-FFF2-40B4-BE49-F238E27FC236}">
                    <a16:creationId xmlns:a16="http://schemas.microsoft.com/office/drawing/2014/main" id="{0A88189A-C99A-46E0-9ABC-FE0B12D45166}"/>
                  </a:ext>
                </a:extLst>
              </p:cNvPr>
              <p:cNvSpPr/>
              <p:nvPr/>
            </p:nvSpPr>
            <p:spPr>
              <a:xfrm rot="16200000">
                <a:off x="9398226" y="2687117"/>
                <a:ext cx="224266" cy="872637"/>
              </a:xfrm>
              <a:prstGeom prst="flowChartDelay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lowchart: Delay 19">
                <a:extLst>
                  <a:ext uri="{FF2B5EF4-FFF2-40B4-BE49-F238E27FC236}">
                    <a16:creationId xmlns:a16="http://schemas.microsoft.com/office/drawing/2014/main" id="{05906A8B-6E55-4B32-A33E-4C499641D676}"/>
                  </a:ext>
                </a:extLst>
              </p:cNvPr>
              <p:cNvSpPr/>
              <p:nvPr/>
            </p:nvSpPr>
            <p:spPr>
              <a:xfrm rot="5400000">
                <a:off x="5691190" y="759066"/>
                <a:ext cx="167050" cy="5120054"/>
              </a:xfrm>
              <a:prstGeom prst="flowChartDelay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E9A6F96A-168B-4D99-BF0D-2F2D98B849AD}"/>
                  </a:ext>
                </a:extLst>
              </p:cNvPr>
              <p:cNvSpPr/>
              <p:nvPr/>
            </p:nvSpPr>
            <p:spPr>
              <a:xfrm rot="5634895">
                <a:off x="2838635" y="2937898"/>
                <a:ext cx="78031" cy="553915"/>
              </a:xfrm>
              <a:prstGeom prst="triangl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7567CAC2-8E60-4271-92EE-69558356F4C5}"/>
                  </a:ext>
                </a:extLst>
              </p:cNvPr>
              <p:cNvSpPr/>
              <p:nvPr/>
            </p:nvSpPr>
            <p:spPr>
              <a:xfrm rot="15904068">
                <a:off x="8637425" y="2928284"/>
                <a:ext cx="92758" cy="552020"/>
              </a:xfrm>
              <a:prstGeom prst="triangl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lowchart: Delay 22">
                <a:extLst>
                  <a:ext uri="{FF2B5EF4-FFF2-40B4-BE49-F238E27FC236}">
                    <a16:creationId xmlns:a16="http://schemas.microsoft.com/office/drawing/2014/main" id="{A32D92A2-FA34-4F83-84F9-3923D5E35A17}"/>
                  </a:ext>
                </a:extLst>
              </p:cNvPr>
              <p:cNvSpPr/>
              <p:nvPr/>
            </p:nvSpPr>
            <p:spPr>
              <a:xfrm rot="5400000">
                <a:off x="503353" y="3415992"/>
                <a:ext cx="918803" cy="557950"/>
              </a:xfrm>
              <a:prstGeom prst="flowChartDelay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lowchart: Delay 23">
                <a:extLst>
                  <a:ext uri="{FF2B5EF4-FFF2-40B4-BE49-F238E27FC236}">
                    <a16:creationId xmlns:a16="http://schemas.microsoft.com/office/drawing/2014/main" id="{30E2D425-7875-4178-A6CC-FF1384EDF3E9}"/>
                  </a:ext>
                </a:extLst>
              </p:cNvPr>
              <p:cNvSpPr/>
              <p:nvPr/>
            </p:nvSpPr>
            <p:spPr>
              <a:xfrm rot="5400000">
                <a:off x="10226181" y="3415993"/>
                <a:ext cx="918805" cy="557950"/>
              </a:xfrm>
              <a:prstGeom prst="flowChartDelay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37457E4-F069-44AB-B39B-545B0AFAF7DD}"/>
                  </a:ext>
                </a:extLst>
              </p:cNvPr>
              <p:cNvSpPr/>
              <p:nvPr/>
            </p:nvSpPr>
            <p:spPr>
              <a:xfrm>
                <a:off x="683157" y="3235567"/>
                <a:ext cx="557951" cy="4484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380F9AE-0B32-4701-B814-705B670EE7EB}"/>
                  </a:ext>
                </a:extLst>
              </p:cNvPr>
              <p:cNvSpPr/>
              <p:nvPr/>
            </p:nvSpPr>
            <p:spPr>
              <a:xfrm>
                <a:off x="10406608" y="3214854"/>
                <a:ext cx="557951" cy="4691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8F5B346-DD3D-4C25-8399-E736376A96AB}"/>
                  </a:ext>
                </a:extLst>
              </p:cNvPr>
              <p:cNvSpPr/>
              <p:nvPr/>
            </p:nvSpPr>
            <p:spPr>
              <a:xfrm>
                <a:off x="1248338" y="3172452"/>
                <a:ext cx="362664" cy="4992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4BBFF3D-4CCE-4239-97DC-46165A926587}"/>
                  </a:ext>
                </a:extLst>
              </p:cNvPr>
              <p:cNvSpPr/>
              <p:nvPr/>
            </p:nvSpPr>
            <p:spPr>
              <a:xfrm>
                <a:off x="10043944" y="3172452"/>
                <a:ext cx="362664" cy="4992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57EE30D-3EA2-4A68-9FE0-E4987147949E}"/>
                  </a:ext>
                </a:extLst>
              </p:cNvPr>
              <p:cNvSpPr/>
              <p:nvPr/>
            </p:nvSpPr>
            <p:spPr>
              <a:xfrm>
                <a:off x="404446" y="3179045"/>
                <a:ext cx="278711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B5B493B-A679-4C42-B540-BD2E025C1E9A}"/>
                  </a:ext>
                </a:extLst>
              </p:cNvPr>
              <p:cNvSpPr/>
              <p:nvPr/>
            </p:nvSpPr>
            <p:spPr>
              <a:xfrm>
                <a:off x="10968955" y="3158384"/>
                <a:ext cx="395103" cy="65262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BD4FE4-2021-4AF9-B79B-8373A93F43B5}"/>
                </a:ext>
              </a:extLst>
            </p:cNvPr>
            <p:cNvSpPr txBox="1"/>
            <p:nvPr/>
          </p:nvSpPr>
          <p:spPr>
            <a:xfrm>
              <a:off x="4106007" y="1528825"/>
              <a:ext cx="3147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Water trapped on surface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F95414-2722-49BA-A3F4-DCD1ADFA0C17}"/>
                </a:ext>
              </a:extLst>
            </p:cNvPr>
            <p:cNvSpPr txBox="1"/>
            <p:nvPr/>
          </p:nvSpPr>
          <p:spPr>
            <a:xfrm>
              <a:off x="4360083" y="5249110"/>
              <a:ext cx="4071658" cy="108148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/>
                <a:t>Low berm allowing water to come in on flood tide but preventing water from leaving during ebb tide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0D470F-D1D3-44A8-9B0C-1F6CDBC386DD}"/>
                </a:ext>
              </a:extLst>
            </p:cNvPr>
            <p:cNvSpPr txBox="1"/>
            <p:nvPr/>
          </p:nvSpPr>
          <p:spPr>
            <a:xfrm>
              <a:off x="621686" y="1055566"/>
              <a:ext cx="2173164" cy="757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functional intertidal channel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3605D3C-62D5-4211-9BF9-65B21CD3C24C}"/>
                </a:ext>
              </a:extLst>
            </p:cNvPr>
            <p:cNvCxnSpPr>
              <a:cxnSpLocks/>
            </p:cNvCxnSpPr>
            <p:nvPr/>
          </p:nvCxnSpPr>
          <p:spPr>
            <a:xfrm>
              <a:off x="5679831" y="2026849"/>
              <a:ext cx="0" cy="98224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015F49D-5018-474B-B198-C25AF14DCD41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flipH="1">
              <a:off x="962133" y="2615712"/>
              <a:ext cx="413864" cy="61985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B99A2A-C2D7-424D-93F6-39621682A6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60105" y="3235565"/>
              <a:ext cx="3569195" cy="192991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A5B8A09-CD55-43CE-AFF9-A90DD3A9BB25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5833696" y="3235569"/>
              <a:ext cx="3676664" cy="192991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1" name="Picture 3">
            <a:extLst>
              <a:ext uri="{FF2B5EF4-FFF2-40B4-BE49-F238E27FC236}">
                <a16:creationId xmlns:a16="http://schemas.microsoft.com/office/drawing/2014/main" id="{C30C1459-05D7-4076-8911-51F3265726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6978" y="1979486"/>
            <a:ext cx="2174196" cy="46508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51981" y="6310089"/>
            <a:ext cx="1969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Smith et al. (2021)</a:t>
            </a:r>
            <a:endParaRPr lang="en-US" dirty="0"/>
          </a:p>
        </p:txBody>
      </p:sp>
      <p:pic>
        <p:nvPicPr>
          <p:cNvPr id="32" name="Picture 31" descr="A picture containing grass, outdoor, plant, standing&#10;&#10;Description automatically generated">
            <a:extLst>
              <a:ext uri="{FF2B5EF4-FFF2-40B4-BE49-F238E27FC236}">
                <a16:creationId xmlns:a16="http://schemas.microsoft.com/office/drawing/2014/main" id="{3936C4BB-9AFF-DE0D-0ECE-B2E40BC977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61" y="4952295"/>
            <a:ext cx="2140357" cy="160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35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field of brown grass&#10;&#10;Description automatically generated with low confidence">
            <a:extLst>
              <a:ext uri="{FF2B5EF4-FFF2-40B4-BE49-F238E27FC236}">
                <a16:creationId xmlns:a16="http://schemas.microsoft.com/office/drawing/2014/main" id="{3A6E4E22-C695-3C24-CD93-4148149B4E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98" y="17725"/>
            <a:ext cx="12192000" cy="6858000"/>
          </a:xfrm>
          <a:prstGeom prst="rect">
            <a:avLst/>
          </a:prstGeom>
        </p:spPr>
      </p:pic>
      <p:sp>
        <p:nvSpPr>
          <p:cNvPr id="4" name="AutoShape 2" descr="Common Eider">
            <a:extLst>
              <a:ext uri="{FF2B5EF4-FFF2-40B4-BE49-F238E27FC236}">
                <a16:creationId xmlns:a16="http://schemas.microsoft.com/office/drawing/2014/main" id="{A1659028-3043-FB41-D12D-A5B73DFDF9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94EB4A-769C-8FC6-63DD-D3C95A9127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5" b="900"/>
          <a:stretch/>
        </p:blipFill>
        <p:spPr>
          <a:xfrm>
            <a:off x="5634680" y="239044"/>
            <a:ext cx="6427281" cy="3373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84B7DA-8103-6F82-BADE-417150469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8526" y="3768748"/>
            <a:ext cx="2842916" cy="2929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C1B4DA-F917-CDC9-6040-45445FCD43E5}"/>
              </a:ext>
            </a:extLst>
          </p:cNvPr>
          <p:cNvSpPr txBox="1"/>
          <p:nvPr/>
        </p:nvSpPr>
        <p:spPr>
          <a:xfrm>
            <a:off x="208361" y="338560"/>
            <a:ext cx="52895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 LT Pro Light" panose="020B0304020202020204" pitchFamily="34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noProof="0" dirty="0">
                <a:cs typeface="Times New Roman" panose="02020603050405020304" pitchFamily="18" charset="0"/>
              </a:rPr>
              <a:t>Reconnecting saturated marsh to functional tidal channels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noProof="0" dirty="0"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Reduces platform saturation or inundation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Reintroduces tidal cycle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cs typeface="Times New Roman" panose="02020603050405020304" pitchFamily="18" charset="0"/>
              </a:rPr>
              <a:t>I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ncreases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vegetation vigor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Allows revegetation</a:t>
            </a:r>
            <a:endParaRPr lang="en-US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7771" y="15030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Technique: Runnels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01298" y="4104005"/>
            <a:ext cx="2894205" cy="21706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A1ABF8-8A99-4BF4-ACEF-366B5502A2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5"/>
          <a:stretch/>
        </p:blipFill>
        <p:spPr>
          <a:xfrm>
            <a:off x="1027417" y="4580340"/>
            <a:ext cx="3485535" cy="204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94F176-2165-44DC-8659-C2A4B740534C}"/>
              </a:ext>
            </a:extLst>
          </p:cNvPr>
          <p:cNvSpPr txBox="1">
            <a:spLocks/>
          </p:cNvSpPr>
          <p:nvPr/>
        </p:nvSpPr>
        <p:spPr>
          <a:xfrm>
            <a:off x="1095917" y="6355460"/>
            <a:ext cx="3455819" cy="342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Wenley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Ferguson 2020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D22565-D33C-6FF3-7801-35AC6A89B8E3}"/>
              </a:ext>
            </a:extLst>
          </p:cNvPr>
          <p:cNvSpPr txBox="1">
            <a:spLocks/>
          </p:cNvSpPr>
          <p:nvPr/>
        </p:nvSpPr>
        <p:spPr>
          <a:xfrm>
            <a:off x="5236534" y="6355460"/>
            <a:ext cx="3455819" cy="342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Rum Pointe, MD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8A6A3B-066C-EE26-8389-9EA19F103E38}"/>
              </a:ext>
            </a:extLst>
          </p:cNvPr>
          <p:cNvSpPr txBox="1"/>
          <p:nvPr/>
        </p:nvSpPr>
        <p:spPr>
          <a:xfrm>
            <a:off x="5634680" y="3241256"/>
            <a:ext cx="5317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 Marsh, Parker River NWR</a:t>
            </a:r>
          </a:p>
        </p:txBody>
      </p:sp>
    </p:spTree>
    <p:extLst>
      <p:ext uri="{BB962C8B-B14F-4D97-AF65-F5344CB8AC3E}">
        <p14:creationId xmlns:p14="http://schemas.microsoft.com/office/powerpoint/2010/main" val="583867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field of brown grass&#10;&#10;Description automatically generated with low confidence">
            <a:extLst>
              <a:ext uri="{FF2B5EF4-FFF2-40B4-BE49-F238E27FC236}">
                <a16:creationId xmlns:a16="http://schemas.microsoft.com/office/drawing/2014/main" id="{05431F00-0EAE-AC4C-795C-AB8B125C15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98" y="17725"/>
            <a:ext cx="12192000" cy="6858000"/>
          </a:xfrm>
          <a:prstGeom prst="rect">
            <a:avLst/>
          </a:prstGeom>
        </p:spPr>
      </p:pic>
      <p:sp>
        <p:nvSpPr>
          <p:cNvPr id="4" name="AutoShape 2" descr="Common Eider">
            <a:extLst>
              <a:ext uri="{FF2B5EF4-FFF2-40B4-BE49-F238E27FC236}">
                <a16:creationId xmlns:a16="http://schemas.microsoft.com/office/drawing/2014/main" id="{A1659028-3043-FB41-D12D-A5B73DFDF9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68681-F5E3-0C43-C231-DA0065891659}"/>
              </a:ext>
            </a:extLst>
          </p:cNvPr>
          <p:cNvSpPr txBox="1">
            <a:spLocks/>
          </p:cNvSpPr>
          <p:nvPr/>
        </p:nvSpPr>
        <p:spPr>
          <a:xfrm>
            <a:off x="233916" y="0"/>
            <a:ext cx="10005237" cy="904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C0B0CD-EE71-E4A5-B7FD-6A898A4B4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69" y="1213117"/>
            <a:ext cx="6779940" cy="5314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D5D26-175A-4116-FB3B-6C37774AA1A2}"/>
              </a:ext>
            </a:extLst>
          </p:cNvPr>
          <p:cNvSpPr txBox="1"/>
          <p:nvPr/>
        </p:nvSpPr>
        <p:spPr>
          <a:xfrm>
            <a:off x="174369" y="882505"/>
            <a:ext cx="5317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 Marsh, Parker River NWR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158" y="12222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Technique: Runnels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0D5D26-175A-4116-FB3B-6C37774AA1A2}"/>
              </a:ext>
            </a:extLst>
          </p:cNvPr>
          <p:cNvSpPr txBox="1"/>
          <p:nvPr/>
        </p:nvSpPr>
        <p:spPr>
          <a:xfrm>
            <a:off x="7218287" y="1706217"/>
            <a:ext cx="5317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AT&amp;T Tract, EBF NWR,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Manahawkin 2022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287" y="2013994"/>
            <a:ext cx="4270561" cy="434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3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tree, cloudy&#10;&#10;Description automatically generated">
            <a:extLst>
              <a:ext uri="{FF2B5EF4-FFF2-40B4-BE49-F238E27FC236}">
                <a16:creationId xmlns:a16="http://schemas.microsoft.com/office/drawing/2014/main" id="{C064BAFF-79DC-700D-4507-3DA0E1E433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2" y="0"/>
            <a:ext cx="12195804" cy="6858000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A1C69F1-899E-03A8-9DF8-F8A9564477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7" t="7463" r="2192" b="4684"/>
          <a:stretch/>
        </p:blipFill>
        <p:spPr>
          <a:xfrm>
            <a:off x="4499970" y="890536"/>
            <a:ext cx="7701186" cy="5468793"/>
          </a:xfrm>
          <a:prstGeom prst="rect">
            <a:avLst/>
          </a:prstGeom>
        </p:spPr>
      </p:pic>
      <p:pic>
        <p:nvPicPr>
          <p:cNvPr id="6" name="!!shape" descr="Map&#10;&#10;Description automatically generated">
            <a:extLst>
              <a:ext uri="{FF2B5EF4-FFF2-40B4-BE49-F238E27FC236}">
                <a16:creationId xmlns:a16="http://schemas.microsoft.com/office/drawing/2014/main" id="{68C048E8-5C64-82F8-0129-8B086257C9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5" y="678986"/>
            <a:ext cx="2366682" cy="1828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6A5742B-4026-68C0-7963-BF874B4D7048}"/>
              </a:ext>
            </a:extLst>
          </p:cNvPr>
          <p:cNvGrpSpPr/>
          <p:nvPr/>
        </p:nvGrpSpPr>
        <p:grpSpPr>
          <a:xfrm>
            <a:off x="605604" y="1902212"/>
            <a:ext cx="709852" cy="215444"/>
            <a:chOff x="2106639" y="292027"/>
            <a:chExt cx="709852" cy="21544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7E301B-9FCF-760D-5D6F-188F47EF7CDC}"/>
                </a:ext>
              </a:extLst>
            </p:cNvPr>
            <p:cNvSpPr/>
            <p:nvPr/>
          </p:nvSpPr>
          <p:spPr>
            <a:xfrm>
              <a:off x="2106639" y="355865"/>
              <a:ext cx="95748" cy="8776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B788FB-85D0-9F68-0A06-AE9C52CC4D2B}"/>
                </a:ext>
              </a:extLst>
            </p:cNvPr>
            <p:cNvSpPr txBox="1"/>
            <p:nvPr/>
          </p:nvSpPr>
          <p:spPr>
            <a:xfrm>
              <a:off x="2154513" y="292027"/>
              <a:ext cx="6619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/>
                <a:t>Murderkill</a:t>
              </a:r>
              <a:endParaRPr lang="en-US" sz="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CE92F38-670C-080F-6C18-FCEB52BC007A}"/>
              </a:ext>
            </a:extLst>
          </p:cNvPr>
          <p:cNvSpPr txBox="1"/>
          <p:nvPr/>
        </p:nvSpPr>
        <p:spPr>
          <a:xfrm>
            <a:off x="4499970" y="342866"/>
            <a:ext cx="8620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Murderkill</a:t>
            </a:r>
            <a:r>
              <a:rPr lang="en-US" sz="2400" dirty="0"/>
              <a:t> (Hall Tract), Milford Neck Wildlife Area, DE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5D2CF9-9D7A-5274-029E-A737BDCEDA9E}"/>
              </a:ext>
            </a:extLst>
          </p:cNvPr>
          <p:cNvSpPr txBox="1"/>
          <p:nvPr/>
        </p:nvSpPr>
        <p:spPr>
          <a:xfrm>
            <a:off x="1645106" y="546023"/>
            <a:ext cx="216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11" name="Picture 10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9A2CB457-1861-72B6-76A8-62F079BAFC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1" y="3800475"/>
            <a:ext cx="3847844" cy="2885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5D2CF9-9D7A-5274-029E-A737BDCEDA9E}"/>
              </a:ext>
            </a:extLst>
          </p:cNvPr>
          <p:cNvSpPr txBox="1"/>
          <p:nvPr/>
        </p:nvSpPr>
        <p:spPr>
          <a:xfrm>
            <a:off x="575353" y="2610043"/>
            <a:ext cx="3581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saturated areas but still with elevation capital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635022" y="1097280"/>
            <a:ext cx="2421907" cy="1745497"/>
            <a:chOff x="4631508" y="4489090"/>
            <a:chExt cx="2421907" cy="1745497"/>
          </a:xfrm>
        </p:grpSpPr>
        <p:pic>
          <p:nvPicPr>
            <p:cNvPr id="5" name="Picture 4" descr="A picture containing text, outdoor, grass, white&#10;&#10;Description automatically generated">
              <a:extLst>
                <a:ext uri="{FF2B5EF4-FFF2-40B4-BE49-F238E27FC236}">
                  <a16:creationId xmlns:a16="http://schemas.microsoft.com/office/drawing/2014/main" id="{80E187A2-0761-456C-84DC-E5181785B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6860" y="4489090"/>
              <a:ext cx="2416555" cy="174549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631508" y="4572000"/>
              <a:ext cx="76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1936</a:t>
              </a: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>
            <a:off x="4315146" y="5243416"/>
            <a:ext cx="5531233" cy="1607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252660" y="3362342"/>
            <a:ext cx="1" cy="4381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94A9F368-8C7C-97FF-B1E5-53966B249D00}"/>
              </a:ext>
            </a:extLst>
          </p:cNvPr>
          <p:cNvSpPr txBox="1">
            <a:spLocks/>
          </p:cNvSpPr>
          <p:nvPr/>
        </p:nvSpPr>
        <p:spPr>
          <a:xfrm>
            <a:off x="226795" y="16123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Technique: Runnels </a:t>
            </a:r>
          </a:p>
        </p:txBody>
      </p:sp>
    </p:spTree>
    <p:extLst>
      <p:ext uri="{BB962C8B-B14F-4D97-AF65-F5344CB8AC3E}">
        <p14:creationId xmlns:p14="http://schemas.microsoft.com/office/powerpoint/2010/main" val="1783918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field of brown grass&#10;&#10;Description automatically generated with low confidence">
            <a:extLst>
              <a:ext uri="{FF2B5EF4-FFF2-40B4-BE49-F238E27FC236}">
                <a16:creationId xmlns:a16="http://schemas.microsoft.com/office/drawing/2014/main" id="{9917FC5D-5CEC-2845-70DF-E49CFEBC9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98" y="17725"/>
            <a:ext cx="12192000" cy="6858000"/>
          </a:xfrm>
          <a:prstGeom prst="rect">
            <a:avLst/>
          </a:prstGeom>
        </p:spPr>
      </p:pic>
      <p:sp>
        <p:nvSpPr>
          <p:cNvPr id="4" name="AutoShape 2" descr="Common Eider">
            <a:extLst>
              <a:ext uri="{FF2B5EF4-FFF2-40B4-BE49-F238E27FC236}">
                <a16:creationId xmlns:a16="http://schemas.microsoft.com/office/drawing/2014/main" id="{A1659028-3043-FB41-D12D-A5B73DFDF9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E96BF-5C9F-F854-E1B6-121533E9564A}"/>
              </a:ext>
            </a:extLst>
          </p:cNvPr>
          <p:cNvSpPr txBox="1"/>
          <p:nvPr/>
        </p:nvSpPr>
        <p:spPr>
          <a:xfrm>
            <a:off x="368262" y="709830"/>
            <a:ext cx="52895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Strategic full or partial filling of sections of ditch to promote a more natural network of tidesheds and channels.</a:t>
            </a:r>
          </a:p>
          <a:p>
            <a:pPr>
              <a:defRPr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Decreases channel overlap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Increases channel efficiency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latin typeface="Avenir Next LT Pro Light" panose="020B03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 LT Pro Light" panose="020B03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4906" y="11995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Technique: Ditch remediation </a:t>
            </a:r>
          </a:p>
        </p:txBody>
      </p:sp>
      <p:pic>
        <p:nvPicPr>
          <p:cNvPr id="12" name="Picture 3" descr="natural channel drawing2.jpg">
            <a:extLst>
              <a:ext uri="{FF2B5EF4-FFF2-40B4-BE49-F238E27FC236}">
                <a16:creationId xmlns:a16="http://schemas.microsoft.com/office/drawing/2014/main" id="{FF270953-FBA9-50D9-DA60-DA0B8ADFD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3" t="27230" r="12097" b="15023"/>
          <a:stretch/>
        </p:blipFill>
        <p:spPr>
          <a:xfrm>
            <a:off x="6759295" y="495566"/>
            <a:ext cx="5028730" cy="15184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80C5FC-B24C-D6A5-557F-93C1ECFE5A86}"/>
              </a:ext>
            </a:extLst>
          </p:cNvPr>
          <p:cNvSpPr txBox="1"/>
          <p:nvPr/>
        </p:nvSpPr>
        <p:spPr>
          <a:xfrm>
            <a:off x="8489079" y="431934"/>
            <a:ext cx="368992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 tideshed</a:t>
            </a:r>
          </a:p>
        </p:txBody>
      </p:sp>
      <p:pic>
        <p:nvPicPr>
          <p:cNvPr id="14" name="Picture 4" descr="ditch drawing2.jpg">
            <a:extLst>
              <a:ext uri="{FF2B5EF4-FFF2-40B4-BE49-F238E27FC236}">
                <a16:creationId xmlns:a16="http://schemas.microsoft.com/office/drawing/2014/main" id="{3EEBAB1D-4B7B-C896-DD12-A74416D0C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90" t="32735" r="5109" b="448"/>
          <a:stretch/>
        </p:blipFill>
        <p:spPr>
          <a:xfrm>
            <a:off x="6546900" y="2341238"/>
            <a:ext cx="5245084" cy="17079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F46E8F-47A2-3D89-9B63-F6F31EF0377F}"/>
              </a:ext>
            </a:extLst>
          </p:cNvPr>
          <p:cNvSpPr txBox="1"/>
          <p:nvPr/>
        </p:nvSpPr>
        <p:spPr>
          <a:xfrm>
            <a:off x="8682588" y="2299499"/>
            <a:ext cx="368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Grid ditching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851" y="4154231"/>
            <a:ext cx="3989180" cy="2532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792" y="4154231"/>
            <a:ext cx="2912447" cy="25329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7196" y="4913466"/>
            <a:ext cx="205483" cy="186404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08155" y="5076476"/>
            <a:ext cx="205483" cy="186404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20400000">
            <a:off x="8538570" y="5110638"/>
            <a:ext cx="108139" cy="256212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20400000">
            <a:off x="8858579" y="5017436"/>
            <a:ext cx="108139" cy="256212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"/>
          <a:stretch/>
        </p:blipFill>
        <p:spPr>
          <a:xfrm>
            <a:off x="0" y="-1"/>
            <a:ext cx="12192000" cy="6915873"/>
          </a:xfrm>
          <a:prstGeom prst="rect">
            <a:avLst/>
          </a:prstGeom>
          <a:blipFill dpi="0" rotWithShape="1"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2A32F-C817-29DD-CDE7-47C25A03FACC}"/>
              </a:ext>
            </a:extLst>
          </p:cNvPr>
          <p:cNvSpPr txBox="1">
            <a:spLocks/>
          </p:cNvSpPr>
          <p:nvPr/>
        </p:nvSpPr>
        <p:spPr>
          <a:xfrm>
            <a:off x="2141706" y="1627353"/>
            <a:ext cx="9922973" cy="31583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u="sng" dirty="0"/>
              <a:t>What we are doing</a:t>
            </a:r>
          </a:p>
          <a:p>
            <a:pPr marL="0" indent="0">
              <a:buNone/>
            </a:pPr>
            <a:r>
              <a:rPr lang="en-US" sz="3600" dirty="0"/>
              <a:t>Assessing salt marsh sites to:</a:t>
            </a:r>
          </a:p>
          <a:p>
            <a:pPr lvl="1"/>
            <a:r>
              <a:rPr lang="en-US" sz="3200" dirty="0"/>
              <a:t>find sites suitable for a suite of restoration measures</a:t>
            </a:r>
          </a:p>
          <a:p>
            <a:pPr lvl="1"/>
            <a:r>
              <a:rPr lang="en-US" sz="3200" dirty="0"/>
              <a:t>gather data useful for design</a:t>
            </a:r>
          </a:p>
          <a:p>
            <a:pPr lvl="1"/>
            <a:r>
              <a:rPr lang="en-US" sz="3200" dirty="0"/>
              <a:t>gather baseline data</a:t>
            </a:r>
          </a:p>
          <a:p>
            <a:pPr marL="0" indent="0">
              <a:spcBef>
                <a:spcPts val="200"/>
              </a:spcBef>
              <a:buNone/>
            </a:pP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91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field of brown grass&#10;&#10;Description automatically generated with low confidence">
            <a:extLst>
              <a:ext uri="{FF2B5EF4-FFF2-40B4-BE49-F238E27FC236}">
                <a16:creationId xmlns:a16="http://schemas.microsoft.com/office/drawing/2014/main" id="{8D7198DF-26F7-CB4F-AA31-68269DAA00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98" y="17725"/>
            <a:ext cx="12192000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0FF79F52-17DD-4CA5-95EF-8815D2309123}"/>
              </a:ext>
            </a:extLst>
          </p:cNvPr>
          <p:cNvSpPr txBox="1"/>
          <p:nvPr/>
        </p:nvSpPr>
        <p:spPr>
          <a:xfrm>
            <a:off x="3162971" y="6534179"/>
            <a:ext cx="5401733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Burdick et al. (2020): 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Mitigating the Legacy Effects of Ditching in a New England Salt Marsh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631A1427-712B-46EE-A75B-2AE5BF739473}"/>
              </a:ext>
            </a:extLst>
          </p:cNvPr>
          <p:cNvSpPr txBox="1"/>
          <p:nvPr/>
        </p:nvSpPr>
        <p:spPr>
          <a:xfrm>
            <a:off x="406242" y="532566"/>
            <a:ext cx="636242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Ditch remediation adds vegetation and elevation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2A832-34BC-48A2-97FD-14183AA3DB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21" t="54618" r="51024" b="28158"/>
          <a:stretch/>
        </p:blipFill>
        <p:spPr>
          <a:xfrm>
            <a:off x="2114166" y="1451877"/>
            <a:ext cx="4281910" cy="2371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DA1147-4557-4160-B3F5-BE7D7B8AC0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0" t="71134" r="51338" b="11858"/>
          <a:stretch/>
        </p:blipFill>
        <p:spPr>
          <a:xfrm>
            <a:off x="2099963" y="3968322"/>
            <a:ext cx="4296113" cy="2357112"/>
          </a:xfrm>
          <a:prstGeom prst="rect">
            <a:avLst/>
          </a:prstGeom>
        </p:spPr>
      </p:pic>
      <p:pic>
        <p:nvPicPr>
          <p:cNvPr id="9" name="Picture 8" descr="Mitigating the Legacy Effects of Ditching in a New England Salt Marsh |  SpringerLink">
            <a:extLst>
              <a:ext uri="{FF2B5EF4-FFF2-40B4-BE49-F238E27FC236}">
                <a16:creationId xmlns:a16="http://schemas.microsoft.com/office/drawing/2014/main" id="{5C3572C3-9A8B-F42E-DC8C-C32C84326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05" y="134312"/>
            <a:ext cx="3363568" cy="32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8175" y="16068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Technique: Ditch remediation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395F3-6024-3681-6A07-3AEE588F1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6" t="5986" r="49828" b="71763"/>
          <a:stretch/>
        </p:blipFill>
        <p:spPr>
          <a:xfrm>
            <a:off x="7603687" y="3599975"/>
            <a:ext cx="4182071" cy="289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23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ad with snow on the side&#10;&#10;Description automatically generated with low confidence">
            <a:extLst>
              <a:ext uri="{FF2B5EF4-FFF2-40B4-BE49-F238E27FC236}">
                <a16:creationId xmlns:a16="http://schemas.microsoft.com/office/drawing/2014/main" id="{1579FE77-C1A5-6EF2-BFAC-07DB177200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!!shape" descr="Map&#10;&#10;Description automatically generated">
            <a:extLst>
              <a:ext uri="{FF2B5EF4-FFF2-40B4-BE49-F238E27FC236}">
                <a16:creationId xmlns:a16="http://schemas.microsoft.com/office/drawing/2014/main" id="{68C048E8-5C64-82F8-0129-8B086257C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7" y="868898"/>
            <a:ext cx="2366682" cy="182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92F38-670C-080F-6C18-FCEB52BC007A}"/>
              </a:ext>
            </a:extLst>
          </p:cNvPr>
          <p:cNvSpPr txBox="1"/>
          <p:nvPr/>
        </p:nvSpPr>
        <p:spPr>
          <a:xfrm>
            <a:off x="2927512" y="1000442"/>
            <a:ext cx="373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AT&amp;T Tract, Edwin B. Forsythe NWR, Ocean County, NJ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D6909-3853-2C4F-11C6-E316FCC3C6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9201" y="3381099"/>
            <a:ext cx="3343102" cy="25073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6A2FFB2-0698-ED9D-7FAA-E17F56B1129E}"/>
              </a:ext>
            </a:extLst>
          </p:cNvPr>
          <p:cNvGrpSpPr/>
          <p:nvPr/>
        </p:nvGrpSpPr>
        <p:grpSpPr>
          <a:xfrm>
            <a:off x="1219888" y="983831"/>
            <a:ext cx="981423" cy="215444"/>
            <a:chOff x="1188880" y="183513"/>
            <a:chExt cx="981423" cy="21544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5426917-DD32-C10A-8C7F-6E857345FF34}"/>
                </a:ext>
              </a:extLst>
            </p:cNvPr>
            <p:cNvSpPr/>
            <p:nvPr/>
          </p:nvSpPr>
          <p:spPr>
            <a:xfrm>
              <a:off x="2074555" y="247351"/>
              <a:ext cx="95748" cy="8776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11F647-6100-AE4A-0232-B301406D8FEB}"/>
                </a:ext>
              </a:extLst>
            </p:cNvPr>
            <p:cNvSpPr txBox="1"/>
            <p:nvPr/>
          </p:nvSpPr>
          <p:spPr>
            <a:xfrm>
              <a:off x="1188880" y="183513"/>
              <a:ext cx="95269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            AT&amp;T Tract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"/>
          <a:stretch/>
        </p:blipFill>
        <p:spPr>
          <a:xfrm>
            <a:off x="6486525" y="-1"/>
            <a:ext cx="5705475" cy="68634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FECC68-B2AE-9166-E4BB-73A457F31398}"/>
              </a:ext>
            </a:extLst>
          </p:cNvPr>
          <p:cNvSpPr txBox="1"/>
          <p:nvPr/>
        </p:nvSpPr>
        <p:spPr>
          <a:xfrm>
            <a:off x="62475" y="3691166"/>
            <a:ext cx="33913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long mosquito ditches draining towards multiple directions creating low energy ineffective channels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E961DF-EAE1-7B83-403C-BD4DB6ADC7A0}"/>
              </a:ext>
            </a:extLst>
          </p:cNvPr>
          <p:cNvSpPr txBox="1">
            <a:spLocks/>
          </p:cNvSpPr>
          <p:nvPr/>
        </p:nvSpPr>
        <p:spPr>
          <a:xfrm>
            <a:off x="127403" y="11277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Technique: Ditch remediation </a:t>
            </a:r>
          </a:p>
        </p:txBody>
      </p:sp>
    </p:spTree>
    <p:extLst>
      <p:ext uri="{BB962C8B-B14F-4D97-AF65-F5344CB8AC3E}">
        <p14:creationId xmlns:p14="http://schemas.microsoft.com/office/powerpoint/2010/main" val="2643141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field of brown grass&#10;&#10;Description automatically generated with low confidence">
            <a:extLst>
              <a:ext uri="{FF2B5EF4-FFF2-40B4-BE49-F238E27FC236}">
                <a16:creationId xmlns:a16="http://schemas.microsoft.com/office/drawing/2014/main" id="{74D7D74F-F812-AB14-55AC-932355882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091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414" y="7562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Technique: Ditch maintenance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528D7-1F61-2701-71FA-FEC48535FC90}"/>
              </a:ext>
            </a:extLst>
          </p:cNvPr>
          <p:cNvSpPr txBox="1"/>
          <p:nvPr/>
        </p:nvSpPr>
        <p:spPr>
          <a:xfrm>
            <a:off x="322400" y="600199"/>
            <a:ext cx="52895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Removing naturally formed ditch plugs to reopen select ditches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Restore tidal flow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educe impounded water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Reduce saturation of neighboring marsh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ED085-0B74-A872-4C4E-1A0A24376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478" y="3779482"/>
            <a:ext cx="5291909" cy="2976773"/>
          </a:xfrm>
          <a:prstGeom prst="rect">
            <a:avLst/>
          </a:prstGeom>
        </p:spPr>
      </p:pic>
      <p:pic>
        <p:nvPicPr>
          <p:cNvPr id="7" name="Picture 6" descr="A picture containing outdoor, nature, sky, grass&#10;&#10;Description automatically generated">
            <a:extLst>
              <a:ext uri="{FF2B5EF4-FFF2-40B4-BE49-F238E27FC236}">
                <a16:creationId xmlns:a16="http://schemas.microsoft.com/office/drawing/2014/main" id="{4C43154B-4069-6CF5-33B5-483EB9B6A0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8" b="525"/>
          <a:stretch/>
        </p:blipFill>
        <p:spPr>
          <a:xfrm>
            <a:off x="6773092" y="428482"/>
            <a:ext cx="4800813" cy="2514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A6AF6C-8446-B6EA-6C1B-D87D090B09C6}"/>
              </a:ext>
            </a:extLst>
          </p:cNvPr>
          <p:cNvSpPr txBox="1"/>
          <p:nvPr/>
        </p:nvSpPr>
        <p:spPr>
          <a:xfrm>
            <a:off x="8222256" y="2943050"/>
            <a:ext cx="227805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Aharoni"/>
              </a:rPr>
              <a:t>Natural Ditch Plugs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01136-C29B-E86F-D846-012278C384F1}"/>
              </a:ext>
            </a:extLst>
          </p:cNvPr>
          <p:cNvSpPr txBox="1"/>
          <p:nvPr/>
        </p:nvSpPr>
        <p:spPr>
          <a:xfrm>
            <a:off x="6773092" y="2607213"/>
            <a:ext cx="6131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 - Parker River NWR</a:t>
            </a:r>
          </a:p>
        </p:txBody>
      </p:sp>
    </p:spTree>
    <p:extLst>
      <p:ext uri="{BB962C8B-B14F-4D97-AF65-F5344CB8AC3E}">
        <p14:creationId xmlns:p14="http://schemas.microsoft.com/office/powerpoint/2010/main" val="72854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1D7EAEA0-D4B8-ABD8-AE77-5FB96DE7EC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377"/>
            <a:ext cx="12192000" cy="6885037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CA23872-A9B7-EE9F-A8FB-8072FA5DE6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2" t="8572" r="2007" b="5277"/>
          <a:stretch/>
        </p:blipFill>
        <p:spPr>
          <a:xfrm>
            <a:off x="4262692" y="1090537"/>
            <a:ext cx="7773494" cy="540572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88259" y="671939"/>
            <a:ext cx="2366682" cy="1828800"/>
            <a:chOff x="182880" y="182880"/>
            <a:chExt cx="2366682" cy="1828800"/>
          </a:xfrm>
        </p:grpSpPr>
        <p:pic>
          <p:nvPicPr>
            <p:cNvPr id="6" name="!!shape" descr="Map&#10;&#10;Description automatically generated">
              <a:extLst>
                <a:ext uri="{FF2B5EF4-FFF2-40B4-BE49-F238E27FC236}">
                  <a16:creationId xmlns:a16="http://schemas.microsoft.com/office/drawing/2014/main" id="{68C048E8-5C64-82F8-0129-8B086257C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" y="182880"/>
              <a:ext cx="2366682" cy="18288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6A5742B-4026-68C0-7963-BF874B4D7048}"/>
                </a:ext>
              </a:extLst>
            </p:cNvPr>
            <p:cNvGrpSpPr/>
            <p:nvPr/>
          </p:nvGrpSpPr>
          <p:grpSpPr>
            <a:xfrm>
              <a:off x="639789" y="1564567"/>
              <a:ext cx="709852" cy="215444"/>
              <a:chOff x="2106639" y="292027"/>
              <a:chExt cx="709852" cy="21544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C7E301B-9FCF-760D-5D6F-188F47EF7CDC}"/>
                  </a:ext>
                </a:extLst>
              </p:cNvPr>
              <p:cNvSpPr/>
              <p:nvPr/>
            </p:nvSpPr>
            <p:spPr>
              <a:xfrm>
                <a:off x="2106639" y="355865"/>
                <a:ext cx="95748" cy="87769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B788FB-85D0-9F68-0A06-AE9C52CC4D2B}"/>
                  </a:ext>
                </a:extLst>
              </p:cNvPr>
              <p:cNvSpPr txBox="1"/>
              <p:nvPr/>
            </p:nvSpPr>
            <p:spPr>
              <a:xfrm>
                <a:off x="2154513" y="292027"/>
                <a:ext cx="66197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/>
                  <a:t>Mispillion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CE92F38-670C-080F-6C18-FCEB52BC007A}"/>
              </a:ext>
            </a:extLst>
          </p:cNvPr>
          <p:cNvSpPr txBox="1"/>
          <p:nvPr/>
        </p:nvSpPr>
        <p:spPr>
          <a:xfrm>
            <a:off x="4270442" y="540115"/>
            <a:ext cx="685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Mispillion Marine Reserve, 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5D2CF9-9D7A-5274-029E-A737BDCEDA9E}"/>
              </a:ext>
            </a:extLst>
          </p:cNvPr>
          <p:cNvSpPr txBox="1"/>
          <p:nvPr/>
        </p:nvSpPr>
        <p:spPr>
          <a:xfrm>
            <a:off x="-2459620" y="2437144"/>
            <a:ext cx="216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17" name="Picture 16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B5BC7D5A-1827-B708-DBC6-CF4C91D546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697" y="3671246"/>
            <a:ext cx="3403298" cy="25524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5D2CF9-9D7A-5274-029E-A737BDCEDA9E}"/>
              </a:ext>
            </a:extLst>
          </p:cNvPr>
          <p:cNvSpPr txBox="1"/>
          <p:nvPr/>
        </p:nvSpPr>
        <p:spPr>
          <a:xfrm>
            <a:off x="733059" y="2737651"/>
            <a:ext cx="330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ditch ponding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15580" y="3793402"/>
            <a:ext cx="4489674" cy="6790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151971" y="9248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Technique: Ditch maintenance </a:t>
            </a:r>
          </a:p>
        </p:txBody>
      </p:sp>
    </p:spTree>
    <p:extLst>
      <p:ext uri="{BB962C8B-B14F-4D97-AF65-F5344CB8AC3E}">
        <p14:creationId xmlns:p14="http://schemas.microsoft.com/office/powerpoint/2010/main" val="1884464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nature, shore, wave&#10;&#10;Description automatically generated">
            <a:extLst>
              <a:ext uri="{FF2B5EF4-FFF2-40B4-BE49-F238E27FC236}">
                <a16:creationId xmlns:a16="http://schemas.microsoft.com/office/drawing/2014/main" id="{43CE986D-86E5-6B84-232A-618C2527F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/>
          <a:stretch/>
        </p:blipFill>
        <p:spPr>
          <a:xfrm rot="10800000">
            <a:off x="0" y="-2"/>
            <a:ext cx="12192000" cy="68580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5797" y="635639"/>
            <a:ext cx="8023117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Small-scale use of material to increase marsh platform elevation heterogeneity and substrate suitability to enhance marsh vegetation</a:t>
            </a:r>
          </a:p>
          <a:p>
            <a:pPr marL="171450" lvl="1">
              <a:defRPr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Increase positive relief to restore flow off the marsh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Increase productivity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Increase habitat heterogeneity</a:t>
            </a:r>
          </a:p>
          <a:p>
            <a:pPr marL="171450" lvl="1">
              <a:defRPr/>
            </a:pPr>
            <a:endParaRPr 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1917" y="12189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Technique: Substrate and elevation enhancement with organic material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81114" y="3920076"/>
            <a:ext cx="3351201" cy="2666600"/>
            <a:chOff x="2140403" y="685430"/>
            <a:chExt cx="4009898" cy="3042466"/>
          </a:xfrm>
        </p:grpSpPr>
        <p:pic>
          <p:nvPicPr>
            <p:cNvPr id="7" name="Picture 6" descr="A picture containing outdoor, sky, field, grassland&#10;&#10;Description automatically generated">
              <a:extLst>
                <a:ext uri="{FF2B5EF4-FFF2-40B4-BE49-F238E27FC236}">
                  <a16:creationId xmlns:a16="http://schemas.microsoft.com/office/drawing/2014/main" id="{40BD3BCA-E645-E8D7-2C5B-57CAB2C4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403" y="685430"/>
              <a:ext cx="4009898" cy="3042466"/>
            </a:xfrm>
            <a:prstGeom prst="rect">
              <a:avLst/>
            </a:prstGeom>
          </p:spPr>
        </p:pic>
        <p:sp>
          <p:nvSpPr>
            <p:cNvPr id="8" name="Rectangle: Rounded Corners 6">
              <a:extLst>
                <a:ext uri="{FF2B5EF4-FFF2-40B4-BE49-F238E27FC236}">
                  <a16:creationId xmlns:a16="http://schemas.microsoft.com/office/drawing/2014/main" id="{B58E7D54-4CFB-22C2-C063-EF539DF8386C}"/>
                </a:ext>
              </a:extLst>
            </p:cNvPr>
            <p:cNvSpPr/>
            <p:nvPr/>
          </p:nvSpPr>
          <p:spPr>
            <a:xfrm rot="1723477">
              <a:off x="3479352" y="1813597"/>
              <a:ext cx="1710091" cy="1174516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 descr="A small patch of grass growing in a marsh&#10;&#10;Description automatically generated">
            <a:extLst>
              <a:ext uri="{FF2B5EF4-FFF2-40B4-BE49-F238E27FC236}">
                <a16:creationId xmlns:a16="http://schemas.microsoft.com/office/drawing/2014/main" id="{5103E82C-57B1-2527-66FF-4FB53157F7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23" t="19708" r="14142" b="343"/>
          <a:stretch/>
        </p:blipFill>
        <p:spPr>
          <a:xfrm>
            <a:off x="5948298" y="3920076"/>
            <a:ext cx="3450125" cy="2666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0D5D26-175A-4116-FB3B-6C37774AA1A2}"/>
              </a:ext>
            </a:extLst>
          </p:cNvPr>
          <p:cNvSpPr txBox="1"/>
          <p:nvPr/>
        </p:nvSpPr>
        <p:spPr>
          <a:xfrm>
            <a:off x="2209752" y="6594901"/>
            <a:ext cx="5317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????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0D5D26-175A-4116-FB3B-6C37774AA1A2}"/>
              </a:ext>
            </a:extLst>
          </p:cNvPr>
          <p:cNvSpPr txBox="1"/>
          <p:nvPr/>
        </p:nvSpPr>
        <p:spPr>
          <a:xfrm>
            <a:off x="5864109" y="6586676"/>
            <a:ext cx="5317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Good Luck Point, </a:t>
            </a:r>
            <a:r>
              <a:rPr lang="en-US" sz="1200" dirty="0">
                <a:solidFill>
                  <a:prstClr val="black"/>
                </a:solidFill>
              </a:rPr>
              <a:t>EBF NWR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465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6A15BE7-4D18-F142-41D7-B9745B782B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87956DB-8D3C-DD1C-3331-026801FDDC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3" t="8756" r="4774" b="4839"/>
          <a:stretch/>
        </p:blipFill>
        <p:spPr>
          <a:xfrm>
            <a:off x="4503443" y="1331802"/>
            <a:ext cx="7509021" cy="5372009"/>
          </a:xfrm>
          <a:prstGeom prst="rect">
            <a:avLst/>
          </a:prstGeom>
        </p:spPr>
      </p:pic>
      <p:pic>
        <p:nvPicPr>
          <p:cNvPr id="6" name="!!shape" descr="Map&#10;&#10;Description automatically generated">
            <a:extLst>
              <a:ext uri="{FF2B5EF4-FFF2-40B4-BE49-F238E27FC236}">
                <a16:creationId xmlns:a16="http://schemas.microsoft.com/office/drawing/2014/main" id="{68C048E8-5C64-82F8-0129-8B086257C9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0" y="842938"/>
            <a:ext cx="2366682" cy="1828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6A5742B-4026-68C0-7963-BF874B4D7048}"/>
              </a:ext>
            </a:extLst>
          </p:cNvPr>
          <p:cNvGrpSpPr/>
          <p:nvPr/>
        </p:nvGrpSpPr>
        <p:grpSpPr>
          <a:xfrm>
            <a:off x="719809" y="2280558"/>
            <a:ext cx="739892" cy="215444"/>
            <a:chOff x="2106639" y="292027"/>
            <a:chExt cx="739892" cy="21544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7E301B-9FCF-760D-5D6F-188F47EF7CDC}"/>
                </a:ext>
              </a:extLst>
            </p:cNvPr>
            <p:cNvSpPr/>
            <p:nvPr/>
          </p:nvSpPr>
          <p:spPr>
            <a:xfrm>
              <a:off x="2106639" y="355865"/>
              <a:ext cx="95748" cy="8776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B788FB-85D0-9F68-0A06-AE9C52CC4D2B}"/>
                </a:ext>
              </a:extLst>
            </p:cNvPr>
            <p:cNvSpPr txBox="1"/>
            <p:nvPr/>
          </p:nvSpPr>
          <p:spPr>
            <a:xfrm>
              <a:off x="2154513" y="292027"/>
              <a:ext cx="69201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/>
                <a:t>Cedar Creek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CE92F38-670C-080F-6C18-FCEB52BC007A}"/>
              </a:ext>
            </a:extLst>
          </p:cNvPr>
          <p:cNvSpPr txBox="1"/>
          <p:nvPr/>
        </p:nvSpPr>
        <p:spPr>
          <a:xfrm>
            <a:off x="4391555" y="829338"/>
            <a:ext cx="834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Cedar Creek Tract, Milford Neck Wildlife Area, DE </a:t>
            </a:r>
          </a:p>
        </p:txBody>
      </p:sp>
      <p:pic>
        <p:nvPicPr>
          <p:cNvPr id="5" name="Picture 4" descr="A picture containing outdoor, nature, shore, wave&#10;&#10;Description automatically generated">
            <a:extLst>
              <a:ext uri="{FF2B5EF4-FFF2-40B4-BE49-F238E27FC236}">
                <a16:creationId xmlns:a16="http://schemas.microsoft.com/office/drawing/2014/main" id="{B601E011-DC77-B19E-CF7A-521F0D6DE7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27977" y="3562973"/>
            <a:ext cx="2170550" cy="20649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57C33B-CA9E-B3E9-D75E-3C55514A6179}"/>
              </a:ext>
            </a:extLst>
          </p:cNvPr>
          <p:cNvSpPr txBox="1"/>
          <p:nvPr/>
        </p:nvSpPr>
        <p:spPr>
          <a:xfrm>
            <a:off x="252984" y="3253096"/>
            <a:ext cx="216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vegetation die-off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C254A5-0329-0742-0B0F-11D2040AC0C8}"/>
              </a:ext>
            </a:extLst>
          </p:cNvPr>
          <p:cNvSpPr txBox="1"/>
          <p:nvPr/>
        </p:nvSpPr>
        <p:spPr>
          <a:xfrm>
            <a:off x="2812715" y="3073293"/>
            <a:ext cx="216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low production</a:t>
            </a:r>
          </a:p>
        </p:txBody>
      </p:sp>
      <p:pic>
        <p:nvPicPr>
          <p:cNvPr id="4" name="Picture 3" descr="A picture containing grass, outdoor, standing, dry&#10;&#10;Description automatically generated">
            <a:extLst>
              <a:ext uri="{FF2B5EF4-FFF2-40B4-BE49-F238E27FC236}">
                <a16:creationId xmlns:a16="http://schemas.microsoft.com/office/drawing/2014/main" id="{5E75EC30-3B24-DE6D-4D3E-93425BB3F8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8474" y="3704886"/>
            <a:ext cx="2197807" cy="164835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8A532F-7F42-97ED-C050-6FDBC6304D39}"/>
              </a:ext>
            </a:extLst>
          </p:cNvPr>
          <p:cNvSpPr txBox="1">
            <a:spLocks/>
          </p:cNvSpPr>
          <p:nvPr/>
        </p:nvSpPr>
        <p:spPr>
          <a:xfrm>
            <a:off x="170946" y="16655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Technique: Substrate and elevation enhancement with organic material</a:t>
            </a:r>
          </a:p>
        </p:txBody>
      </p:sp>
    </p:spTree>
    <p:extLst>
      <p:ext uri="{BB962C8B-B14F-4D97-AF65-F5344CB8AC3E}">
        <p14:creationId xmlns:p14="http://schemas.microsoft.com/office/powerpoint/2010/main" val="3782193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705D06DC-03CF-E266-5BDB-B4DD77C6EB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3" r="5486" b="19889"/>
          <a:stretch/>
        </p:blipFill>
        <p:spPr>
          <a:xfrm>
            <a:off x="-13365" y="-1935"/>
            <a:ext cx="12205365" cy="68599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AEA8F2-3215-C7EC-8CF5-5AF4DDFC453C}"/>
              </a:ext>
            </a:extLst>
          </p:cNvPr>
          <p:cNvSpPr txBox="1"/>
          <p:nvPr/>
        </p:nvSpPr>
        <p:spPr>
          <a:xfrm>
            <a:off x="1243199" y="646331"/>
            <a:ext cx="9718963" cy="68634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200" dirty="0">
                <a:cs typeface="Calibri"/>
              </a:rPr>
              <a:t>New Jersey Fish and Wildlife</a:t>
            </a:r>
          </a:p>
          <a:p>
            <a:pPr marL="285750" indent="-285750" algn="ctr">
              <a:buFont typeface="Arial"/>
              <a:buChar char="•"/>
            </a:pPr>
            <a:r>
              <a:rPr lang="en-US" sz="2200" dirty="0">
                <a:cs typeface="Calibri"/>
              </a:rPr>
              <a:t>Delaware Division of Fish and Wildlife</a:t>
            </a:r>
          </a:p>
          <a:p>
            <a:pPr marL="285750" indent="-285750" algn="ctr">
              <a:buFont typeface="Arial"/>
              <a:buChar char="•"/>
            </a:pPr>
            <a:r>
              <a:rPr lang="en-US" sz="2200" dirty="0">
                <a:cs typeface="Calibri"/>
              </a:rPr>
              <a:t>Partnership for the Delaware Estuary</a:t>
            </a:r>
          </a:p>
          <a:p>
            <a:pPr marL="285750" indent="-285750" algn="ctr">
              <a:buFont typeface="Arial"/>
              <a:buChar char="•"/>
            </a:pPr>
            <a:r>
              <a:rPr lang="en-US" sz="2200" dirty="0">
                <a:cs typeface="Calibri"/>
              </a:rPr>
              <a:t>Conserve Wildlife Foundation of New Jersey</a:t>
            </a:r>
          </a:p>
          <a:p>
            <a:pPr marL="285750" indent="-285750" algn="ctr">
              <a:buFont typeface="Arial"/>
              <a:buChar char="•"/>
            </a:pPr>
            <a:r>
              <a:rPr lang="en-US" sz="2200" dirty="0">
                <a:cs typeface="Calibri"/>
              </a:rPr>
              <a:t>National Fish and Wildlife Foundation</a:t>
            </a:r>
          </a:p>
          <a:p>
            <a:pPr marL="285750" indent="-285750" algn="ctr">
              <a:buFont typeface="Arial"/>
              <a:buChar char="•"/>
            </a:pPr>
            <a:r>
              <a:rPr lang="en-US" sz="2200" dirty="0" err="1">
                <a:cs typeface="Calibri"/>
              </a:rPr>
              <a:t>Hyfi</a:t>
            </a:r>
            <a:endParaRPr lang="en-US" sz="2200" dirty="0">
              <a:cs typeface="Calibri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200" dirty="0" err="1">
                <a:cs typeface="Calibri"/>
              </a:rPr>
              <a:t>Enostat</a:t>
            </a:r>
            <a:endParaRPr lang="en-US" sz="2200" dirty="0">
              <a:cs typeface="Calibri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200" dirty="0">
                <a:cs typeface="Calibri"/>
              </a:rPr>
              <a:t>Drexel University</a:t>
            </a:r>
          </a:p>
          <a:p>
            <a:pPr marL="285750" indent="-285750" algn="ctr">
              <a:buFont typeface="Arial"/>
              <a:buChar char="•"/>
            </a:pPr>
            <a:r>
              <a:rPr lang="en-US" sz="2200" dirty="0">
                <a:cs typeface="Calibri"/>
              </a:rPr>
              <a:t>National Wildlife Refuge System</a:t>
            </a:r>
          </a:p>
          <a:p>
            <a:pPr marL="285750" indent="-285750" algn="ctr">
              <a:buFont typeface="Arial"/>
              <a:buChar char="•"/>
            </a:pPr>
            <a:r>
              <a:rPr lang="en-US" sz="2200" dirty="0">
                <a:cs typeface="Calibri"/>
              </a:rPr>
              <a:t>The Nature Conservancy</a:t>
            </a:r>
          </a:p>
          <a:p>
            <a:pPr marL="285750" indent="-285750" algn="ctr">
              <a:buFont typeface="Arial"/>
              <a:buChar char="•"/>
            </a:pPr>
            <a:r>
              <a:rPr lang="en-US" sz="2200" dirty="0">
                <a:cs typeface="Calibri"/>
              </a:rPr>
              <a:t>Delaware Center for the Inland Bays</a:t>
            </a:r>
          </a:p>
          <a:p>
            <a:pPr marL="285750" indent="-285750" algn="ctr">
              <a:buFont typeface="Arial"/>
              <a:buChar char="•"/>
            </a:pPr>
            <a:r>
              <a:rPr lang="en-US" sz="2200" dirty="0">
                <a:cs typeface="Calibri"/>
              </a:rPr>
              <a:t>Lighthouse Center for Natural Resources Education</a:t>
            </a:r>
          </a:p>
          <a:p>
            <a:pPr marL="285750" indent="-285750" algn="ctr">
              <a:buFont typeface="Arial"/>
              <a:buChar char="•"/>
            </a:pPr>
            <a:r>
              <a:rPr lang="en-US" sz="2200" dirty="0">
                <a:cs typeface="Calibri"/>
              </a:rPr>
              <a:t>NJDEP Division of Science and Research</a:t>
            </a:r>
          </a:p>
          <a:p>
            <a:pPr marL="285750" indent="-285750" algn="ctr">
              <a:buFont typeface="Arial"/>
              <a:buChar char="•"/>
            </a:pPr>
            <a:r>
              <a:rPr lang="en-US" sz="2200" dirty="0">
                <a:cs typeface="Calibri"/>
              </a:rPr>
              <a:t>Coastal Technologies Corp</a:t>
            </a:r>
          </a:p>
          <a:p>
            <a:pPr marL="285750" indent="-285750" algn="ctr">
              <a:buFont typeface="Arial"/>
              <a:buChar char="•"/>
            </a:pPr>
            <a:r>
              <a:rPr lang="en-US" sz="2200" dirty="0">
                <a:cs typeface="Calibri"/>
              </a:rPr>
              <a:t>Delaware Mosquito Control Section</a:t>
            </a:r>
          </a:p>
          <a:p>
            <a:pPr marL="285750" indent="-285750" algn="ctr">
              <a:buFont typeface="Arial"/>
              <a:buChar char="•"/>
            </a:pPr>
            <a:r>
              <a:rPr lang="en-US" sz="2200" dirty="0">
                <a:cs typeface="Calibri"/>
              </a:rPr>
              <a:t>New Jersey Mosquito Control Commission</a:t>
            </a:r>
          </a:p>
          <a:p>
            <a:pPr algn="ctr"/>
            <a:r>
              <a:rPr lang="en-US" sz="2200" dirty="0">
                <a:cs typeface="Calibri"/>
              </a:rPr>
              <a:t>…and future partners</a:t>
            </a:r>
          </a:p>
          <a:p>
            <a:pPr algn="ctr"/>
            <a:endParaRPr lang="en-US" sz="2200" dirty="0">
              <a:cs typeface="Calibri"/>
            </a:endParaRPr>
          </a:p>
          <a:p>
            <a:pPr algn="ctr"/>
            <a:endParaRPr lang="en-US" sz="2200" dirty="0">
              <a:cs typeface="Calibri"/>
            </a:endParaRPr>
          </a:p>
          <a:p>
            <a:pPr algn="ctr"/>
            <a:endParaRPr lang="en-US" sz="2200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550462-E3DC-3104-C932-AF29730E5B39}"/>
              </a:ext>
            </a:extLst>
          </p:cNvPr>
          <p:cNvSpPr txBox="1"/>
          <p:nvPr/>
        </p:nvSpPr>
        <p:spPr>
          <a:xfrm>
            <a:off x="1095253" y="0"/>
            <a:ext cx="100148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cs typeface="Calibri"/>
              </a:rPr>
              <a:t>This is a partnership-based effort!</a:t>
            </a:r>
          </a:p>
        </p:txBody>
      </p:sp>
    </p:spTree>
    <p:extLst>
      <p:ext uri="{BB962C8B-B14F-4D97-AF65-F5344CB8AC3E}">
        <p14:creationId xmlns:p14="http://schemas.microsoft.com/office/powerpoint/2010/main" val="832799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with guns walking through a field&#10;&#10;Description automatically generated with medium confidence">
            <a:extLst>
              <a:ext uri="{FF2B5EF4-FFF2-40B4-BE49-F238E27FC236}">
                <a16:creationId xmlns:a16="http://schemas.microsoft.com/office/drawing/2014/main" id="{7B77BD33-E59F-434A-AA5E-E9C5622DC1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" t="7504" r="153" b="18032"/>
          <a:stretch/>
        </p:blipFill>
        <p:spPr>
          <a:xfrm>
            <a:off x="0" y="0"/>
            <a:ext cx="12303486" cy="69349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24033-3084-4AE4-B856-4AD32F70B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76" y="104133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Kaity Ripple: kaitlyn_ripple@fws.gov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Brian Marsh: brian_marsh@fws.gov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r>
              <a:rPr lang="en-US" sz="2000" dirty="0"/>
              <a:t>Jim </a:t>
            </a:r>
            <a:r>
              <a:rPr lang="en-US" sz="2000" dirty="0" err="1"/>
              <a:t>Feaga</a:t>
            </a:r>
            <a:r>
              <a:rPr lang="en-US" sz="2000" dirty="0"/>
              <a:t>: jfeaga@ducks.org</a:t>
            </a:r>
            <a:endParaRPr lang="en-US" sz="2000" dirty="0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B761B5-072B-A67E-D271-2C694F14835E}"/>
              </a:ext>
            </a:extLst>
          </p:cNvPr>
          <p:cNvSpPr txBox="1"/>
          <p:nvPr/>
        </p:nvSpPr>
        <p:spPr>
          <a:xfrm>
            <a:off x="235521" y="6434000"/>
            <a:ext cx="1979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Kaity Ripple/USFWS</a:t>
            </a:r>
          </a:p>
        </p:txBody>
      </p:sp>
    </p:spTree>
    <p:extLst>
      <p:ext uri="{BB962C8B-B14F-4D97-AF65-F5344CB8AC3E}">
        <p14:creationId xmlns:p14="http://schemas.microsoft.com/office/powerpoint/2010/main" val="3016776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large field of brown grass&#10;&#10;Description automatically generated with low confidence">
            <a:extLst>
              <a:ext uri="{FF2B5EF4-FFF2-40B4-BE49-F238E27FC236}">
                <a16:creationId xmlns:a16="http://schemas.microsoft.com/office/drawing/2014/main" id="{3AA170B5-C0FD-A214-089F-61FDE0636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!!shape" descr="Map&#10;&#10;Description automatically generated">
            <a:extLst>
              <a:ext uri="{FF2B5EF4-FFF2-40B4-BE49-F238E27FC236}">
                <a16:creationId xmlns:a16="http://schemas.microsoft.com/office/drawing/2014/main" id="{896178D2-9503-02DE-FB18-083B8C9FA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r="13161"/>
          <a:stretch/>
        </p:blipFill>
        <p:spPr>
          <a:xfrm>
            <a:off x="4588050" y="-69573"/>
            <a:ext cx="7671684" cy="701059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D4D99CD-C3FC-BDF9-9D93-981538BFA6EA}"/>
              </a:ext>
            </a:extLst>
          </p:cNvPr>
          <p:cNvGrpSpPr/>
          <p:nvPr/>
        </p:nvGrpSpPr>
        <p:grpSpPr>
          <a:xfrm>
            <a:off x="4529672" y="208039"/>
            <a:ext cx="7720706" cy="6391164"/>
            <a:chOff x="3365438" y="225797"/>
            <a:chExt cx="7720706" cy="639116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BA47DB-C864-2FEA-EE40-395116B4ED54}"/>
                </a:ext>
              </a:extLst>
            </p:cNvPr>
            <p:cNvSpPr txBox="1"/>
            <p:nvPr/>
          </p:nvSpPr>
          <p:spPr>
            <a:xfrm>
              <a:off x="3572442" y="4866029"/>
              <a:ext cx="158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Murderkill</a:t>
              </a:r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BB8B64-6A13-8683-7297-AD16F10E6292}"/>
                </a:ext>
              </a:extLst>
            </p:cNvPr>
            <p:cNvSpPr txBox="1"/>
            <p:nvPr/>
          </p:nvSpPr>
          <p:spPr>
            <a:xfrm>
              <a:off x="4640495" y="2753793"/>
              <a:ext cx="564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Dix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0D6DC2-0E24-8A36-BC3B-F627ADDFDA5C}"/>
                </a:ext>
              </a:extLst>
            </p:cNvPr>
            <p:cNvSpPr txBox="1"/>
            <p:nvPr/>
          </p:nvSpPr>
          <p:spPr>
            <a:xfrm>
              <a:off x="3715923" y="6247629"/>
              <a:ext cx="2137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Prime Hook Unit IV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FED6DA-D6DF-B6B5-8757-D86AA2923FAA}"/>
                </a:ext>
              </a:extLst>
            </p:cNvPr>
            <p:cNvSpPr txBox="1"/>
            <p:nvPr/>
          </p:nvSpPr>
          <p:spPr>
            <a:xfrm>
              <a:off x="4601054" y="3189572"/>
              <a:ext cx="1207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Nantuxent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A8C2B0-64E7-587E-31CC-B8D8EEAE9CFA}"/>
                </a:ext>
              </a:extLst>
            </p:cNvPr>
            <p:cNvSpPr txBox="1"/>
            <p:nvPr/>
          </p:nvSpPr>
          <p:spPr>
            <a:xfrm>
              <a:off x="3715923" y="4547335"/>
              <a:ext cx="158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err="1"/>
                <a:t>Buckaloo</a:t>
              </a:r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75CFDE-16C1-7B70-4655-9D5710304C0A}"/>
                </a:ext>
              </a:extLst>
            </p:cNvPr>
            <p:cNvSpPr txBox="1"/>
            <p:nvPr/>
          </p:nvSpPr>
          <p:spPr>
            <a:xfrm>
              <a:off x="3365438" y="3946834"/>
              <a:ext cx="158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Port Mahon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BA9FB7-1594-BABF-87A7-8C9AEC69558A}"/>
                </a:ext>
              </a:extLst>
            </p:cNvPr>
            <p:cNvSpPr txBox="1"/>
            <p:nvPr/>
          </p:nvSpPr>
          <p:spPr>
            <a:xfrm>
              <a:off x="6026886" y="4017404"/>
              <a:ext cx="158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Dennis Creek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9209E2-E41F-AC11-4D92-ADD2AE0DBC17}"/>
                </a:ext>
              </a:extLst>
            </p:cNvPr>
            <p:cNvSpPr txBox="1"/>
            <p:nvPr/>
          </p:nvSpPr>
          <p:spPr>
            <a:xfrm>
              <a:off x="3809203" y="5604755"/>
              <a:ext cx="158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Cedar Creek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B39A02-125F-6F31-37B7-848BB4287FCD}"/>
                </a:ext>
              </a:extLst>
            </p:cNvPr>
            <p:cNvSpPr txBox="1"/>
            <p:nvPr/>
          </p:nvSpPr>
          <p:spPr>
            <a:xfrm>
              <a:off x="4060370" y="5331214"/>
              <a:ext cx="158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Mispillion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94BBF8-B1CB-EA17-1793-D8E0DF008541}"/>
                </a:ext>
              </a:extLst>
            </p:cNvPr>
            <p:cNvSpPr txBox="1"/>
            <p:nvPr/>
          </p:nvSpPr>
          <p:spPr>
            <a:xfrm>
              <a:off x="8764886" y="225797"/>
              <a:ext cx="23212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Lighthouse Center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E77F4-A813-578A-9ACC-EE3141DC3F2B}"/>
                </a:ext>
              </a:extLst>
            </p:cNvPr>
            <p:cNvSpPr txBox="1"/>
            <p:nvPr/>
          </p:nvSpPr>
          <p:spPr>
            <a:xfrm>
              <a:off x="9413330" y="665308"/>
              <a:ext cx="158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AT&amp;T Tract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54F2C1-DA0A-4D3A-DEAB-9AE6A276D41C}"/>
                </a:ext>
              </a:extLst>
            </p:cNvPr>
            <p:cNvSpPr txBox="1"/>
            <p:nvPr/>
          </p:nvSpPr>
          <p:spPr>
            <a:xfrm>
              <a:off x="5156145" y="3514450"/>
              <a:ext cx="1001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Garrison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17EC1D-B075-5CC2-EF80-7E804C688E69}"/>
              </a:ext>
            </a:extLst>
          </p:cNvPr>
          <p:cNvSpPr txBox="1">
            <a:spLocks/>
          </p:cNvSpPr>
          <p:nvPr/>
        </p:nvSpPr>
        <p:spPr>
          <a:xfrm>
            <a:off x="275465" y="266180"/>
            <a:ext cx="4234976" cy="5660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u="sng" dirty="0"/>
              <a:t>Where we are working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3"/>
          <a:stretch/>
        </p:blipFill>
        <p:spPr>
          <a:xfrm>
            <a:off x="397844" y="940983"/>
            <a:ext cx="3673296" cy="456596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A17EC1D-B075-5CC2-EF80-7E804C688E69}"/>
              </a:ext>
            </a:extLst>
          </p:cNvPr>
          <p:cNvSpPr txBox="1">
            <a:spLocks/>
          </p:cNvSpPr>
          <p:nvPr/>
        </p:nvSpPr>
        <p:spPr>
          <a:xfrm>
            <a:off x="4785906" y="168010"/>
            <a:ext cx="3005907" cy="56603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ASSESSMENT SITES</a:t>
            </a:r>
          </a:p>
          <a:p>
            <a:pPr marL="0" indent="0">
              <a:buNone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2023-2024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A17EC1D-B075-5CC2-EF80-7E804C688E69}"/>
              </a:ext>
            </a:extLst>
          </p:cNvPr>
          <p:cNvSpPr txBox="1">
            <a:spLocks/>
          </p:cNvSpPr>
          <p:nvPr/>
        </p:nvSpPr>
        <p:spPr>
          <a:xfrm>
            <a:off x="520226" y="1098327"/>
            <a:ext cx="2559557" cy="56603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AREAS OF INTEREST</a:t>
            </a:r>
          </a:p>
          <a:p>
            <a:pPr marL="0" indent="0">
              <a:buNone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2022 and onward</a:t>
            </a:r>
          </a:p>
        </p:txBody>
      </p:sp>
      <p:sp>
        <p:nvSpPr>
          <p:cNvPr id="3" name="Rectangle 2"/>
          <p:cNvSpPr/>
          <p:nvPr/>
        </p:nvSpPr>
        <p:spPr>
          <a:xfrm>
            <a:off x="367860" y="5682788"/>
            <a:ext cx="6063762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/>
              <a:t>Delaware Watershed Conservation Fund - 2022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2023 first field season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2024 second field season</a:t>
            </a:r>
          </a:p>
        </p:txBody>
      </p:sp>
    </p:spTree>
    <p:extLst>
      <p:ext uri="{BB962C8B-B14F-4D97-AF65-F5344CB8AC3E}">
        <p14:creationId xmlns:p14="http://schemas.microsoft.com/office/powerpoint/2010/main" val="2292676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1CF7B9FC-ADA4-B29D-D345-39FDA9EDF4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9380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AD65AED-2BF9-3AB9-35FE-B8885EAB2D43}"/>
              </a:ext>
            </a:extLst>
          </p:cNvPr>
          <p:cNvSpPr txBox="1">
            <a:spLocks/>
          </p:cNvSpPr>
          <p:nvPr/>
        </p:nvSpPr>
        <p:spPr>
          <a:xfrm rot="10800000" flipV="1">
            <a:off x="215145" y="430595"/>
            <a:ext cx="6423941" cy="3919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u="sng" dirty="0"/>
              <a:t>What do we mean by programmatic approach?</a:t>
            </a:r>
          </a:p>
          <a:p>
            <a:pPr marL="274320" lvl="1" algn="l">
              <a:spcAft>
                <a:spcPts val="600"/>
              </a:spcAft>
            </a:pPr>
            <a:r>
              <a:rPr lang="en-US" sz="2400" dirty="0"/>
              <a:t>team approach to developing similar projects across a landscape scale</a:t>
            </a:r>
            <a:endParaRPr lang="en-US" sz="2400" dirty="0">
              <a:cs typeface="Calibri"/>
            </a:endParaRPr>
          </a:p>
          <a:p>
            <a:pPr marL="628650" lvl="1" indent="-171450" algn="l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economy of scale</a:t>
            </a:r>
            <a:endParaRPr lang="en-US" sz="2400" dirty="0">
              <a:cs typeface="Calibri"/>
            </a:endParaRPr>
          </a:p>
          <a:p>
            <a:pPr marL="628650" lvl="1" indent="-171450" algn="l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efficient data collection</a:t>
            </a:r>
            <a:endParaRPr lang="en-US" sz="2400" dirty="0">
              <a:cs typeface="Calibri"/>
            </a:endParaRPr>
          </a:p>
          <a:p>
            <a:pPr marL="628650" lvl="1" indent="-171450" algn="l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standardized protocols</a:t>
            </a:r>
            <a:endParaRPr lang="en-US" sz="2400" dirty="0">
              <a:cs typeface="Calibri"/>
            </a:endParaRPr>
          </a:p>
          <a:p>
            <a:pPr marL="628650" lvl="1" indent="-171450" algn="l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informed perspective</a:t>
            </a:r>
            <a:endParaRPr lang="en-US" sz="2400" dirty="0">
              <a:cs typeface="Calibri"/>
            </a:endParaRPr>
          </a:p>
          <a:p>
            <a:pPr marL="628650" lvl="1" indent="-171450" algn="l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sustained partnerships</a:t>
            </a:r>
            <a:endParaRPr lang="en-US" sz="2400" dirty="0">
              <a:cs typeface="Calibri"/>
            </a:endParaRPr>
          </a:p>
          <a:p>
            <a:pPr marL="628650" lvl="1" indent="-171450" algn="l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learning network</a:t>
            </a:r>
            <a:endParaRPr lang="en-US" sz="2400" dirty="0">
              <a:cs typeface="Calibri"/>
            </a:endParaRPr>
          </a:p>
          <a:p>
            <a:pPr marL="628650" lvl="1" indent="-171450" algn="l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project pipeline</a:t>
            </a:r>
          </a:p>
          <a:p>
            <a:pPr marL="628650" lvl="1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sz="1600" dirty="0"/>
          </a:p>
          <a:p>
            <a:pPr algn="l"/>
            <a:endParaRPr lang="en-US" sz="1600" dirty="0"/>
          </a:p>
          <a:p>
            <a:pPr algn="l"/>
            <a:endParaRPr lang="en-US" sz="1600" dirty="0"/>
          </a:p>
          <a:p>
            <a:pPr algn="l"/>
            <a:endParaRPr lang="en-US" sz="1600" dirty="0"/>
          </a:p>
          <a:p>
            <a:pPr algn="l"/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4826298" y="802319"/>
            <a:ext cx="7096502" cy="5763627"/>
            <a:chOff x="5308739" y="648769"/>
            <a:chExt cx="7096502" cy="57636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0A468BA-5575-066E-D182-34BE26D24995}"/>
                </a:ext>
              </a:extLst>
            </p:cNvPr>
            <p:cNvGrpSpPr/>
            <p:nvPr/>
          </p:nvGrpSpPr>
          <p:grpSpPr>
            <a:xfrm rot="18843450">
              <a:off x="10375081" y="3012523"/>
              <a:ext cx="1331916" cy="1063616"/>
              <a:chOff x="6092629" y="2691158"/>
              <a:chExt cx="1331916" cy="1063616"/>
            </a:xfrm>
          </p:grpSpPr>
          <p:sp>
            <p:nvSpPr>
              <p:cNvPr id="29" name="Arrow: Right 10">
                <a:extLst>
                  <a:ext uri="{FF2B5EF4-FFF2-40B4-BE49-F238E27FC236}">
                    <a16:creationId xmlns:a16="http://schemas.microsoft.com/office/drawing/2014/main" id="{A46A9DF3-D411-249F-1D7E-AD969D3C0DA1}"/>
                  </a:ext>
                </a:extLst>
              </p:cNvPr>
              <p:cNvSpPr/>
              <p:nvPr/>
            </p:nvSpPr>
            <p:spPr>
              <a:xfrm rot="442154">
                <a:off x="7113764" y="2691158"/>
                <a:ext cx="310781" cy="395247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Arrow: Right 4">
                <a:extLst>
                  <a:ext uri="{FF2B5EF4-FFF2-40B4-BE49-F238E27FC236}">
                    <a16:creationId xmlns:a16="http://schemas.microsoft.com/office/drawing/2014/main" id="{65BA174A-7E40-B12F-E3E8-5F8719ED6EC7}"/>
                  </a:ext>
                </a:extLst>
              </p:cNvPr>
              <p:cNvSpPr txBox="1"/>
              <p:nvPr/>
            </p:nvSpPr>
            <p:spPr>
              <a:xfrm rot="17550000">
                <a:off x="6102430" y="3527426"/>
                <a:ext cx="217547" cy="2371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000" kern="120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308739" y="648769"/>
              <a:ext cx="7096502" cy="5763627"/>
              <a:chOff x="5257939" y="648769"/>
              <a:chExt cx="7096502" cy="576362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257939" y="648769"/>
                <a:ext cx="5763627" cy="5763627"/>
                <a:chOff x="5254437" y="588936"/>
                <a:chExt cx="5763627" cy="5763627"/>
              </a:xfrm>
            </p:grpSpPr>
            <p:sp>
              <p:nvSpPr>
                <p:cNvPr id="13" name="Freeform 12"/>
                <p:cNvSpPr/>
                <p:nvPr/>
              </p:nvSpPr>
              <p:spPr>
                <a:xfrm>
                  <a:off x="7550699" y="588936"/>
                  <a:ext cx="1171103" cy="1171103"/>
                </a:xfrm>
                <a:custGeom>
                  <a:avLst/>
                  <a:gdLst>
                    <a:gd name="connsiteX0" fmla="*/ 0 w 1171103"/>
                    <a:gd name="connsiteY0" fmla="*/ 585552 h 1171103"/>
                    <a:gd name="connsiteX1" fmla="*/ 585552 w 1171103"/>
                    <a:gd name="connsiteY1" fmla="*/ 0 h 1171103"/>
                    <a:gd name="connsiteX2" fmla="*/ 1171104 w 1171103"/>
                    <a:gd name="connsiteY2" fmla="*/ 585552 h 1171103"/>
                    <a:gd name="connsiteX3" fmla="*/ 585552 w 1171103"/>
                    <a:gd name="connsiteY3" fmla="*/ 1171104 h 1171103"/>
                    <a:gd name="connsiteX4" fmla="*/ 0 w 1171103"/>
                    <a:gd name="connsiteY4" fmla="*/ 585552 h 117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1103" h="1171103">
                      <a:moveTo>
                        <a:pt x="0" y="585552"/>
                      </a:moveTo>
                      <a:cubicBezTo>
                        <a:pt x="0" y="262161"/>
                        <a:pt x="262161" y="0"/>
                        <a:pt x="585552" y="0"/>
                      </a:cubicBezTo>
                      <a:cubicBezTo>
                        <a:pt x="908943" y="0"/>
                        <a:pt x="1171104" y="262161"/>
                        <a:pt x="1171104" y="585552"/>
                      </a:cubicBezTo>
                      <a:cubicBezTo>
                        <a:pt x="1171104" y="908943"/>
                        <a:pt x="908943" y="1171104"/>
                        <a:pt x="585552" y="1171104"/>
                      </a:cubicBezTo>
                      <a:cubicBezTo>
                        <a:pt x="262161" y="1171104"/>
                        <a:pt x="0" y="908943"/>
                        <a:pt x="0" y="585552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88014" tIns="188014" rIns="188014" bIns="188014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kern="1200" dirty="0"/>
                    <a:t>identify sites</a:t>
                  </a:r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 rot="1350000">
                  <a:off x="8784585" y="1309778"/>
                  <a:ext cx="310781" cy="395247"/>
                </a:xfrm>
                <a:custGeom>
                  <a:avLst/>
                  <a:gdLst>
                    <a:gd name="connsiteX0" fmla="*/ 0 w 310781"/>
                    <a:gd name="connsiteY0" fmla="*/ 79049 h 395247"/>
                    <a:gd name="connsiteX1" fmla="*/ 155391 w 310781"/>
                    <a:gd name="connsiteY1" fmla="*/ 79049 h 395247"/>
                    <a:gd name="connsiteX2" fmla="*/ 155391 w 310781"/>
                    <a:gd name="connsiteY2" fmla="*/ 0 h 395247"/>
                    <a:gd name="connsiteX3" fmla="*/ 310781 w 310781"/>
                    <a:gd name="connsiteY3" fmla="*/ 197624 h 395247"/>
                    <a:gd name="connsiteX4" fmla="*/ 155391 w 310781"/>
                    <a:gd name="connsiteY4" fmla="*/ 395247 h 395247"/>
                    <a:gd name="connsiteX5" fmla="*/ 155391 w 310781"/>
                    <a:gd name="connsiteY5" fmla="*/ 316198 h 395247"/>
                    <a:gd name="connsiteX6" fmla="*/ 0 w 310781"/>
                    <a:gd name="connsiteY6" fmla="*/ 316198 h 395247"/>
                    <a:gd name="connsiteX7" fmla="*/ 0 w 310781"/>
                    <a:gd name="connsiteY7" fmla="*/ 79049 h 395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0781" h="395247">
                      <a:moveTo>
                        <a:pt x="0" y="79049"/>
                      </a:moveTo>
                      <a:lnTo>
                        <a:pt x="155391" y="79049"/>
                      </a:lnTo>
                      <a:lnTo>
                        <a:pt x="155391" y="0"/>
                      </a:lnTo>
                      <a:lnTo>
                        <a:pt x="310781" y="197624"/>
                      </a:lnTo>
                      <a:lnTo>
                        <a:pt x="155391" y="395247"/>
                      </a:lnTo>
                      <a:lnTo>
                        <a:pt x="155391" y="316198"/>
                      </a:lnTo>
                      <a:lnTo>
                        <a:pt x="0" y="316198"/>
                      </a:lnTo>
                      <a:lnTo>
                        <a:pt x="0" y="79049"/>
                      </a:lnTo>
                      <a:close/>
                    </a:path>
                  </a:pathLst>
                </a:custGeom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79048" rIns="93233" bIns="79049" numCol="1" spcCol="1270" anchor="ctr" anchorCtr="0">
                  <a:noAutofit/>
                </a:bodyPr>
                <a:lstStyle/>
                <a:p>
                  <a:pPr lvl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kern="1200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9174401" y="1261496"/>
                  <a:ext cx="1171103" cy="1171103"/>
                </a:xfrm>
                <a:custGeom>
                  <a:avLst/>
                  <a:gdLst>
                    <a:gd name="connsiteX0" fmla="*/ 0 w 1171103"/>
                    <a:gd name="connsiteY0" fmla="*/ 585552 h 1171103"/>
                    <a:gd name="connsiteX1" fmla="*/ 585552 w 1171103"/>
                    <a:gd name="connsiteY1" fmla="*/ 0 h 1171103"/>
                    <a:gd name="connsiteX2" fmla="*/ 1171104 w 1171103"/>
                    <a:gd name="connsiteY2" fmla="*/ 585552 h 1171103"/>
                    <a:gd name="connsiteX3" fmla="*/ 585552 w 1171103"/>
                    <a:gd name="connsiteY3" fmla="*/ 1171104 h 1171103"/>
                    <a:gd name="connsiteX4" fmla="*/ 0 w 1171103"/>
                    <a:gd name="connsiteY4" fmla="*/ 585552 h 117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1103" h="1171103">
                      <a:moveTo>
                        <a:pt x="0" y="585552"/>
                      </a:moveTo>
                      <a:cubicBezTo>
                        <a:pt x="0" y="262161"/>
                        <a:pt x="262161" y="0"/>
                        <a:pt x="585552" y="0"/>
                      </a:cubicBezTo>
                      <a:cubicBezTo>
                        <a:pt x="908943" y="0"/>
                        <a:pt x="1171104" y="262161"/>
                        <a:pt x="1171104" y="585552"/>
                      </a:cubicBezTo>
                      <a:cubicBezTo>
                        <a:pt x="1171104" y="908943"/>
                        <a:pt x="908943" y="1171104"/>
                        <a:pt x="585552" y="1171104"/>
                      </a:cubicBezTo>
                      <a:cubicBezTo>
                        <a:pt x="262161" y="1171104"/>
                        <a:pt x="0" y="908943"/>
                        <a:pt x="0" y="585552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88014" tIns="188014" rIns="188014" bIns="188014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kern="1200" dirty="0"/>
                    <a:t>assessment</a:t>
                  </a:r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rot="4050000">
                  <a:off x="9937476" y="2453149"/>
                  <a:ext cx="310781" cy="395247"/>
                </a:xfrm>
                <a:custGeom>
                  <a:avLst/>
                  <a:gdLst>
                    <a:gd name="connsiteX0" fmla="*/ 0 w 310781"/>
                    <a:gd name="connsiteY0" fmla="*/ 79049 h 395247"/>
                    <a:gd name="connsiteX1" fmla="*/ 155391 w 310781"/>
                    <a:gd name="connsiteY1" fmla="*/ 79049 h 395247"/>
                    <a:gd name="connsiteX2" fmla="*/ 155391 w 310781"/>
                    <a:gd name="connsiteY2" fmla="*/ 0 h 395247"/>
                    <a:gd name="connsiteX3" fmla="*/ 310781 w 310781"/>
                    <a:gd name="connsiteY3" fmla="*/ 197624 h 395247"/>
                    <a:gd name="connsiteX4" fmla="*/ 155391 w 310781"/>
                    <a:gd name="connsiteY4" fmla="*/ 395247 h 395247"/>
                    <a:gd name="connsiteX5" fmla="*/ 155391 w 310781"/>
                    <a:gd name="connsiteY5" fmla="*/ 316198 h 395247"/>
                    <a:gd name="connsiteX6" fmla="*/ 0 w 310781"/>
                    <a:gd name="connsiteY6" fmla="*/ 316198 h 395247"/>
                    <a:gd name="connsiteX7" fmla="*/ 0 w 310781"/>
                    <a:gd name="connsiteY7" fmla="*/ 79049 h 395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0781" h="395247">
                      <a:moveTo>
                        <a:pt x="0" y="79049"/>
                      </a:moveTo>
                      <a:lnTo>
                        <a:pt x="155391" y="79049"/>
                      </a:lnTo>
                      <a:lnTo>
                        <a:pt x="155391" y="0"/>
                      </a:lnTo>
                      <a:lnTo>
                        <a:pt x="310781" y="197624"/>
                      </a:lnTo>
                      <a:lnTo>
                        <a:pt x="155391" y="395247"/>
                      </a:lnTo>
                      <a:lnTo>
                        <a:pt x="155391" y="316198"/>
                      </a:lnTo>
                      <a:lnTo>
                        <a:pt x="0" y="316198"/>
                      </a:lnTo>
                      <a:lnTo>
                        <a:pt x="0" y="79049"/>
                      </a:lnTo>
                      <a:close/>
                    </a:path>
                  </a:pathLst>
                </a:custGeom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79048" rIns="93233" bIns="79049" numCol="1" spcCol="1270" anchor="ctr" anchorCtr="0">
                  <a:noAutofit/>
                </a:bodyPr>
                <a:lstStyle/>
                <a:p>
                  <a:pPr lvl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kern="1200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>
                  <a:off x="9846961" y="2885198"/>
                  <a:ext cx="1171103" cy="1171103"/>
                </a:xfrm>
                <a:custGeom>
                  <a:avLst/>
                  <a:gdLst>
                    <a:gd name="connsiteX0" fmla="*/ 0 w 1171103"/>
                    <a:gd name="connsiteY0" fmla="*/ 585552 h 1171103"/>
                    <a:gd name="connsiteX1" fmla="*/ 585552 w 1171103"/>
                    <a:gd name="connsiteY1" fmla="*/ 0 h 1171103"/>
                    <a:gd name="connsiteX2" fmla="*/ 1171104 w 1171103"/>
                    <a:gd name="connsiteY2" fmla="*/ 585552 h 1171103"/>
                    <a:gd name="connsiteX3" fmla="*/ 585552 w 1171103"/>
                    <a:gd name="connsiteY3" fmla="*/ 1171104 h 1171103"/>
                    <a:gd name="connsiteX4" fmla="*/ 0 w 1171103"/>
                    <a:gd name="connsiteY4" fmla="*/ 585552 h 117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1103" h="1171103">
                      <a:moveTo>
                        <a:pt x="0" y="585552"/>
                      </a:moveTo>
                      <a:cubicBezTo>
                        <a:pt x="0" y="262161"/>
                        <a:pt x="262161" y="0"/>
                        <a:pt x="585552" y="0"/>
                      </a:cubicBezTo>
                      <a:cubicBezTo>
                        <a:pt x="908943" y="0"/>
                        <a:pt x="1171104" y="262161"/>
                        <a:pt x="1171104" y="585552"/>
                      </a:cubicBezTo>
                      <a:cubicBezTo>
                        <a:pt x="1171104" y="908943"/>
                        <a:pt x="908943" y="1171104"/>
                        <a:pt x="585552" y="1171104"/>
                      </a:cubicBezTo>
                      <a:cubicBezTo>
                        <a:pt x="262161" y="1171104"/>
                        <a:pt x="0" y="908943"/>
                        <a:pt x="0" y="585552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88014" tIns="188014" rIns="188014" bIns="188014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kern="1200" dirty="0"/>
                    <a:t>low-tech design</a:t>
                  </a:r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 rot="17550000">
                  <a:off x="9944208" y="4076851"/>
                  <a:ext cx="310782" cy="395247"/>
                </a:xfrm>
                <a:custGeom>
                  <a:avLst/>
                  <a:gdLst>
                    <a:gd name="connsiteX0" fmla="*/ 0 w 310781"/>
                    <a:gd name="connsiteY0" fmla="*/ 79049 h 395247"/>
                    <a:gd name="connsiteX1" fmla="*/ 155391 w 310781"/>
                    <a:gd name="connsiteY1" fmla="*/ 79049 h 395247"/>
                    <a:gd name="connsiteX2" fmla="*/ 155391 w 310781"/>
                    <a:gd name="connsiteY2" fmla="*/ 0 h 395247"/>
                    <a:gd name="connsiteX3" fmla="*/ 310781 w 310781"/>
                    <a:gd name="connsiteY3" fmla="*/ 197624 h 395247"/>
                    <a:gd name="connsiteX4" fmla="*/ 155391 w 310781"/>
                    <a:gd name="connsiteY4" fmla="*/ 395247 h 395247"/>
                    <a:gd name="connsiteX5" fmla="*/ 155391 w 310781"/>
                    <a:gd name="connsiteY5" fmla="*/ 316198 h 395247"/>
                    <a:gd name="connsiteX6" fmla="*/ 0 w 310781"/>
                    <a:gd name="connsiteY6" fmla="*/ 316198 h 395247"/>
                    <a:gd name="connsiteX7" fmla="*/ 0 w 310781"/>
                    <a:gd name="connsiteY7" fmla="*/ 79049 h 395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0781" h="395247">
                      <a:moveTo>
                        <a:pt x="310781" y="316198"/>
                      </a:moveTo>
                      <a:lnTo>
                        <a:pt x="155390" y="316198"/>
                      </a:lnTo>
                      <a:lnTo>
                        <a:pt x="155390" y="395247"/>
                      </a:lnTo>
                      <a:lnTo>
                        <a:pt x="0" y="197623"/>
                      </a:lnTo>
                      <a:lnTo>
                        <a:pt x="155390" y="0"/>
                      </a:lnTo>
                      <a:lnTo>
                        <a:pt x="155390" y="79049"/>
                      </a:lnTo>
                      <a:lnTo>
                        <a:pt x="310781" y="79049"/>
                      </a:lnTo>
                      <a:lnTo>
                        <a:pt x="310781" y="316198"/>
                      </a:lnTo>
                      <a:close/>
                    </a:path>
                  </a:pathLst>
                </a:custGeom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233" tIns="79048" rIns="1" bIns="79049" numCol="1" spcCol="1270" anchor="ctr" anchorCtr="0">
                  <a:noAutofit/>
                </a:bodyPr>
                <a:lstStyle/>
                <a:p>
                  <a:pPr lvl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kern="1200"/>
                </a:p>
              </p:txBody>
            </p:sp>
            <p:sp>
              <p:nvSpPr>
                <p:cNvPr id="20" name="Freeform 19"/>
                <p:cNvSpPr/>
                <p:nvPr/>
              </p:nvSpPr>
              <p:spPr>
                <a:xfrm>
                  <a:off x="9174401" y="4508900"/>
                  <a:ext cx="1171103" cy="1171103"/>
                </a:xfrm>
                <a:custGeom>
                  <a:avLst/>
                  <a:gdLst>
                    <a:gd name="connsiteX0" fmla="*/ 0 w 1171103"/>
                    <a:gd name="connsiteY0" fmla="*/ 585552 h 1171103"/>
                    <a:gd name="connsiteX1" fmla="*/ 585552 w 1171103"/>
                    <a:gd name="connsiteY1" fmla="*/ 0 h 1171103"/>
                    <a:gd name="connsiteX2" fmla="*/ 1171104 w 1171103"/>
                    <a:gd name="connsiteY2" fmla="*/ 585552 h 1171103"/>
                    <a:gd name="connsiteX3" fmla="*/ 585552 w 1171103"/>
                    <a:gd name="connsiteY3" fmla="*/ 1171104 h 1171103"/>
                    <a:gd name="connsiteX4" fmla="*/ 0 w 1171103"/>
                    <a:gd name="connsiteY4" fmla="*/ 585552 h 117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1103" h="1171103">
                      <a:moveTo>
                        <a:pt x="0" y="585552"/>
                      </a:moveTo>
                      <a:cubicBezTo>
                        <a:pt x="0" y="262161"/>
                        <a:pt x="262161" y="0"/>
                        <a:pt x="585552" y="0"/>
                      </a:cubicBezTo>
                      <a:cubicBezTo>
                        <a:pt x="908943" y="0"/>
                        <a:pt x="1171104" y="262161"/>
                        <a:pt x="1171104" y="585552"/>
                      </a:cubicBezTo>
                      <a:cubicBezTo>
                        <a:pt x="1171104" y="908943"/>
                        <a:pt x="908943" y="1171104"/>
                        <a:pt x="585552" y="1171104"/>
                      </a:cubicBezTo>
                      <a:cubicBezTo>
                        <a:pt x="262161" y="1171104"/>
                        <a:pt x="0" y="908943"/>
                        <a:pt x="0" y="585552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88014" tIns="188014" rIns="188014" bIns="188014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dirty="0"/>
                    <a:t>permitting &amp; funding</a:t>
                  </a:r>
                  <a:endParaRPr lang="en-US" sz="1300" kern="1200" dirty="0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 rot="20250000">
                  <a:off x="8800837" y="5229741"/>
                  <a:ext cx="310782" cy="395248"/>
                </a:xfrm>
                <a:custGeom>
                  <a:avLst/>
                  <a:gdLst>
                    <a:gd name="connsiteX0" fmla="*/ 0 w 310781"/>
                    <a:gd name="connsiteY0" fmla="*/ 79049 h 395247"/>
                    <a:gd name="connsiteX1" fmla="*/ 155391 w 310781"/>
                    <a:gd name="connsiteY1" fmla="*/ 79049 h 395247"/>
                    <a:gd name="connsiteX2" fmla="*/ 155391 w 310781"/>
                    <a:gd name="connsiteY2" fmla="*/ 0 h 395247"/>
                    <a:gd name="connsiteX3" fmla="*/ 310781 w 310781"/>
                    <a:gd name="connsiteY3" fmla="*/ 197624 h 395247"/>
                    <a:gd name="connsiteX4" fmla="*/ 155391 w 310781"/>
                    <a:gd name="connsiteY4" fmla="*/ 395247 h 395247"/>
                    <a:gd name="connsiteX5" fmla="*/ 155391 w 310781"/>
                    <a:gd name="connsiteY5" fmla="*/ 316198 h 395247"/>
                    <a:gd name="connsiteX6" fmla="*/ 0 w 310781"/>
                    <a:gd name="connsiteY6" fmla="*/ 316198 h 395247"/>
                    <a:gd name="connsiteX7" fmla="*/ 0 w 310781"/>
                    <a:gd name="connsiteY7" fmla="*/ 79049 h 395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0781" h="395247">
                      <a:moveTo>
                        <a:pt x="310781" y="316198"/>
                      </a:moveTo>
                      <a:lnTo>
                        <a:pt x="155390" y="316198"/>
                      </a:lnTo>
                      <a:lnTo>
                        <a:pt x="155390" y="395247"/>
                      </a:lnTo>
                      <a:lnTo>
                        <a:pt x="0" y="197623"/>
                      </a:lnTo>
                      <a:lnTo>
                        <a:pt x="155390" y="0"/>
                      </a:lnTo>
                      <a:lnTo>
                        <a:pt x="155390" y="79049"/>
                      </a:lnTo>
                      <a:lnTo>
                        <a:pt x="310781" y="79049"/>
                      </a:lnTo>
                      <a:lnTo>
                        <a:pt x="310781" y="316198"/>
                      </a:lnTo>
                      <a:close/>
                    </a:path>
                  </a:pathLst>
                </a:custGeom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233" tIns="79049" rIns="1" bIns="79049" numCol="1" spcCol="1270" anchor="ctr" anchorCtr="0">
                  <a:noAutofit/>
                </a:bodyPr>
                <a:lstStyle/>
                <a:p>
                  <a:pPr lvl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kern="1200"/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>
                  <a:off x="7550699" y="5181460"/>
                  <a:ext cx="1171103" cy="1171103"/>
                </a:xfrm>
                <a:custGeom>
                  <a:avLst/>
                  <a:gdLst>
                    <a:gd name="connsiteX0" fmla="*/ 0 w 1171103"/>
                    <a:gd name="connsiteY0" fmla="*/ 585552 h 1171103"/>
                    <a:gd name="connsiteX1" fmla="*/ 585552 w 1171103"/>
                    <a:gd name="connsiteY1" fmla="*/ 0 h 1171103"/>
                    <a:gd name="connsiteX2" fmla="*/ 1171104 w 1171103"/>
                    <a:gd name="connsiteY2" fmla="*/ 585552 h 1171103"/>
                    <a:gd name="connsiteX3" fmla="*/ 585552 w 1171103"/>
                    <a:gd name="connsiteY3" fmla="*/ 1171104 h 1171103"/>
                    <a:gd name="connsiteX4" fmla="*/ 0 w 1171103"/>
                    <a:gd name="connsiteY4" fmla="*/ 585552 h 117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1103" h="1171103">
                      <a:moveTo>
                        <a:pt x="0" y="585552"/>
                      </a:moveTo>
                      <a:cubicBezTo>
                        <a:pt x="0" y="262161"/>
                        <a:pt x="262161" y="0"/>
                        <a:pt x="585552" y="0"/>
                      </a:cubicBezTo>
                      <a:cubicBezTo>
                        <a:pt x="908943" y="0"/>
                        <a:pt x="1171104" y="262161"/>
                        <a:pt x="1171104" y="585552"/>
                      </a:cubicBezTo>
                      <a:cubicBezTo>
                        <a:pt x="1171104" y="908943"/>
                        <a:pt x="908943" y="1171104"/>
                        <a:pt x="585552" y="1171104"/>
                      </a:cubicBezTo>
                      <a:cubicBezTo>
                        <a:pt x="262161" y="1171104"/>
                        <a:pt x="0" y="908943"/>
                        <a:pt x="0" y="585552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88014" tIns="188014" rIns="188014" bIns="188014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kern="1200" dirty="0"/>
                    <a:t>installation</a:t>
                  </a:r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 rot="22950000">
                  <a:off x="7177135" y="5236474"/>
                  <a:ext cx="310782" cy="395247"/>
                </a:xfrm>
                <a:custGeom>
                  <a:avLst/>
                  <a:gdLst>
                    <a:gd name="connsiteX0" fmla="*/ 0 w 310781"/>
                    <a:gd name="connsiteY0" fmla="*/ 79049 h 395247"/>
                    <a:gd name="connsiteX1" fmla="*/ 155391 w 310781"/>
                    <a:gd name="connsiteY1" fmla="*/ 79049 h 395247"/>
                    <a:gd name="connsiteX2" fmla="*/ 155391 w 310781"/>
                    <a:gd name="connsiteY2" fmla="*/ 0 h 395247"/>
                    <a:gd name="connsiteX3" fmla="*/ 310781 w 310781"/>
                    <a:gd name="connsiteY3" fmla="*/ 197624 h 395247"/>
                    <a:gd name="connsiteX4" fmla="*/ 155391 w 310781"/>
                    <a:gd name="connsiteY4" fmla="*/ 395247 h 395247"/>
                    <a:gd name="connsiteX5" fmla="*/ 155391 w 310781"/>
                    <a:gd name="connsiteY5" fmla="*/ 316198 h 395247"/>
                    <a:gd name="connsiteX6" fmla="*/ 0 w 310781"/>
                    <a:gd name="connsiteY6" fmla="*/ 316198 h 395247"/>
                    <a:gd name="connsiteX7" fmla="*/ 0 w 310781"/>
                    <a:gd name="connsiteY7" fmla="*/ 79049 h 395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0781" h="395247">
                      <a:moveTo>
                        <a:pt x="310781" y="316198"/>
                      </a:moveTo>
                      <a:lnTo>
                        <a:pt x="155390" y="316198"/>
                      </a:lnTo>
                      <a:lnTo>
                        <a:pt x="155390" y="395247"/>
                      </a:lnTo>
                      <a:lnTo>
                        <a:pt x="0" y="197623"/>
                      </a:lnTo>
                      <a:lnTo>
                        <a:pt x="155390" y="0"/>
                      </a:lnTo>
                      <a:lnTo>
                        <a:pt x="155390" y="79049"/>
                      </a:lnTo>
                      <a:lnTo>
                        <a:pt x="310781" y="79049"/>
                      </a:lnTo>
                      <a:lnTo>
                        <a:pt x="310781" y="316198"/>
                      </a:lnTo>
                      <a:close/>
                    </a:path>
                  </a:pathLst>
                </a:custGeom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233" tIns="79049" rIns="1" bIns="79048" numCol="1" spcCol="1270" anchor="ctr" anchorCtr="0">
                  <a:noAutofit/>
                </a:bodyPr>
                <a:lstStyle/>
                <a:p>
                  <a:pPr lvl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kern="1200"/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>
                  <a:off x="5926997" y="4508900"/>
                  <a:ext cx="1171103" cy="1171103"/>
                </a:xfrm>
                <a:custGeom>
                  <a:avLst/>
                  <a:gdLst>
                    <a:gd name="connsiteX0" fmla="*/ 0 w 1171103"/>
                    <a:gd name="connsiteY0" fmla="*/ 585552 h 1171103"/>
                    <a:gd name="connsiteX1" fmla="*/ 585552 w 1171103"/>
                    <a:gd name="connsiteY1" fmla="*/ 0 h 1171103"/>
                    <a:gd name="connsiteX2" fmla="*/ 1171104 w 1171103"/>
                    <a:gd name="connsiteY2" fmla="*/ 585552 h 1171103"/>
                    <a:gd name="connsiteX3" fmla="*/ 585552 w 1171103"/>
                    <a:gd name="connsiteY3" fmla="*/ 1171104 h 1171103"/>
                    <a:gd name="connsiteX4" fmla="*/ 0 w 1171103"/>
                    <a:gd name="connsiteY4" fmla="*/ 585552 h 117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1103" h="1171103">
                      <a:moveTo>
                        <a:pt x="0" y="585552"/>
                      </a:moveTo>
                      <a:cubicBezTo>
                        <a:pt x="0" y="262161"/>
                        <a:pt x="262161" y="0"/>
                        <a:pt x="585552" y="0"/>
                      </a:cubicBezTo>
                      <a:cubicBezTo>
                        <a:pt x="908943" y="0"/>
                        <a:pt x="1171104" y="262161"/>
                        <a:pt x="1171104" y="585552"/>
                      </a:cubicBezTo>
                      <a:cubicBezTo>
                        <a:pt x="1171104" y="908943"/>
                        <a:pt x="908943" y="1171104"/>
                        <a:pt x="585552" y="1171104"/>
                      </a:cubicBezTo>
                      <a:cubicBezTo>
                        <a:pt x="262161" y="1171104"/>
                        <a:pt x="0" y="908943"/>
                        <a:pt x="0" y="585552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88014" tIns="188014" rIns="188014" bIns="188014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kern="1200" dirty="0"/>
                    <a:t>monitoring</a:t>
                  </a:r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 rot="25650000">
                  <a:off x="6024244" y="4093102"/>
                  <a:ext cx="310782" cy="395248"/>
                </a:xfrm>
                <a:custGeom>
                  <a:avLst/>
                  <a:gdLst>
                    <a:gd name="connsiteX0" fmla="*/ 0 w 310781"/>
                    <a:gd name="connsiteY0" fmla="*/ 79049 h 395247"/>
                    <a:gd name="connsiteX1" fmla="*/ 155391 w 310781"/>
                    <a:gd name="connsiteY1" fmla="*/ 79049 h 395247"/>
                    <a:gd name="connsiteX2" fmla="*/ 155391 w 310781"/>
                    <a:gd name="connsiteY2" fmla="*/ 0 h 395247"/>
                    <a:gd name="connsiteX3" fmla="*/ 310781 w 310781"/>
                    <a:gd name="connsiteY3" fmla="*/ 197624 h 395247"/>
                    <a:gd name="connsiteX4" fmla="*/ 155391 w 310781"/>
                    <a:gd name="connsiteY4" fmla="*/ 395247 h 395247"/>
                    <a:gd name="connsiteX5" fmla="*/ 155391 w 310781"/>
                    <a:gd name="connsiteY5" fmla="*/ 316198 h 395247"/>
                    <a:gd name="connsiteX6" fmla="*/ 0 w 310781"/>
                    <a:gd name="connsiteY6" fmla="*/ 316198 h 395247"/>
                    <a:gd name="connsiteX7" fmla="*/ 0 w 310781"/>
                    <a:gd name="connsiteY7" fmla="*/ 79049 h 395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0781" h="395247">
                      <a:moveTo>
                        <a:pt x="310781" y="316198"/>
                      </a:moveTo>
                      <a:lnTo>
                        <a:pt x="155390" y="316198"/>
                      </a:lnTo>
                      <a:lnTo>
                        <a:pt x="155390" y="395247"/>
                      </a:lnTo>
                      <a:lnTo>
                        <a:pt x="0" y="197623"/>
                      </a:lnTo>
                      <a:lnTo>
                        <a:pt x="155390" y="0"/>
                      </a:lnTo>
                      <a:lnTo>
                        <a:pt x="155390" y="79049"/>
                      </a:lnTo>
                      <a:lnTo>
                        <a:pt x="310781" y="79049"/>
                      </a:lnTo>
                      <a:lnTo>
                        <a:pt x="310781" y="316198"/>
                      </a:lnTo>
                      <a:close/>
                    </a:path>
                  </a:pathLst>
                </a:custGeom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234" tIns="79049" rIns="0" bIns="79049" numCol="1" spcCol="1270" anchor="ctr" anchorCtr="0">
                  <a:noAutofit/>
                </a:bodyPr>
                <a:lstStyle/>
                <a:p>
                  <a:pPr lvl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kern="1200"/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>
                  <a:off x="5254437" y="2885198"/>
                  <a:ext cx="1171103" cy="1171103"/>
                </a:xfrm>
                <a:custGeom>
                  <a:avLst/>
                  <a:gdLst>
                    <a:gd name="connsiteX0" fmla="*/ 0 w 1171103"/>
                    <a:gd name="connsiteY0" fmla="*/ 585552 h 1171103"/>
                    <a:gd name="connsiteX1" fmla="*/ 585552 w 1171103"/>
                    <a:gd name="connsiteY1" fmla="*/ 0 h 1171103"/>
                    <a:gd name="connsiteX2" fmla="*/ 1171104 w 1171103"/>
                    <a:gd name="connsiteY2" fmla="*/ 585552 h 1171103"/>
                    <a:gd name="connsiteX3" fmla="*/ 585552 w 1171103"/>
                    <a:gd name="connsiteY3" fmla="*/ 1171104 h 1171103"/>
                    <a:gd name="connsiteX4" fmla="*/ 0 w 1171103"/>
                    <a:gd name="connsiteY4" fmla="*/ 585552 h 117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1103" h="1171103">
                      <a:moveTo>
                        <a:pt x="0" y="585552"/>
                      </a:moveTo>
                      <a:cubicBezTo>
                        <a:pt x="0" y="262161"/>
                        <a:pt x="262161" y="0"/>
                        <a:pt x="585552" y="0"/>
                      </a:cubicBezTo>
                      <a:cubicBezTo>
                        <a:pt x="908943" y="0"/>
                        <a:pt x="1171104" y="262161"/>
                        <a:pt x="1171104" y="585552"/>
                      </a:cubicBezTo>
                      <a:cubicBezTo>
                        <a:pt x="1171104" y="908943"/>
                        <a:pt x="908943" y="1171104"/>
                        <a:pt x="585552" y="1171104"/>
                      </a:cubicBezTo>
                      <a:cubicBezTo>
                        <a:pt x="262161" y="1171104"/>
                        <a:pt x="0" y="908943"/>
                        <a:pt x="0" y="585552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88014" tIns="188014" rIns="188014" bIns="188014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kern="1200" dirty="0"/>
                    <a:t>adaptively manage</a:t>
                  </a:r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 rot="17550000">
                  <a:off x="6017512" y="2469401"/>
                  <a:ext cx="310781" cy="395247"/>
                </a:xfrm>
                <a:custGeom>
                  <a:avLst/>
                  <a:gdLst>
                    <a:gd name="connsiteX0" fmla="*/ 0 w 310781"/>
                    <a:gd name="connsiteY0" fmla="*/ 79049 h 395247"/>
                    <a:gd name="connsiteX1" fmla="*/ 155391 w 310781"/>
                    <a:gd name="connsiteY1" fmla="*/ 79049 h 395247"/>
                    <a:gd name="connsiteX2" fmla="*/ 155391 w 310781"/>
                    <a:gd name="connsiteY2" fmla="*/ 0 h 395247"/>
                    <a:gd name="connsiteX3" fmla="*/ 310781 w 310781"/>
                    <a:gd name="connsiteY3" fmla="*/ 197624 h 395247"/>
                    <a:gd name="connsiteX4" fmla="*/ 155391 w 310781"/>
                    <a:gd name="connsiteY4" fmla="*/ 395247 h 395247"/>
                    <a:gd name="connsiteX5" fmla="*/ 155391 w 310781"/>
                    <a:gd name="connsiteY5" fmla="*/ 316198 h 395247"/>
                    <a:gd name="connsiteX6" fmla="*/ 0 w 310781"/>
                    <a:gd name="connsiteY6" fmla="*/ 316198 h 395247"/>
                    <a:gd name="connsiteX7" fmla="*/ 0 w 310781"/>
                    <a:gd name="connsiteY7" fmla="*/ 79049 h 395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0781" h="395247">
                      <a:moveTo>
                        <a:pt x="0" y="79049"/>
                      </a:moveTo>
                      <a:lnTo>
                        <a:pt x="155391" y="79049"/>
                      </a:lnTo>
                      <a:lnTo>
                        <a:pt x="155391" y="0"/>
                      </a:lnTo>
                      <a:lnTo>
                        <a:pt x="310781" y="197624"/>
                      </a:lnTo>
                      <a:lnTo>
                        <a:pt x="155391" y="395247"/>
                      </a:lnTo>
                      <a:lnTo>
                        <a:pt x="155391" y="316198"/>
                      </a:lnTo>
                      <a:lnTo>
                        <a:pt x="0" y="316198"/>
                      </a:lnTo>
                      <a:lnTo>
                        <a:pt x="0" y="79049"/>
                      </a:lnTo>
                      <a:close/>
                    </a:path>
                  </a:pathLst>
                </a:custGeom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-1" tIns="79048" rIns="93234" bIns="79049" numCol="1" spcCol="1270" anchor="ctr" anchorCtr="0">
                  <a:noAutofit/>
                </a:bodyPr>
                <a:lstStyle/>
                <a:p>
                  <a:pPr lvl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kern="1200"/>
                </a:p>
              </p:txBody>
            </p:sp>
            <p:sp>
              <p:nvSpPr>
                <p:cNvPr id="28" name="Freeform 27"/>
                <p:cNvSpPr/>
                <p:nvPr/>
              </p:nvSpPr>
              <p:spPr>
                <a:xfrm>
                  <a:off x="5926997" y="1261496"/>
                  <a:ext cx="1171103" cy="1171103"/>
                </a:xfrm>
                <a:custGeom>
                  <a:avLst/>
                  <a:gdLst>
                    <a:gd name="connsiteX0" fmla="*/ 0 w 1171103"/>
                    <a:gd name="connsiteY0" fmla="*/ 585552 h 1171103"/>
                    <a:gd name="connsiteX1" fmla="*/ 585552 w 1171103"/>
                    <a:gd name="connsiteY1" fmla="*/ 0 h 1171103"/>
                    <a:gd name="connsiteX2" fmla="*/ 1171104 w 1171103"/>
                    <a:gd name="connsiteY2" fmla="*/ 585552 h 1171103"/>
                    <a:gd name="connsiteX3" fmla="*/ 585552 w 1171103"/>
                    <a:gd name="connsiteY3" fmla="*/ 1171104 h 1171103"/>
                    <a:gd name="connsiteX4" fmla="*/ 0 w 1171103"/>
                    <a:gd name="connsiteY4" fmla="*/ 585552 h 117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1103" h="1171103">
                      <a:moveTo>
                        <a:pt x="0" y="585552"/>
                      </a:moveTo>
                      <a:cubicBezTo>
                        <a:pt x="0" y="262161"/>
                        <a:pt x="262161" y="0"/>
                        <a:pt x="585552" y="0"/>
                      </a:cubicBezTo>
                      <a:cubicBezTo>
                        <a:pt x="908943" y="0"/>
                        <a:pt x="1171104" y="262161"/>
                        <a:pt x="1171104" y="585552"/>
                      </a:cubicBezTo>
                      <a:cubicBezTo>
                        <a:pt x="1171104" y="908943"/>
                        <a:pt x="908943" y="1171104"/>
                        <a:pt x="585552" y="1171104"/>
                      </a:cubicBezTo>
                      <a:cubicBezTo>
                        <a:pt x="262161" y="1171104"/>
                        <a:pt x="0" y="908943"/>
                        <a:pt x="0" y="585552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88014" tIns="188014" rIns="188014" bIns="188014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kern="1200" dirty="0"/>
                    <a:t>completed projects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E996B77-5AAA-3171-849B-D7AB4F65785B}"/>
                  </a:ext>
                </a:extLst>
              </p:cNvPr>
              <p:cNvGrpSpPr/>
              <p:nvPr/>
            </p:nvGrpSpPr>
            <p:grpSpPr>
              <a:xfrm>
                <a:off x="11183338" y="1742896"/>
                <a:ext cx="1171103" cy="1171103"/>
                <a:chOff x="2470239" y="1141671"/>
                <a:chExt cx="1171103" cy="1171103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1FC681BF-2789-582B-E58D-D9FEAF2365AB}"/>
                    </a:ext>
                  </a:extLst>
                </p:cNvPr>
                <p:cNvSpPr/>
                <p:nvPr/>
              </p:nvSpPr>
              <p:spPr>
                <a:xfrm>
                  <a:off x="2470239" y="1141671"/>
                  <a:ext cx="1171103" cy="1171103"/>
                </a:xfrm>
                <a:prstGeom prst="ellips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2" name="Oval 4">
                  <a:extLst>
                    <a:ext uri="{FF2B5EF4-FFF2-40B4-BE49-F238E27FC236}">
                      <a16:creationId xmlns:a16="http://schemas.microsoft.com/office/drawing/2014/main" id="{956EDEAA-07EB-4B90-507C-157E32130322}"/>
                    </a:ext>
                  </a:extLst>
                </p:cNvPr>
                <p:cNvSpPr txBox="1"/>
                <p:nvPr/>
              </p:nvSpPr>
              <p:spPr>
                <a:xfrm>
                  <a:off x="2641743" y="1313175"/>
                  <a:ext cx="828095" cy="82809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6510" tIns="16510" rIns="16510" bIns="16510" numCol="1" spcCol="1270" anchor="ctr" anchorCtr="0">
                  <a:noAutofit/>
                </a:bodyPr>
                <a:lstStyle/>
                <a:p>
                  <a:pPr marL="0" lvl="0" indent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300" dirty="0"/>
                    <a:t>other restoration methods?</a:t>
                  </a:r>
                  <a:endParaRPr lang="en-US" sz="1300" kern="1200" dirty="0"/>
                </a:p>
              </p:txBody>
            </p:sp>
          </p:grpSp>
          <p:sp>
            <p:nvSpPr>
              <p:cNvPr id="10" name="Freeform 9"/>
              <p:cNvSpPr/>
              <p:nvPr/>
            </p:nvSpPr>
            <p:spPr>
              <a:xfrm rot="19908149">
                <a:off x="7177136" y="1297678"/>
                <a:ext cx="310781" cy="395247"/>
              </a:xfrm>
              <a:custGeom>
                <a:avLst/>
                <a:gdLst>
                  <a:gd name="connsiteX0" fmla="*/ 0 w 310781"/>
                  <a:gd name="connsiteY0" fmla="*/ 79049 h 395247"/>
                  <a:gd name="connsiteX1" fmla="*/ 155391 w 310781"/>
                  <a:gd name="connsiteY1" fmla="*/ 79049 h 395247"/>
                  <a:gd name="connsiteX2" fmla="*/ 155391 w 310781"/>
                  <a:gd name="connsiteY2" fmla="*/ 0 h 395247"/>
                  <a:gd name="connsiteX3" fmla="*/ 310781 w 310781"/>
                  <a:gd name="connsiteY3" fmla="*/ 197624 h 395247"/>
                  <a:gd name="connsiteX4" fmla="*/ 155391 w 310781"/>
                  <a:gd name="connsiteY4" fmla="*/ 395247 h 395247"/>
                  <a:gd name="connsiteX5" fmla="*/ 155391 w 310781"/>
                  <a:gd name="connsiteY5" fmla="*/ 316198 h 395247"/>
                  <a:gd name="connsiteX6" fmla="*/ 0 w 310781"/>
                  <a:gd name="connsiteY6" fmla="*/ 316198 h 395247"/>
                  <a:gd name="connsiteX7" fmla="*/ 0 w 310781"/>
                  <a:gd name="connsiteY7" fmla="*/ 79049 h 39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781" h="395247">
                    <a:moveTo>
                      <a:pt x="0" y="79049"/>
                    </a:moveTo>
                    <a:lnTo>
                      <a:pt x="155391" y="79049"/>
                    </a:lnTo>
                    <a:lnTo>
                      <a:pt x="155391" y="0"/>
                    </a:lnTo>
                    <a:lnTo>
                      <a:pt x="310781" y="197624"/>
                    </a:lnTo>
                    <a:lnTo>
                      <a:pt x="155391" y="395247"/>
                    </a:lnTo>
                    <a:lnTo>
                      <a:pt x="155391" y="316198"/>
                    </a:lnTo>
                    <a:lnTo>
                      <a:pt x="0" y="316198"/>
                    </a:lnTo>
                    <a:lnTo>
                      <a:pt x="0" y="79049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-1" tIns="79048" rIns="93234" bIns="79049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000" kern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2066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49502-7386-4747-C701-E484B946C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622C6D-A690-1D27-8A66-5060EAAA06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t="20217" r="13092" b="16084"/>
          <a:stretch/>
        </p:blipFill>
        <p:spPr>
          <a:xfrm>
            <a:off x="4581750" y="5225413"/>
            <a:ext cx="1526156" cy="11068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041763-36D9-3F47-EC56-BADD7B319B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73" t="251" r="2548" b="-552"/>
          <a:stretch/>
        </p:blipFill>
        <p:spPr>
          <a:xfrm>
            <a:off x="641246" y="5434988"/>
            <a:ext cx="1292277" cy="8461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48897E-988C-58AF-4842-06575A2AF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544" y="5427938"/>
            <a:ext cx="1397510" cy="971258"/>
          </a:xfrm>
          <a:prstGeom prst="rect">
            <a:avLst/>
          </a:prstGeom>
        </p:spPr>
      </p:pic>
      <p:pic>
        <p:nvPicPr>
          <p:cNvPr id="23" name="Picture 22" descr="A picture containing outdoor, nature, shore, wave&#10;&#10;Description automatically generated">
            <a:extLst>
              <a:ext uri="{FF2B5EF4-FFF2-40B4-BE49-F238E27FC236}">
                <a16:creationId xmlns:a16="http://schemas.microsoft.com/office/drawing/2014/main" id="{49AD2619-025F-4ACD-5CD2-39B75590F8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/>
          <a:stretch/>
        </p:blipFill>
        <p:spPr>
          <a:xfrm rot="10800000">
            <a:off x="11906" y="11904"/>
            <a:ext cx="12192000" cy="68580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71E286-7F06-1004-0354-637A2CBEE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5603" y="0"/>
            <a:ext cx="510175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D2BC68-155A-9D46-1CC9-532143DE1750}"/>
              </a:ext>
            </a:extLst>
          </p:cNvPr>
          <p:cNvSpPr txBox="1"/>
          <p:nvPr/>
        </p:nvSpPr>
        <p:spPr>
          <a:xfrm>
            <a:off x="8672865" y="1556107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channels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18EFA4-11F4-5904-9653-3C86DE9E982A}"/>
              </a:ext>
            </a:extLst>
          </p:cNvPr>
          <p:cNvSpPr txBox="1"/>
          <p:nvPr/>
        </p:nvSpPr>
        <p:spPr>
          <a:xfrm>
            <a:off x="7482597" y="5055690"/>
            <a:ext cx="1388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reference creeks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197056-790C-E5B4-8C42-7DE385529F94}"/>
              </a:ext>
            </a:extLst>
          </p:cNvPr>
          <p:cNvSpPr txBox="1"/>
          <p:nvPr/>
        </p:nvSpPr>
        <p:spPr>
          <a:xfrm>
            <a:off x="10912951" y="6281108"/>
            <a:ext cx="1129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groundwater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2D3DC7-5BC7-0D95-59F6-56346C6F876C}"/>
              </a:ext>
            </a:extLst>
          </p:cNvPr>
          <p:cNvSpPr txBox="1"/>
          <p:nvPr/>
        </p:nvSpPr>
        <p:spPr>
          <a:xfrm>
            <a:off x="10581165" y="3275111"/>
            <a:ext cx="1177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surface water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2F2A32F-C817-29DD-CDE7-47C25A03FACC}"/>
              </a:ext>
            </a:extLst>
          </p:cNvPr>
          <p:cNvSpPr txBox="1">
            <a:spLocks/>
          </p:cNvSpPr>
          <p:nvPr/>
        </p:nvSpPr>
        <p:spPr>
          <a:xfrm>
            <a:off x="641246" y="894798"/>
            <a:ext cx="5616878" cy="31583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HYDROLOGY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>
                <a:cs typeface="Calibri"/>
              </a:rPr>
              <a:t>water levels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cs typeface="Calibri"/>
              </a:rPr>
              <a:t>local tidal </a:t>
            </a:r>
            <a:r>
              <a:rPr lang="en-US" sz="2000" dirty="0" err="1">
                <a:cs typeface="Calibri"/>
              </a:rPr>
              <a:t>datums</a:t>
            </a:r>
            <a:endParaRPr lang="en-US" sz="2000" dirty="0">
              <a:cs typeface="Calibri"/>
            </a:endParaRPr>
          </a:p>
          <a:p>
            <a:pPr>
              <a:spcBef>
                <a:spcPts val="200"/>
              </a:spcBef>
            </a:pPr>
            <a:r>
              <a:rPr lang="en-US" sz="2000" dirty="0">
                <a:cs typeface="Calibri"/>
              </a:rPr>
              <a:t>inundation frequency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cs typeface="Calibri"/>
              </a:rPr>
              <a:t>saturation rate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cs typeface="Calibri"/>
              </a:rPr>
              <a:t>groundwater level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cs typeface="Calibri"/>
              </a:rPr>
              <a:t>ditch networks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tidal lag and restriction</a:t>
            </a:r>
          </a:p>
          <a:p>
            <a:pPr>
              <a:spcBef>
                <a:spcPts val="200"/>
              </a:spcBef>
              <a:spcAft>
                <a:spcPts val="5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trapped hydrology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013D5BB3-07D5-8881-4B08-33A2C0C1D171}"/>
              </a:ext>
            </a:extLst>
          </p:cNvPr>
          <p:cNvSpPr txBox="1"/>
          <p:nvPr/>
        </p:nvSpPr>
        <p:spPr>
          <a:xfrm>
            <a:off x="491028" y="4994135"/>
            <a:ext cx="135364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Onset HOBO</a:t>
            </a:r>
            <a:endParaRPr lang="en-US" i="1" dirty="0">
              <a:cs typeface="Calibri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E1F583B1-48B2-4111-E3DC-C6FCBFC049CF}"/>
              </a:ext>
            </a:extLst>
          </p:cNvPr>
          <p:cNvSpPr txBox="1"/>
          <p:nvPr/>
        </p:nvSpPr>
        <p:spPr>
          <a:xfrm>
            <a:off x="4472493" y="4821851"/>
            <a:ext cx="55771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/>
              <a:t>Hyfi</a:t>
            </a:r>
            <a:endParaRPr lang="en-US" i="1" dirty="0">
              <a:cs typeface="Calibri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62256" y="350586"/>
            <a:ext cx="349120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latin typeface="+mn-lt"/>
                <a:ea typeface="+mn-ea"/>
                <a:cs typeface="+mn-cs"/>
              </a:rPr>
              <a:t>What we are assessing</a:t>
            </a:r>
          </a:p>
        </p:txBody>
      </p:sp>
      <p:pic>
        <p:nvPicPr>
          <p:cNvPr id="8" name="Picture 7" descr="A picture containing grass, tree, outdoor&#10;&#10;Description automatically generated">
            <a:extLst>
              <a:ext uri="{FF2B5EF4-FFF2-40B4-BE49-F238E27FC236}">
                <a16:creationId xmlns:a16="http://schemas.microsoft.com/office/drawing/2014/main" id="{27C79B99-B05A-3C6F-F06A-F3C420B0A0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8196" y="1418813"/>
            <a:ext cx="3449912" cy="25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39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outdoor, nature, shore, wave&#10;&#10;Description automatically generated">
            <a:extLst>
              <a:ext uri="{FF2B5EF4-FFF2-40B4-BE49-F238E27FC236}">
                <a16:creationId xmlns:a16="http://schemas.microsoft.com/office/drawing/2014/main" id="{F8293D0A-8AD6-8BB7-2C71-3D451E9A30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/>
          <a:stretch/>
        </p:blipFill>
        <p:spPr>
          <a:xfrm rot="10800000">
            <a:off x="11906" y="29662"/>
            <a:ext cx="12192000" cy="68580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B0FA91-16CC-DCE7-B5B6-9443D37BF4C7}"/>
              </a:ext>
            </a:extLst>
          </p:cNvPr>
          <p:cNvSpPr txBox="1"/>
          <p:nvPr/>
        </p:nvSpPr>
        <p:spPr>
          <a:xfrm>
            <a:off x="6107906" y="430338"/>
            <a:ext cx="679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RTK</a:t>
            </a:r>
            <a:endParaRPr lang="en-US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48046" y="3546744"/>
            <a:ext cx="3954006" cy="3178995"/>
            <a:chOff x="3411215" y="4094689"/>
            <a:chExt cx="3017567" cy="24733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884AB1-5418-CF3D-E1C0-E79370A602DA}"/>
                </a:ext>
              </a:extLst>
            </p:cNvPr>
            <p:cNvSpPr txBox="1"/>
            <p:nvPr/>
          </p:nvSpPr>
          <p:spPr>
            <a:xfrm>
              <a:off x="3411215" y="4094689"/>
              <a:ext cx="8226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800" i="1" dirty="0"/>
                <a:t>LiDAR</a:t>
              </a:r>
              <a:r>
                <a:rPr lang="en-US" sz="1800" dirty="0"/>
                <a:t> </a:t>
              </a:r>
            </a:p>
          </p:txBody>
        </p: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0C61E60-CF62-3139-5563-C95023641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66422" y="4405340"/>
              <a:ext cx="2962360" cy="2162722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6613" r="12843" b="6467"/>
          <a:stretch/>
        </p:blipFill>
        <p:spPr>
          <a:xfrm rot="5400000">
            <a:off x="7294447" y="-342431"/>
            <a:ext cx="3104850" cy="4096987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2F2A32F-C817-29DD-CDE7-47C25A03FACC}"/>
              </a:ext>
            </a:extLst>
          </p:cNvPr>
          <p:cNvSpPr txBox="1">
            <a:spLocks/>
          </p:cNvSpPr>
          <p:nvPr/>
        </p:nvSpPr>
        <p:spPr>
          <a:xfrm>
            <a:off x="686099" y="837981"/>
            <a:ext cx="5616878" cy="29942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ELEVATION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RTK and LiDAR data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predicting inundation patterns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revealing elevation deficits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determining if elevation capital is present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045659" y="3382463"/>
            <a:ext cx="6018271" cy="3343275"/>
            <a:chOff x="432486" y="638175"/>
            <a:chExt cx="6018271" cy="33432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2486" y="638175"/>
              <a:ext cx="6018271" cy="334327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C2D005-4691-47CA-855E-F92F1E0811DF}"/>
                </a:ext>
              </a:extLst>
            </p:cNvPr>
            <p:cNvSpPr txBox="1"/>
            <p:nvPr/>
          </p:nvSpPr>
          <p:spPr>
            <a:xfrm>
              <a:off x="5018470" y="1825201"/>
              <a:ext cx="633761" cy="338554"/>
            </a:xfrm>
            <a:prstGeom prst="rect">
              <a:avLst/>
            </a:prstGeom>
            <a:solidFill>
              <a:srgbClr val="00B05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0.5 </a:t>
              </a:r>
              <a:r>
                <a:rPr lang="en-US" sz="1600" dirty="0" err="1">
                  <a:solidFill>
                    <a:schemeClr val="bg1"/>
                  </a:solidFill>
                </a:rPr>
                <a:t>ft</a:t>
              </a:r>
              <a:endParaRPr lang="en-US" sz="1600" dirty="0">
                <a:solidFill>
                  <a:schemeClr val="bg1"/>
                </a:solidFill>
                <a:cs typeface="Calibri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B8045F-3B54-7939-0152-49867EB8958A}"/>
                </a:ext>
              </a:extLst>
            </p:cNvPr>
            <p:cNvSpPr txBox="1"/>
            <p:nvPr/>
          </p:nvSpPr>
          <p:spPr>
            <a:xfrm>
              <a:off x="3086366" y="1566784"/>
              <a:ext cx="633761" cy="338554"/>
            </a:xfrm>
            <a:prstGeom prst="rect">
              <a:avLst/>
            </a:prstGeom>
            <a:solidFill>
              <a:srgbClr val="00B05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1.1 </a:t>
              </a:r>
              <a:r>
                <a:rPr lang="en-US" sz="1600" dirty="0" err="1">
                  <a:solidFill>
                    <a:schemeClr val="bg1"/>
                  </a:solidFill>
                </a:rPr>
                <a:t>ft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86FB20-2EA0-29D3-43CD-BEA4E0A81938}"/>
                </a:ext>
              </a:extLst>
            </p:cNvPr>
            <p:cNvSpPr txBox="1"/>
            <p:nvPr/>
          </p:nvSpPr>
          <p:spPr>
            <a:xfrm>
              <a:off x="1042323" y="2090658"/>
              <a:ext cx="695157" cy="338554"/>
            </a:xfrm>
            <a:prstGeom prst="rect">
              <a:avLst/>
            </a:prstGeom>
            <a:solidFill>
              <a:srgbClr val="00B05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-1.5 </a:t>
              </a:r>
              <a:r>
                <a:rPr lang="en-US" sz="1600" dirty="0" err="1">
                  <a:solidFill>
                    <a:schemeClr val="bg1"/>
                  </a:solidFill>
                </a:rPr>
                <a:t>ft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B238B3-6449-7694-811B-8382507A1499}"/>
                </a:ext>
              </a:extLst>
            </p:cNvPr>
            <p:cNvSpPr txBox="1"/>
            <p:nvPr/>
          </p:nvSpPr>
          <p:spPr>
            <a:xfrm>
              <a:off x="1042323" y="2417978"/>
              <a:ext cx="93140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cs typeface="Calibri"/>
                </a:rPr>
                <a:t>ditch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3B088C-27C1-A47E-E14C-DDC6F6E362EC}"/>
                </a:ext>
              </a:extLst>
            </p:cNvPr>
            <p:cNvSpPr txBox="1"/>
            <p:nvPr/>
          </p:nvSpPr>
          <p:spPr>
            <a:xfrm>
              <a:off x="2781087" y="1890603"/>
              <a:ext cx="196075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cs typeface="Calibri"/>
                </a:rPr>
                <a:t>microberm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79593E-676C-40A9-65D4-F210B51A051F}"/>
                </a:ext>
              </a:extLst>
            </p:cNvPr>
            <p:cNvSpPr txBox="1"/>
            <p:nvPr/>
          </p:nvSpPr>
          <p:spPr>
            <a:xfrm>
              <a:off x="4756274" y="2151429"/>
              <a:ext cx="1211109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cs typeface="Calibri"/>
                </a:rPr>
                <a:t>inundated</a:t>
              </a:r>
            </a:p>
            <a:p>
              <a:r>
                <a:rPr lang="en-US" b="1" dirty="0">
                  <a:solidFill>
                    <a:schemeClr val="bg1"/>
                  </a:solidFill>
                  <a:cs typeface="Calibri"/>
                </a:rPr>
                <a:t>marsh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300168" y="311697"/>
            <a:ext cx="349120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latin typeface="+mn-lt"/>
                <a:ea typeface="+mn-ea"/>
                <a:cs typeface="+mn-cs"/>
              </a:rPr>
              <a:t>What we are assessing</a:t>
            </a:r>
          </a:p>
        </p:txBody>
      </p:sp>
    </p:spTree>
    <p:extLst>
      <p:ext uri="{BB962C8B-B14F-4D97-AF65-F5344CB8AC3E}">
        <p14:creationId xmlns:p14="http://schemas.microsoft.com/office/powerpoint/2010/main" val="1037762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, nature, shore, wave&#10;&#10;Description automatically generated">
            <a:extLst>
              <a:ext uri="{FF2B5EF4-FFF2-40B4-BE49-F238E27FC236}">
                <a16:creationId xmlns:a16="http://schemas.microsoft.com/office/drawing/2014/main" id="{5CE44BA7-42B1-243C-E012-9101AE5240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/>
          <a:stretch/>
        </p:blipFill>
        <p:spPr>
          <a:xfrm rot="10800000">
            <a:off x="0" y="-2"/>
            <a:ext cx="12192000" cy="68580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D3D451-EDCB-A068-0816-B1DE9F144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/>
          <a:stretch/>
        </p:blipFill>
        <p:spPr>
          <a:xfrm rot="5400000">
            <a:off x="336337" y="4540479"/>
            <a:ext cx="2352534" cy="2130573"/>
          </a:xfrm>
          <a:prstGeom prst="rect">
            <a:avLst/>
          </a:prstGeom>
        </p:spPr>
      </p:pic>
      <p:pic>
        <p:nvPicPr>
          <p:cNvPr id="3" name="Picture 2" descr="A picture containing outdoor, grass, person&#10;&#10;Description automatically generated">
            <a:extLst>
              <a:ext uri="{FF2B5EF4-FFF2-40B4-BE49-F238E27FC236}">
                <a16:creationId xmlns:a16="http://schemas.microsoft.com/office/drawing/2014/main" id="{3BBF7090-EA25-2129-D7E6-08309F0FEB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0882" y="4122964"/>
            <a:ext cx="3038936" cy="2279202"/>
          </a:xfrm>
          <a:prstGeom prst="rect">
            <a:avLst/>
          </a:prstGeom>
        </p:spPr>
      </p:pic>
      <p:pic>
        <p:nvPicPr>
          <p:cNvPr id="4" name="Picture 3" descr="A group of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88DFC313-B465-46FB-D819-C8C59BCFC2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727" y="4176397"/>
            <a:ext cx="3474182" cy="2605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57B3D1-BDDF-4401-B080-E556328FA0E1}"/>
              </a:ext>
            </a:extLst>
          </p:cNvPr>
          <p:cNvSpPr txBox="1"/>
          <p:nvPr/>
        </p:nvSpPr>
        <p:spPr>
          <a:xfrm>
            <a:off x="324487" y="3807065"/>
            <a:ext cx="2440240" cy="6556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800" i="1" dirty="0"/>
              <a:t>horizontal vegetation</a:t>
            </a:r>
            <a:endParaRPr lang="en-US" sz="1800" i="1" dirty="0">
              <a:cs typeface="Calibri"/>
            </a:endParaRPr>
          </a:p>
          <a:p>
            <a:pPr algn="l"/>
            <a:r>
              <a:rPr lang="en-US" sz="1800" i="1" dirty="0"/>
              <a:t>obstruction</a:t>
            </a:r>
            <a:endParaRPr lang="en-US" sz="1800" i="1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E4B5AB-313D-EB5B-3393-481607D5FA0A}"/>
              </a:ext>
            </a:extLst>
          </p:cNvPr>
          <p:cNvSpPr txBox="1"/>
          <p:nvPr/>
        </p:nvSpPr>
        <p:spPr>
          <a:xfrm>
            <a:off x="2697700" y="3807065"/>
            <a:ext cx="358324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i="1"/>
              <a:t>v</a:t>
            </a:r>
            <a:r>
              <a:rPr lang="en-US" sz="1800" i="1"/>
              <a:t>egetation height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71DC87-CE85-2FB2-6852-3CEED8342210}"/>
              </a:ext>
            </a:extLst>
          </p:cNvPr>
          <p:cNvSpPr txBox="1"/>
          <p:nvPr/>
        </p:nvSpPr>
        <p:spPr>
          <a:xfrm>
            <a:off x="6280940" y="3373765"/>
            <a:ext cx="27011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i="1" dirty="0"/>
              <a:t>% cover and composition</a:t>
            </a:r>
            <a:endParaRPr lang="en-US" sz="1800" i="1" dirty="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A90A52-74BA-040A-F454-4D308892522F}"/>
              </a:ext>
            </a:extLst>
          </p:cNvPr>
          <p:cNvSpPr txBox="1"/>
          <p:nvPr/>
        </p:nvSpPr>
        <p:spPr>
          <a:xfrm>
            <a:off x="6542921" y="54811"/>
            <a:ext cx="358324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i="1" dirty="0"/>
              <a:t>bio-benchmarks</a:t>
            </a:r>
            <a:endParaRPr lang="en-US" sz="1800" i="1" dirty="0">
              <a:cs typeface="Calibri"/>
            </a:endParaRPr>
          </a:p>
        </p:txBody>
      </p:sp>
      <p:pic>
        <p:nvPicPr>
          <p:cNvPr id="14" name="Picture 13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796726ED-B559-DEA6-F0F2-CFCC74B3C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4000" y="636238"/>
            <a:ext cx="1786940" cy="229336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C55F7F9-C185-A2D8-58A7-EB30281F5DCE}"/>
              </a:ext>
            </a:extLst>
          </p:cNvPr>
          <p:cNvSpPr txBox="1">
            <a:spLocks/>
          </p:cNvSpPr>
          <p:nvPr/>
        </p:nvSpPr>
        <p:spPr>
          <a:xfrm>
            <a:off x="490265" y="1125461"/>
            <a:ext cx="5146301" cy="29039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5886" y="376738"/>
            <a:ext cx="5144563" cy="2812361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2F2A32F-C817-29DD-CDE7-47C25A03FACC}"/>
              </a:ext>
            </a:extLst>
          </p:cNvPr>
          <p:cNvSpPr txBox="1">
            <a:spLocks/>
          </p:cNvSpPr>
          <p:nvPr/>
        </p:nvSpPr>
        <p:spPr>
          <a:xfrm>
            <a:off x="711240" y="871069"/>
            <a:ext cx="5616878" cy="31583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VEGETATION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>
                <a:cs typeface="Calibri"/>
              </a:rPr>
              <a:t>composition, density, condition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indicator of hydrology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indicator of trajectory</a:t>
            </a:r>
          </a:p>
          <a:p>
            <a:pPr marL="0" indent="0">
              <a:spcBef>
                <a:spcPts val="200"/>
              </a:spcBef>
              <a:buNone/>
            </a:pP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8640" y="3730056"/>
            <a:ext cx="2623985" cy="303531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14804" y="244933"/>
            <a:ext cx="349120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latin typeface="+mn-lt"/>
                <a:ea typeface="+mn-ea"/>
                <a:cs typeface="+mn-cs"/>
              </a:rPr>
              <a:t>What we are assessing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3FFD4-32B1-21C5-3E4C-518635F92053}"/>
              </a:ext>
            </a:extLst>
          </p:cNvPr>
          <p:cNvSpPr txBox="1"/>
          <p:nvPr/>
        </p:nvSpPr>
        <p:spPr>
          <a:xfrm>
            <a:off x="8901490" y="3367245"/>
            <a:ext cx="27011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i="1" dirty="0"/>
              <a:t>predetermined point grids</a:t>
            </a:r>
            <a:endParaRPr lang="en-US" sz="18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873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nature, shore, wave&#10;&#10;Description automatically generated">
            <a:extLst>
              <a:ext uri="{FF2B5EF4-FFF2-40B4-BE49-F238E27FC236}">
                <a16:creationId xmlns:a16="http://schemas.microsoft.com/office/drawing/2014/main" id="{9409B097-D23D-59E1-1430-4C68EE7177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/>
          <a:stretch/>
        </p:blipFill>
        <p:spPr>
          <a:xfrm rot="10800000">
            <a:off x="0" y="-2"/>
            <a:ext cx="12192000" cy="6858002"/>
          </a:xfrm>
          <a:prstGeom prst="rect">
            <a:avLst/>
          </a:prstGeom>
        </p:spPr>
      </p:pic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id="{3DFA3868-DE6C-C705-3B06-D5FED2975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4137" y="1629990"/>
            <a:ext cx="5019919" cy="3764939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D15B0A9-741D-0908-6297-82765FD327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186" y="3645065"/>
            <a:ext cx="5990028" cy="285651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55F7F9-C185-A2D8-58A7-EB30281F5DCE}"/>
              </a:ext>
            </a:extLst>
          </p:cNvPr>
          <p:cNvSpPr txBox="1">
            <a:spLocks/>
          </p:cNvSpPr>
          <p:nvPr/>
        </p:nvSpPr>
        <p:spPr>
          <a:xfrm>
            <a:off x="380161" y="749117"/>
            <a:ext cx="5146301" cy="29039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F2A32F-C817-29DD-CDE7-47C25A03FACC}"/>
              </a:ext>
            </a:extLst>
          </p:cNvPr>
          <p:cNvSpPr txBox="1">
            <a:spLocks/>
          </p:cNvSpPr>
          <p:nvPr/>
        </p:nvSpPr>
        <p:spPr>
          <a:xfrm>
            <a:off x="558273" y="841364"/>
            <a:ext cx="6236043" cy="26030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BEARING CAPACITY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>
                <a:cs typeface="Calibri"/>
              </a:rPr>
              <a:t>centimeters of penetration depth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indicator of peat and root condition with greater penetration depths suggestive of peat breaking down and poor root vigor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capabilities of substrate to support restoration features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2241" y="178583"/>
            <a:ext cx="349120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latin typeface="+mn-lt"/>
                <a:ea typeface="+mn-ea"/>
                <a:cs typeface="+mn-cs"/>
              </a:rPr>
              <a:t>What we are assessing</a:t>
            </a:r>
          </a:p>
        </p:txBody>
      </p:sp>
    </p:spTree>
    <p:extLst>
      <p:ext uri="{BB962C8B-B14F-4D97-AF65-F5344CB8AC3E}">
        <p14:creationId xmlns:p14="http://schemas.microsoft.com/office/powerpoint/2010/main" val="378576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A82798E-BAF0-19FE-8B88-38AE80367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8" y="1327342"/>
            <a:ext cx="1730495" cy="1593549"/>
          </a:xfrm>
          <a:prstGeom prst="rect">
            <a:avLst/>
          </a:prstGeom>
        </p:spPr>
      </p:pic>
      <p:pic>
        <p:nvPicPr>
          <p:cNvPr id="7" name="Picture 6" descr="A picture containing outdoor, nature, shore, wave&#10;&#10;Description automatically generated">
            <a:extLst>
              <a:ext uri="{FF2B5EF4-FFF2-40B4-BE49-F238E27FC236}">
                <a16:creationId xmlns:a16="http://schemas.microsoft.com/office/drawing/2014/main" id="{EAF23E2D-EB63-3714-F042-473AA2AFD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/>
          <a:stretch/>
        </p:blipFill>
        <p:spPr>
          <a:xfrm rot="10800000">
            <a:off x="0" y="224046"/>
            <a:ext cx="12192000" cy="68580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EC8603-DE70-8F1F-2E10-9DCC5FDFDD1D}"/>
              </a:ext>
            </a:extLst>
          </p:cNvPr>
          <p:cNvSpPr txBox="1">
            <a:spLocks/>
          </p:cNvSpPr>
          <p:nvPr/>
        </p:nvSpPr>
        <p:spPr>
          <a:xfrm>
            <a:off x="413993" y="2311991"/>
            <a:ext cx="4808455" cy="12641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AD644B61-B374-AC0E-8603-E35D591833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7142" y="1463871"/>
            <a:ext cx="4248838" cy="3186628"/>
          </a:xfrm>
          <a:prstGeom prst="rect">
            <a:avLst/>
          </a:prstGeom>
        </p:spPr>
      </p:pic>
      <p:pic>
        <p:nvPicPr>
          <p:cNvPr id="4" name="Picture 3" descr="A group of people on a boat&#10;&#10;Description automatically generated with low confidence">
            <a:extLst>
              <a:ext uri="{FF2B5EF4-FFF2-40B4-BE49-F238E27FC236}">
                <a16:creationId xmlns:a16="http://schemas.microsoft.com/office/drawing/2014/main" id="{1BA99322-F2BD-2A86-837A-4A15F6E9AA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9" y="3428999"/>
            <a:ext cx="4260007" cy="319500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55F7F9-C185-A2D8-58A7-EB30281F5DCE}"/>
              </a:ext>
            </a:extLst>
          </p:cNvPr>
          <p:cNvSpPr txBox="1">
            <a:spLocks/>
          </p:cNvSpPr>
          <p:nvPr/>
        </p:nvSpPr>
        <p:spPr>
          <a:xfrm>
            <a:off x="380161" y="749117"/>
            <a:ext cx="5146301" cy="29039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F2A32F-C817-29DD-CDE7-47C25A03FACC}"/>
              </a:ext>
            </a:extLst>
          </p:cNvPr>
          <p:cNvSpPr txBox="1">
            <a:spLocks/>
          </p:cNvSpPr>
          <p:nvPr/>
        </p:nvSpPr>
        <p:spPr>
          <a:xfrm>
            <a:off x="702305" y="764734"/>
            <a:ext cx="5616878" cy="22864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AVIAN COMMUNITY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>
                <a:cs typeface="Calibri"/>
              </a:rPr>
              <a:t>tidal marsh bird point counts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habitat indicator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important conservation species</a:t>
            </a:r>
          </a:p>
          <a:p>
            <a:pPr marL="0" indent="0">
              <a:spcBef>
                <a:spcPts val="200"/>
              </a:spcBef>
              <a:buNone/>
            </a:pP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8775" y="3438589"/>
            <a:ext cx="4068500" cy="318541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0762" y="135854"/>
            <a:ext cx="349120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latin typeface="+mn-lt"/>
                <a:ea typeface="+mn-ea"/>
                <a:cs typeface="+mn-cs"/>
              </a:rPr>
              <a:t>What we are assessing</a:t>
            </a:r>
          </a:p>
        </p:txBody>
      </p:sp>
    </p:spTree>
    <p:extLst>
      <p:ext uri="{BB962C8B-B14F-4D97-AF65-F5344CB8AC3E}">
        <p14:creationId xmlns:p14="http://schemas.microsoft.com/office/powerpoint/2010/main" val="358183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3495</TotalTime>
  <Words>1063</Words>
  <Application>Microsoft Office PowerPoint</Application>
  <PresentationFormat>Widescreen</PresentationFormat>
  <Paragraphs>287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Avenir Next LT Pro Light</vt:lpstr>
      <vt:lpstr>Calibri</vt:lpstr>
      <vt:lpstr>Calibri Light</vt:lpstr>
      <vt:lpstr>Office Theme</vt:lpstr>
      <vt:lpstr>1_Office Theme</vt:lpstr>
      <vt:lpstr>3_Office Theme</vt:lpstr>
      <vt:lpstr>Programmatic approach to assessing salt marsh in Delaware and New Jersey for utilizing low-cost low-disturbance methods for enhancing resilience   Brian Marsh, USFWS Delaware Bay Coastal Program Kaity Ripple, USFWS Delaware Bay Coastal Program Jim Feaga, Ducks Unlimited, Inc.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Ditches initially cause oxidation and loss of elevation -&gt; higher water table and microberms lead to a hypersaturated marsh surface -&gt; vegetation die-off, accretion lag, and pool formation -&gt; pool expansion and merging of neighboring pools.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Interior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Marsh, Brian</dc:creator>
  <cp:lastModifiedBy>Marsh, Brian</cp:lastModifiedBy>
  <cp:revision>72</cp:revision>
  <dcterms:created xsi:type="dcterms:W3CDTF">2024-02-21T12:58:27Z</dcterms:created>
  <dcterms:modified xsi:type="dcterms:W3CDTF">2024-03-08T22:11:35Z</dcterms:modified>
</cp:coreProperties>
</file>