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j3wMH4CAcZcEmTtqgQCPtMOWZl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j.gov/njsp/division/homeland-security/marine-services-bureau.shtml" TargetMode="External"/><Relationship Id="rId3" Type="http://schemas.openxmlformats.org/officeDocument/2006/relationships/hyperlink" Target="https://www.mtanj.org/" TargetMode="External"/><Relationship Id="rId4" Type="http://schemas.openxmlformats.org/officeDocument/2006/relationships/hyperlink" Target="https://njseagrant.org/extension/recreational-fishin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spcBef>
                <a:spcPts val="0"/>
              </a:spcBef>
              <a:spcAft>
                <a:spcPts val="0"/>
              </a:spcAft>
              <a:buClr>
                <a:schemeClr val="dk1"/>
              </a:buClr>
              <a:buSzPts val="1200"/>
              <a:buFont typeface="Calibri"/>
              <a:buChar char="-"/>
            </a:pPr>
            <a:r>
              <a:rPr lang="en-US"/>
              <a:t>The “part of the solution” comes with the concern that their scientific credibility has been challenged in the past</a:t>
            </a:r>
            <a:endParaRPr/>
          </a:p>
          <a:p>
            <a:pPr indent="-171450" lvl="0" marL="171450" rtl="0" algn="l">
              <a:spcBef>
                <a:spcPts val="0"/>
              </a:spcBef>
              <a:spcAft>
                <a:spcPts val="0"/>
              </a:spcAft>
              <a:buClr>
                <a:schemeClr val="dk1"/>
              </a:buClr>
              <a:buSzPts val="1200"/>
              <a:buFont typeface="Calibri"/>
              <a:buChar char="-"/>
            </a:pPr>
            <a:r>
              <a:rPr lang="en-US"/>
              <a:t>Monitoring network notes: </a:t>
            </a:r>
            <a:r>
              <a:rPr lang="en-US" sz="1200">
                <a:solidFill>
                  <a:schemeClr val="dk1"/>
                </a:solidFill>
                <a:latin typeface="Calibri"/>
                <a:ea typeface="Calibri"/>
                <a:cs typeface="Calibri"/>
                <a:sym typeface="Calibri"/>
              </a:rPr>
              <a:t>…..monitoring network should collects data on representative taxa and habitats. “representative” taxa and habitat here refers to the idea that while stakeholders agree that knowing </a:t>
            </a:r>
            <a:r>
              <a:rPr i="1" lang="en-US" sz="1200">
                <a:solidFill>
                  <a:schemeClr val="dk1"/>
                </a:solidFill>
                <a:latin typeface="Calibri"/>
                <a:ea typeface="Calibri"/>
                <a:cs typeface="Calibri"/>
                <a:sym typeface="Calibri"/>
              </a:rPr>
              <a:t>every</a:t>
            </a:r>
            <a:r>
              <a:rPr lang="en-US" sz="1200">
                <a:solidFill>
                  <a:schemeClr val="dk1"/>
                </a:solidFill>
                <a:latin typeface="Calibri"/>
                <a:ea typeface="Calibri"/>
                <a:cs typeface="Calibri"/>
                <a:sym typeface="Calibri"/>
              </a:rPr>
              <a:t> impact OA will have to each marine critter, plant, and habitat – there will never be enough funding for that. </a:t>
            </a:r>
            <a:endParaRPr/>
          </a:p>
          <a:p>
            <a:pPr indent="-171450" lvl="0" marL="17145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Participants expressed concern that the establishment of an OA monitoring network and research efforts may preclude the State from taking immediate OA mitigation actions while those efforts spin up. Participants agreed there is sufficient existing data and knowledge about the negative impacts of OA, especially about the environmental conditions that could exacerbate OA, to take action now. Participants therefore agreed it would be valuable for an OA Action Plan to identify immediate actions that could be taken to mitigate the threat of OA in New Jersey waters. </a:t>
            </a:r>
            <a:endParaRPr/>
          </a:p>
        </p:txBody>
      </p:sp>
      <p:sp>
        <p:nvSpPr>
          <p:cNvPr id="228" name="Google Shape;228;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Beyond the three elements of success discussed earlier in this presentation, I wanted to go into a bit more specificity on what worked and didn’t work for us…..</a:t>
            </a:r>
            <a:endParaRPr/>
          </a:p>
        </p:txBody>
      </p:sp>
      <p:sp>
        <p:nvSpPr>
          <p:cNvPr id="239" name="Google Shape;23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Key takeaways – will cover some of the substantive feedback we heard from the stakeholders through the stakeholder engagement process, and some will be highlighting the methods that worked well to obtain such helpful feedback.</a:t>
            </a:r>
            <a:endParaRPr/>
          </a:p>
        </p:txBody>
      </p:sp>
      <p:sp>
        <p:nvSpPr>
          <p:cNvPr id="107" name="Google Shape;107;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https://www.nj.com/news/2021/01/njs-sinking-fishing-industry-nabs-11m-life-raft-from-state.html – fishermen in Middletown, NJ dock in 2020.</a:t>
            </a:r>
            <a:endParaRPr/>
          </a:p>
          <a:p>
            <a:pPr indent="0" lvl="0" marL="0" rtl="0" algn="l">
              <a:spcBef>
                <a:spcPts val="0"/>
              </a:spcBef>
              <a:spcAft>
                <a:spcPts val="0"/>
              </a:spcAft>
              <a:buNone/>
            </a:pPr>
            <a:r>
              <a:rPr lang="en-US"/>
              <a:t>https://downbeachbuzz.com/2021-nj-saltwater-recreational-fishing-limits-fluke-vs-flounder/ - recreational fishermen with their doormat summer flounder – one of the most popular fish to catch in Jersey for it’s mild, flakey white fish you can fry, bake and boil</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sz="1200">
                <a:latin typeface="Calibri"/>
                <a:ea typeface="Calibri"/>
                <a:cs typeface="Calibri"/>
                <a:sym typeface="Calibri"/>
              </a:rPr>
              <a:t>New Jersey’s commercial fishing industry is the fifth largest in the United States and provides more than 50,000 jobs. This includes finfish like the Atlantic menhaden, summer and winter flounder, Atlantic herring and black sea bass….and shellfish like the Atlantic sea scallop, ocean quahog, Atlantic surf clam, blue crab, and Eastern oyster. There are also aquaculture operations along the coast of the state – like this picture of an oyster farm in the Delaware Bay on New Jersey’s southern coast. In addition to a booming commercial industry, there are more than 200,000 </a:t>
            </a:r>
            <a:r>
              <a:rPr lang="en-US" sz="1200" u="sng">
                <a:solidFill>
                  <a:srgbClr val="0563C1"/>
                </a:solidFill>
                <a:latin typeface="Calibri"/>
                <a:ea typeface="Calibri"/>
                <a:cs typeface="Calibri"/>
                <a:sym typeface="Calibri"/>
                <a:hlinkClick r:id="rId2">
                  <a:extLst>
                    <a:ext uri="{A12FA001-AC4F-418D-AE19-62706E023703}">
                      <ahyp:hlinkClr val="tx"/>
                    </a:ext>
                  </a:extLst>
                </a:hlinkClick>
              </a:rPr>
              <a:t>registered marine vessels</a:t>
            </a:r>
            <a:r>
              <a:rPr lang="en-US" sz="1200">
                <a:latin typeface="Calibri"/>
                <a:ea typeface="Calibri"/>
                <a:cs typeface="Calibri"/>
                <a:sym typeface="Calibri"/>
              </a:rPr>
              <a:t> in New Jersey with approximately 67% of these vessels </a:t>
            </a:r>
            <a:r>
              <a:rPr lang="en-US" sz="1200" u="sng">
                <a:solidFill>
                  <a:srgbClr val="0563C1"/>
                </a:solidFill>
                <a:latin typeface="Calibri"/>
                <a:ea typeface="Calibri"/>
                <a:cs typeface="Calibri"/>
                <a:sym typeface="Calibri"/>
                <a:hlinkClick r:id="rId3">
                  <a:extLst>
                    <a:ext uri="{A12FA001-AC4F-418D-AE19-62706E023703}">
                      <ahyp:hlinkClr val="tx"/>
                    </a:ext>
                  </a:extLst>
                </a:hlinkClick>
              </a:rPr>
              <a:t>used for fishing</a:t>
            </a:r>
            <a:r>
              <a:rPr lang="en-US" sz="1200">
                <a:latin typeface="Calibri"/>
                <a:ea typeface="Calibri"/>
                <a:cs typeface="Calibri"/>
                <a:sym typeface="Calibri"/>
              </a:rPr>
              <a:t>. Over 1.2 million </a:t>
            </a:r>
            <a:r>
              <a:rPr lang="en-US" sz="1200" u="sng">
                <a:solidFill>
                  <a:srgbClr val="008080"/>
                </a:solidFill>
                <a:latin typeface="Calibri"/>
                <a:ea typeface="Calibri"/>
                <a:cs typeface="Calibri"/>
                <a:sym typeface="Calibri"/>
              </a:rPr>
              <a:t>recreational </a:t>
            </a:r>
            <a:r>
              <a:rPr lang="en-US" sz="1200">
                <a:latin typeface="Calibri"/>
                <a:ea typeface="Calibri"/>
                <a:cs typeface="Calibri"/>
                <a:sym typeface="Calibri"/>
              </a:rPr>
              <a:t>anglers are estimated to fish New Jersey’s marine waters </a:t>
            </a:r>
            <a:r>
              <a:rPr lang="en-US" sz="1200" u="sng">
                <a:solidFill>
                  <a:srgbClr val="0563C1"/>
                </a:solidFill>
                <a:latin typeface="Calibri"/>
                <a:ea typeface="Calibri"/>
                <a:cs typeface="Calibri"/>
                <a:sym typeface="Calibri"/>
                <a:hlinkClick r:id="rId4">
                  <a:extLst>
                    <a:ext uri="{A12FA001-AC4F-418D-AE19-62706E023703}">
                      <ahyp:hlinkClr val="tx"/>
                    </a:ext>
                  </a:extLst>
                </a:hlinkClick>
              </a:rPr>
              <a:t>each year</a:t>
            </a:r>
            <a:r>
              <a:rPr lang="en-US" sz="1200">
                <a:latin typeface="Calibri"/>
                <a:ea typeface="Calibri"/>
                <a:cs typeface="Calibri"/>
                <a:sym typeface="Calibri"/>
              </a:rPr>
              <a:t>. </a:t>
            </a:r>
            <a:r>
              <a:rPr lang="en-US" sz="1800">
                <a:latin typeface="Calibri"/>
                <a:ea typeface="Calibri"/>
                <a:cs typeface="Calibri"/>
                <a:sym typeface="Calibri"/>
              </a:rPr>
              <a:t>Commercial fishing, recreational fishing, and aquaculture contribute more than $2.5 billion annually to the state’s economy. </a:t>
            </a:r>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lang="en-US" sz="1800">
                <a:latin typeface="Calibri"/>
                <a:ea typeface="Calibri"/>
                <a:cs typeface="Calibri"/>
                <a:sym typeface="Calibri"/>
              </a:rPr>
              <a:t>2021 Strategy – committed the State to developing an OA Action Plan to address OA impacts to fisheries, aquaculture, and ocean resilience. </a:t>
            </a:r>
            <a:endParaRPr/>
          </a:p>
          <a:p>
            <a:pPr indent="0" lvl="0" marL="0" marR="0" rtl="0" algn="l">
              <a:lnSpc>
                <a:spcPct val="100000"/>
              </a:lnSpc>
              <a:spcBef>
                <a:spcPts val="0"/>
              </a:spcBef>
              <a:spcAft>
                <a:spcPts val="0"/>
              </a:spcAft>
              <a:buClr>
                <a:schemeClr val="dk1"/>
              </a:buClr>
              <a:buSzPts val="1800"/>
              <a:buFont typeface="Calibri"/>
              <a:buNone/>
            </a:pPr>
            <a:r>
              <a:t/>
            </a:r>
            <a:endParaRPr sz="1800">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Calibri"/>
              <a:buNone/>
            </a:pPr>
            <a:r>
              <a:t/>
            </a:r>
            <a:endParaRPr sz="1800">
              <a:latin typeface="Calibri"/>
              <a:ea typeface="Calibri"/>
              <a:cs typeface="Calibri"/>
              <a:sym typeface="Calibri"/>
            </a:endParaRPr>
          </a:p>
          <a:p>
            <a:pPr indent="0" lvl="0" marL="0" rtl="0" algn="l">
              <a:spcBef>
                <a:spcPts val="0"/>
              </a:spcBef>
              <a:spcAft>
                <a:spcPts val="0"/>
              </a:spcAft>
              <a:buNone/>
            </a:pPr>
            <a:r>
              <a:t/>
            </a:r>
            <a:endParaRPr/>
          </a:p>
        </p:txBody>
      </p:sp>
      <p:sp>
        <p:nvSpPr>
          <p:cNvPr id="124" name="Google Shape;12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rPr lang="en-US" sz="1800">
                <a:latin typeface="Calibri"/>
                <a:ea typeface="Calibri"/>
                <a:cs typeface="Calibri"/>
                <a:sym typeface="Calibri"/>
              </a:rPr>
              <a:t>….our guidelines to conduct this stakeholder engagement were that we aiming to identify ~15 stakeholders to engage and that we could hold up to three in-person or virtual meetings to obtain the input we needed.</a:t>
            </a:r>
            <a:endParaRPr/>
          </a:p>
          <a:p>
            <a:pPr indent="0" lvl="0" marL="0" marR="0" rtl="0" algn="l">
              <a:lnSpc>
                <a:spcPct val="100000"/>
              </a:lnSpc>
              <a:spcBef>
                <a:spcPts val="0"/>
              </a:spcBef>
              <a:spcAft>
                <a:spcPts val="0"/>
              </a:spcAft>
              <a:buClr>
                <a:schemeClr val="dk1"/>
              </a:buClr>
              <a:buSzPts val="1800"/>
              <a:buFont typeface="Calibri"/>
              <a:buNone/>
            </a:pPr>
            <a:r>
              <a:t/>
            </a:r>
            <a:endParaRPr sz="1800">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Calibri"/>
              <a:buNone/>
            </a:pPr>
            <a:r>
              <a:rPr lang="en-US" sz="1800">
                <a:latin typeface="Calibri"/>
                <a:ea typeface="Calibri"/>
                <a:cs typeface="Calibri"/>
                <a:sym typeface="Calibri"/>
              </a:rPr>
              <a:t>I’ll walk you through these three elements of success in the next few slides…..</a:t>
            </a:r>
            <a:endParaRPr/>
          </a:p>
          <a:p>
            <a:pPr indent="0" lvl="0" marL="0" rtl="0" algn="l">
              <a:spcBef>
                <a:spcPts val="0"/>
              </a:spcBef>
              <a:spcAft>
                <a:spcPts val="0"/>
              </a:spcAft>
              <a:buNone/>
            </a:pPr>
            <a:r>
              <a:t/>
            </a:r>
            <a:endParaRPr/>
          </a:p>
        </p:txBody>
      </p:sp>
      <p:sp>
        <p:nvSpPr>
          <p:cNvPr id="138" name="Google Shape;13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8" name="Google Shape;2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1" name="Shape 31"/>
        <p:cNvGrpSpPr/>
        <p:nvPr/>
      </p:nvGrpSpPr>
      <p:grpSpPr>
        <a:xfrm>
          <a:off x="0" y="0"/>
          <a:ext cx="0" cy="0"/>
          <a:chOff x="0" y="0"/>
          <a:chExt cx="0" cy="0"/>
        </a:xfrm>
      </p:grpSpPr>
      <p:sp>
        <p:nvSpPr>
          <p:cNvPr id="32" name="Google Shape;32;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4" name="Google Shape;3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2"/>
          <p:cNvSpPr/>
          <p:nvPr>
            <p:ph idx="2" type="pic"/>
          </p:nvPr>
        </p:nvSpPr>
        <p:spPr>
          <a:xfrm>
            <a:off x="5183188" y="987425"/>
            <a:ext cx="6172200" cy="4873625"/>
          </a:xfrm>
          <a:prstGeom prst="rect">
            <a:avLst/>
          </a:prstGeom>
          <a:noFill/>
          <a:ln>
            <a:noFill/>
          </a:ln>
        </p:spPr>
      </p:sp>
      <p:sp>
        <p:nvSpPr>
          <p:cNvPr id="68" name="Google Shape;68;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3.png"/><Relationship Id="rId5" Type="http://schemas.openxmlformats.org/officeDocument/2006/relationships/image" Target="../media/image9.png"/><Relationship Id="rId6" Type="http://schemas.openxmlformats.org/officeDocument/2006/relationships/image" Target="../media/image1.png"/><Relationship Id="rId7" Type="http://schemas.openxmlformats.org/officeDocument/2006/relationships/image" Target="../media/image8.png"/><Relationship Id="rId8"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11.jpg"/><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b="0" l="0" r="0" t="0"/>
          <a:stretch/>
        </p:blipFill>
        <p:spPr>
          <a:xfrm rot="60000">
            <a:off x="-266285" y="-186475"/>
            <a:ext cx="12763691" cy="7229960"/>
          </a:xfrm>
          <a:prstGeom prst="rect">
            <a:avLst/>
          </a:prstGeom>
          <a:noFill/>
          <a:ln>
            <a:noFill/>
          </a:ln>
        </p:spPr>
      </p:pic>
      <p:sp>
        <p:nvSpPr>
          <p:cNvPr id="90" name="Google Shape;90;p1"/>
          <p:cNvSpPr txBox="1"/>
          <p:nvPr/>
        </p:nvSpPr>
        <p:spPr>
          <a:xfrm>
            <a:off x="483194" y="436459"/>
            <a:ext cx="11563087" cy="1088317"/>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4000"/>
              <a:buFont typeface="Calibri"/>
              <a:buNone/>
            </a:pPr>
            <a:r>
              <a:rPr b="1" i="0" lang="en-US" sz="4000" u="none" cap="none" strike="noStrike">
                <a:solidFill>
                  <a:schemeClr val="lt1"/>
                </a:solidFill>
                <a:latin typeface="Calibri"/>
                <a:ea typeface="Calibri"/>
                <a:cs typeface="Calibri"/>
                <a:sym typeface="Calibri"/>
              </a:rPr>
              <a:t>Stakeholder Engagement in New Jersey Ocean Acidification Mitigation and Adaptation Planning</a:t>
            </a:r>
            <a:endParaRPr/>
          </a:p>
        </p:txBody>
      </p:sp>
      <p:sp>
        <p:nvSpPr>
          <p:cNvPr id="91" name="Google Shape;91;p1"/>
          <p:cNvSpPr txBox="1"/>
          <p:nvPr/>
        </p:nvSpPr>
        <p:spPr>
          <a:xfrm>
            <a:off x="1687955" y="2180815"/>
            <a:ext cx="8816091" cy="770943"/>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lt1"/>
              </a:buClr>
              <a:buSzPts val="2800"/>
              <a:buFont typeface="Arial"/>
              <a:buNone/>
            </a:pPr>
            <a:r>
              <a:rPr b="1" i="0" lang="en-US" sz="2800" u="none" cap="none" strike="noStrike">
                <a:solidFill>
                  <a:schemeClr val="lt1"/>
                </a:solidFill>
                <a:latin typeface="Calibri"/>
                <a:ea typeface="Calibri"/>
                <a:cs typeface="Calibri"/>
                <a:sym typeface="Calibri"/>
              </a:rPr>
              <a:t>2024 New Jersey Coastal &amp; Climate Resilience Conference</a:t>
            </a:r>
            <a:endParaRPr/>
          </a:p>
          <a:p>
            <a:pPr indent="0" lvl="0" marL="0" marR="0" rtl="0" algn="ctr">
              <a:lnSpc>
                <a:spcPct val="90000"/>
              </a:lnSpc>
              <a:spcBef>
                <a:spcPts val="0"/>
              </a:spcBef>
              <a:spcAft>
                <a:spcPts val="0"/>
              </a:spcAft>
              <a:buClr>
                <a:schemeClr val="lt1"/>
              </a:buClr>
              <a:buSzPts val="2800"/>
              <a:buFont typeface="Arial"/>
              <a:buNone/>
            </a:pPr>
            <a:r>
              <a:rPr b="1" i="0" lang="en-US" sz="2800" u="none" cap="none" strike="noStrike">
                <a:solidFill>
                  <a:schemeClr val="lt1"/>
                </a:solidFill>
                <a:latin typeface="Calibri"/>
                <a:ea typeface="Calibri"/>
                <a:cs typeface="Calibri"/>
                <a:sym typeface="Calibri"/>
              </a:rPr>
              <a:t> - March 12, 2024 -</a:t>
            </a:r>
            <a:endParaRPr/>
          </a:p>
        </p:txBody>
      </p:sp>
      <p:sp>
        <p:nvSpPr>
          <p:cNvPr id="92" name="Google Shape;92;p1"/>
          <p:cNvSpPr txBox="1"/>
          <p:nvPr/>
        </p:nvSpPr>
        <p:spPr>
          <a:xfrm>
            <a:off x="-380261" y="3416968"/>
            <a:ext cx="12952522" cy="95410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800" u="none" cap="none" strike="noStrike">
                <a:solidFill>
                  <a:schemeClr val="lt1"/>
                </a:solidFill>
                <a:latin typeface="Calibri"/>
                <a:ea typeface="Calibri"/>
                <a:cs typeface="Calibri"/>
                <a:sym typeface="Calibri"/>
              </a:rPr>
              <a:t>Janine Barr, Dr. Grace Saba, Jeanne Herb, Kirstin Wakefield, </a:t>
            </a:r>
            <a:endParaRPr/>
          </a:p>
          <a:p>
            <a:pPr indent="0" lvl="0" marL="0" marR="0" rtl="0" algn="ctr">
              <a:spcBef>
                <a:spcPts val="0"/>
              </a:spcBef>
              <a:spcAft>
                <a:spcPts val="0"/>
              </a:spcAft>
              <a:buNone/>
            </a:pPr>
            <a:r>
              <a:rPr b="1" i="0" lang="en-US" sz="2800" u="none" cap="none" strike="noStrike">
                <a:solidFill>
                  <a:schemeClr val="lt1"/>
                </a:solidFill>
                <a:latin typeface="Calibri"/>
                <a:ea typeface="Calibri"/>
                <a:cs typeface="Calibri"/>
                <a:sym typeface="Calibri"/>
              </a:rPr>
              <a:t>Megan Rutkowski, and Robert Schuster</a:t>
            </a:r>
            <a:endParaRPr/>
          </a:p>
        </p:txBody>
      </p:sp>
      <p:grpSp>
        <p:nvGrpSpPr>
          <p:cNvPr id="93" name="Google Shape;93;p1"/>
          <p:cNvGrpSpPr/>
          <p:nvPr/>
        </p:nvGrpSpPr>
        <p:grpSpPr>
          <a:xfrm>
            <a:off x="178449" y="6023948"/>
            <a:ext cx="2645341" cy="530794"/>
            <a:chOff x="195309" y="656948"/>
            <a:chExt cx="4350058" cy="872849"/>
          </a:xfrm>
        </p:grpSpPr>
        <p:sp>
          <p:nvSpPr>
            <p:cNvPr id="94" name="Google Shape;94;p1"/>
            <p:cNvSpPr/>
            <p:nvPr/>
          </p:nvSpPr>
          <p:spPr>
            <a:xfrm>
              <a:off x="195309" y="656948"/>
              <a:ext cx="4350058" cy="872849"/>
            </a:xfrm>
            <a:prstGeom prst="rect">
              <a:avLst/>
            </a:prstGeom>
            <a:solidFill>
              <a:schemeClr val="lt1"/>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black background with red text&#10;&#10;Description automatically generated" id="95" name="Google Shape;95;p1"/>
            <p:cNvPicPr preferRelativeResize="0"/>
            <p:nvPr/>
          </p:nvPicPr>
          <p:blipFill rotWithShape="1">
            <a:blip r:embed="rId4">
              <a:alphaModFix/>
            </a:blip>
            <a:srcRect b="0" l="0" r="0" t="0"/>
            <a:stretch/>
          </p:blipFill>
          <p:spPr>
            <a:xfrm>
              <a:off x="270007" y="741892"/>
              <a:ext cx="4186687" cy="760688"/>
            </a:xfrm>
            <a:prstGeom prst="rect">
              <a:avLst/>
            </a:prstGeom>
            <a:noFill/>
            <a:ln>
              <a:noFill/>
            </a:ln>
          </p:spPr>
        </p:pic>
      </p:grpSp>
      <p:grpSp>
        <p:nvGrpSpPr>
          <p:cNvPr id="96" name="Google Shape;96;p1"/>
          <p:cNvGrpSpPr/>
          <p:nvPr/>
        </p:nvGrpSpPr>
        <p:grpSpPr>
          <a:xfrm>
            <a:off x="3058808" y="5999844"/>
            <a:ext cx="1573194" cy="669362"/>
            <a:chOff x="5421969" y="3116402"/>
            <a:chExt cx="1469391" cy="625196"/>
          </a:xfrm>
        </p:grpSpPr>
        <p:sp>
          <p:nvSpPr>
            <p:cNvPr id="97" name="Google Shape;97;p1"/>
            <p:cNvSpPr/>
            <p:nvPr/>
          </p:nvSpPr>
          <p:spPr>
            <a:xfrm>
              <a:off x="5421970" y="3116402"/>
              <a:ext cx="1469390" cy="625196"/>
            </a:xfrm>
            <a:prstGeom prst="rect">
              <a:avLst/>
            </a:prstGeom>
            <a:solidFill>
              <a:schemeClr val="lt1"/>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picture containing font, graphics, text, graphic design&#10;&#10;Description automatically generated" id="98" name="Google Shape;98;p1"/>
            <p:cNvPicPr preferRelativeResize="0"/>
            <p:nvPr/>
          </p:nvPicPr>
          <p:blipFill rotWithShape="1">
            <a:blip r:embed="rId5">
              <a:alphaModFix/>
            </a:blip>
            <a:srcRect b="0" l="0" r="0" t="0"/>
            <a:stretch/>
          </p:blipFill>
          <p:spPr>
            <a:xfrm>
              <a:off x="5421969" y="3184207"/>
              <a:ext cx="1469390" cy="489585"/>
            </a:xfrm>
            <a:prstGeom prst="rect">
              <a:avLst/>
            </a:prstGeom>
            <a:noFill/>
            <a:ln>
              <a:noFill/>
            </a:ln>
          </p:spPr>
        </p:pic>
      </p:grpSp>
      <p:pic>
        <p:nvPicPr>
          <p:cNvPr id="99" name="Google Shape;99;p1"/>
          <p:cNvPicPr preferRelativeResize="0"/>
          <p:nvPr/>
        </p:nvPicPr>
        <p:blipFill rotWithShape="1">
          <a:blip r:embed="rId6">
            <a:alphaModFix/>
          </a:blip>
          <a:srcRect b="0" l="0" r="0" t="0"/>
          <a:stretch/>
        </p:blipFill>
        <p:spPr>
          <a:xfrm>
            <a:off x="4928491" y="6033525"/>
            <a:ext cx="2445855" cy="597980"/>
          </a:xfrm>
          <a:prstGeom prst="rect">
            <a:avLst/>
          </a:prstGeom>
          <a:noFill/>
          <a:ln cap="flat" cmpd="sng" w="19050">
            <a:solidFill>
              <a:srgbClr val="7F7F7F"/>
            </a:solidFill>
            <a:prstDash val="solid"/>
            <a:round/>
            <a:headEnd len="sm" w="sm" type="none"/>
            <a:tailEnd len="sm" w="sm" type="none"/>
          </a:ln>
        </p:spPr>
      </p:pic>
      <p:pic>
        <p:nvPicPr>
          <p:cNvPr id="100" name="Google Shape;100;p1"/>
          <p:cNvPicPr preferRelativeResize="0"/>
          <p:nvPr/>
        </p:nvPicPr>
        <p:blipFill rotWithShape="1">
          <a:blip r:embed="rId7">
            <a:alphaModFix/>
          </a:blip>
          <a:srcRect b="0" l="0" r="0" t="0"/>
          <a:stretch/>
        </p:blipFill>
        <p:spPr>
          <a:xfrm>
            <a:off x="7852674" y="5965201"/>
            <a:ext cx="2111375" cy="758190"/>
          </a:xfrm>
          <a:prstGeom prst="rect">
            <a:avLst/>
          </a:prstGeom>
          <a:noFill/>
          <a:ln cap="flat" cmpd="sng" w="19050">
            <a:solidFill>
              <a:srgbClr val="7F7F7F"/>
            </a:solidFill>
            <a:prstDash val="solid"/>
            <a:round/>
            <a:headEnd len="sm" w="sm" type="none"/>
            <a:tailEnd len="sm" w="sm" type="none"/>
          </a:ln>
        </p:spPr>
      </p:pic>
      <p:grpSp>
        <p:nvGrpSpPr>
          <p:cNvPr id="101" name="Google Shape;101;p1"/>
          <p:cNvGrpSpPr/>
          <p:nvPr/>
        </p:nvGrpSpPr>
        <p:grpSpPr>
          <a:xfrm>
            <a:off x="10442378" y="5956044"/>
            <a:ext cx="1303974" cy="758190"/>
            <a:chOff x="8787346" y="4231222"/>
            <a:chExt cx="1303974" cy="758190"/>
          </a:xfrm>
        </p:grpSpPr>
        <p:sp>
          <p:nvSpPr>
            <p:cNvPr id="102" name="Google Shape;102;p1"/>
            <p:cNvSpPr/>
            <p:nvPr/>
          </p:nvSpPr>
          <p:spPr>
            <a:xfrm>
              <a:off x="8787346" y="4231222"/>
              <a:ext cx="1303974" cy="758190"/>
            </a:xfrm>
            <a:prstGeom prst="rect">
              <a:avLst/>
            </a:prstGeom>
            <a:solidFill>
              <a:schemeClr val="lt1"/>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03" name="Google Shape;103;p1"/>
            <p:cNvPicPr preferRelativeResize="0"/>
            <p:nvPr/>
          </p:nvPicPr>
          <p:blipFill rotWithShape="1">
            <a:blip r:embed="rId8">
              <a:alphaModFix/>
            </a:blip>
            <a:srcRect b="0" l="0" r="0" t="0"/>
            <a:stretch/>
          </p:blipFill>
          <p:spPr>
            <a:xfrm>
              <a:off x="8787346" y="4265768"/>
              <a:ext cx="1303974" cy="69259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Overview of Stakeholder Input</a:t>
            </a:r>
            <a:endParaRPr/>
          </a:p>
        </p:txBody>
      </p:sp>
      <p:sp>
        <p:nvSpPr>
          <p:cNvPr id="231" name="Google Shape;231;p10"/>
          <p:cNvSpPr txBox="1"/>
          <p:nvPr>
            <p:ph idx="1" type="body"/>
          </p:nvPr>
        </p:nvSpPr>
        <p:spPr>
          <a:xfrm>
            <a:off x="838200" y="17748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Fishery-dependent communities are already living with remnant fisheries and want to be part of the solution to OA</a:t>
            </a:r>
            <a:endParaRPr/>
          </a:p>
          <a:p>
            <a:pPr indent="-228600" lvl="0" marL="228600" rtl="0" algn="l">
              <a:lnSpc>
                <a:spcPct val="90000"/>
              </a:lnSpc>
              <a:spcBef>
                <a:spcPts val="1000"/>
              </a:spcBef>
              <a:spcAft>
                <a:spcPts val="0"/>
              </a:spcAft>
              <a:buClr>
                <a:schemeClr val="dk1"/>
              </a:buClr>
              <a:buSzPts val="2800"/>
              <a:buChar char="•"/>
            </a:pPr>
            <a:r>
              <a:rPr lang="en-US"/>
              <a:t>Enhancing New Jersey’s monitoring network and conducting OA research is important and should not preclude taking OA mitigation actions </a:t>
            </a:r>
            <a:r>
              <a:rPr b="1" i="1" lang="en-US"/>
              <a:t>now</a:t>
            </a:r>
            <a:endParaRPr/>
          </a:p>
          <a:p>
            <a:pPr indent="-228600" lvl="0" marL="228600" rtl="0" algn="l">
              <a:lnSpc>
                <a:spcPct val="90000"/>
              </a:lnSpc>
              <a:spcBef>
                <a:spcPts val="1000"/>
              </a:spcBef>
              <a:spcAft>
                <a:spcPts val="0"/>
              </a:spcAft>
              <a:buClr>
                <a:schemeClr val="dk1"/>
              </a:buClr>
              <a:buSzPts val="2800"/>
              <a:buChar char="•"/>
            </a:pPr>
            <a:r>
              <a:rPr lang="en-US"/>
              <a:t>Establish an OA Workgroup/Coordination Committee to serve as the primary communicator with the NJ Department of Environmental Protection and serve as a consulting body for future OA mitigation and adaptation decisions.</a:t>
            </a:r>
            <a:endParaRPr/>
          </a:p>
        </p:txBody>
      </p:sp>
      <p:sp>
        <p:nvSpPr>
          <p:cNvPr id="232" name="Google Shape;232;p10"/>
          <p:cNvSpPr txBox="1"/>
          <p:nvPr/>
        </p:nvSpPr>
        <p:spPr>
          <a:xfrm>
            <a:off x="4164932" y="6310329"/>
            <a:ext cx="3862137" cy="369332"/>
          </a:xfrm>
          <a:prstGeom prst="rect">
            <a:avLst/>
          </a:prstGeom>
          <a:solidFill>
            <a:srgbClr val="E1EFD8"/>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Engagement Methods</a:t>
            </a:r>
            <a:endParaRPr/>
          </a:p>
        </p:txBody>
      </p:sp>
      <p:sp>
        <p:nvSpPr>
          <p:cNvPr id="233" name="Google Shape;233;p10"/>
          <p:cNvSpPr txBox="1"/>
          <p:nvPr/>
        </p:nvSpPr>
        <p:spPr>
          <a:xfrm>
            <a:off x="8209548" y="6309360"/>
            <a:ext cx="3862137" cy="369332"/>
          </a:xfrm>
          <a:prstGeom prst="rect">
            <a:avLst/>
          </a:prstGeom>
          <a:solidFill>
            <a:srgbClr val="FEE599"/>
          </a:solidFill>
          <a:ln cap="flat" cmpd="sng" w="19050">
            <a:solidFill>
              <a:srgbClr val="595959"/>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Takeaways</a:t>
            </a:r>
            <a:endParaRPr/>
          </a:p>
        </p:txBody>
      </p:sp>
      <p:sp>
        <p:nvSpPr>
          <p:cNvPr id="234" name="Google Shape;234;p10"/>
          <p:cNvSpPr txBox="1"/>
          <p:nvPr/>
        </p:nvSpPr>
        <p:spPr>
          <a:xfrm>
            <a:off x="120315" y="6311900"/>
            <a:ext cx="3862137" cy="369332"/>
          </a:xfrm>
          <a:prstGeom prst="rect">
            <a:avLst/>
          </a:prstGeom>
          <a:solidFill>
            <a:srgbClr val="D8E2F3"/>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Introduction</a:t>
            </a:r>
            <a:endParaRPr/>
          </a:p>
        </p:txBody>
      </p:sp>
      <p:sp>
        <p:nvSpPr>
          <p:cNvPr id="235" name="Google Shape;235;p10"/>
          <p:cNvSpPr/>
          <p:nvPr/>
        </p:nvSpPr>
        <p:spPr>
          <a:xfrm>
            <a:off x="29075" y="6176963"/>
            <a:ext cx="8089233" cy="573072"/>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Reflections on Methods</a:t>
            </a:r>
            <a:endParaRPr/>
          </a:p>
        </p:txBody>
      </p:sp>
      <p:sp>
        <p:nvSpPr>
          <p:cNvPr id="242" name="Google Shape;242;p11"/>
          <p:cNvSpPr txBox="1"/>
          <p:nvPr>
            <p:ph idx="1" type="body"/>
          </p:nvPr>
        </p:nvSpPr>
        <p:spPr>
          <a:xfrm>
            <a:off x="838200" y="1698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Successful Elements:</a:t>
            </a:r>
            <a:endParaRPr/>
          </a:p>
          <a:p>
            <a:pPr indent="-228600" lvl="1" marL="685800" rtl="0" algn="l">
              <a:lnSpc>
                <a:spcPct val="90000"/>
              </a:lnSpc>
              <a:spcBef>
                <a:spcPts val="500"/>
              </a:spcBef>
              <a:spcAft>
                <a:spcPts val="0"/>
              </a:spcAft>
              <a:buClr>
                <a:schemeClr val="dk1"/>
              </a:buClr>
              <a:buSzPts val="2400"/>
              <a:buChar char="•"/>
            </a:pPr>
            <a:r>
              <a:rPr lang="en-US"/>
              <a:t>Daytime and evening sessions</a:t>
            </a:r>
            <a:endParaRPr/>
          </a:p>
          <a:p>
            <a:pPr indent="-228600" lvl="1" marL="685800" rtl="0" algn="l">
              <a:lnSpc>
                <a:spcPct val="90000"/>
              </a:lnSpc>
              <a:spcBef>
                <a:spcPts val="500"/>
              </a:spcBef>
              <a:spcAft>
                <a:spcPts val="0"/>
              </a:spcAft>
              <a:buClr>
                <a:schemeClr val="dk1"/>
              </a:buClr>
              <a:buSzPts val="2400"/>
              <a:buChar char="•"/>
            </a:pPr>
            <a:r>
              <a:rPr lang="en-US"/>
              <a:t>Round robin introductions at start of meeting</a:t>
            </a:r>
            <a:endParaRPr/>
          </a:p>
          <a:p>
            <a:pPr indent="-228600" lvl="1" marL="685800" rtl="0" algn="l">
              <a:lnSpc>
                <a:spcPct val="90000"/>
              </a:lnSpc>
              <a:spcBef>
                <a:spcPts val="500"/>
              </a:spcBef>
              <a:spcAft>
                <a:spcPts val="0"/>
              </a:spcAft>
              <a:buClr>
                <a:schemeClr val="dk1"/>
              </a:buClr>
              <a:buSzPts val="2400"/>
              <a:buChar char="•"/>
            </a:pPr>
            <a:r>
              <a:rPr lang="en-US"/>
              <a:t>Debriefing at start of each meeting</a:t>
            </a:r>
            <a:endParaRPr/>
          </a:p>
          <a:p>
            <a:pPr indent="-228600" lvl="1" marL="685800" rtl="0" algn="l">
              <a:lnSpc>
                <a:spcPct val="90000"/>
              </a:lnSpc>
              <a:spcBef>
                <a:spcPts val="500"/>
              </a:spcBef>
              <a:spcAft>
                <a:spcPts val="0"/>
              </a:spcAft>
              <a:buClr>
                <a:schemeClr val="dk1"/>
              </a:buClr>
              <a:buSzPts val="2400"/>
              <a:buChar char="•"/>
            </a:pPr>
            <a:r>
              <a:rPr lang="en-US"/>
              <a:t>Verbal and written input opportunities </a:t>
            </a:r>
            <a:endParaRPr/>
          </a:p>
          <a:p>
            <a:pPr indent="-228600" lvl="1" marL="685800" rtl="0" algn="l">
              <a:lnSpc>
                <a:spcPct val="90000"/>
              </a:lnSpc>
              <a:spcBef>
                <a:spcPts val="500"/>
              </a:spcBef>
              <a:spcAft>
                <a:spcPts val="0"/>
              </a:spcAft>
              <a:buClr>
                <a:schemeClr val="dk1"/>
              </a:buClr>
              <a:buSzPts val="2400"/>
              <a:buChar char="•"/>
            </a:pPr>
            <a:r>
              <a:rPr lang="en-US"/>
              <a:t>Parallel check-ins with State experts (NJ OA Team)</a:t>
            </a:r>
            <a:endParaRPr/>
          </a:p>
          <a:p>
            <a:pPr indent="-228600" lvl="1" marL="685800" rtl="0" algn="l">
              <a:lnSpc>
                <a:spcPct val="90000"/>
              </a:lnSpc>
              <a:spcBef>
                <a:spcPts val="500"/>
              </a:spcBef>
              <a:spcAft>
                <a:spcPts val="0"/>
              </a:spcAft>
              <a:buClr>
                <a:schemeClr val="dk1"/>
              </a:buClr>
              <a:buSzPts val="2400"/>
              <a:buChar char="•"/>
            </a:pPr>
            <a:r>
              <a:rPr lang="en-US"/>
              <a:t>Stipend for stakeholders</a:t>
            </a:r>
            <a:endParaRPr sz="1100"/>
          </a:p>
          <a:p>
            <a:pPr indent="-228600" lvl="0" marL="228600" rtl="0" algn="l">
              <a:lnSpc>
                <a:spcPct val="90000"/>
              </a:lnSpc>
              <a:spcBef>
                <a:spcPts val="1000"/>
              </a:spcBef>
              <a:spcAft>
                <a:spcPts val="0"/>
              </a:spcAft>
              <a:buClr>
                <a:schemeClr val="dk1"/>
              </a:buClr>
              <a:buSzPts val="2800"/>
              <a:buChar char="•"/>
            </a:pPr>
            <a:r>
              <a:rPr lang="en-US"/>
              <a:t>Challenges:</a:t>
            </a:r>
            <a:endParaRPr/>
          </a:p>
          <a:p>
            <a:pPr indent="-228600" lvl="1" marL="685800" rtl="0" algn="l">
              <a:lnSpc>
                <a:spcPct val="90000"/>
              </a:lnSpc>
              <a:spcBef>
                <a:spcPts val="500"/>
              </a:spcBef>
              <a:spcAft>
                <a:spcPts val="0"/>
              </a:spcAft>
              <a:buClr>
                <a:schemeClr val="dk1"/>
              </a:buClr>
              <a:buSzPts val="2400"/>
              <a:buChar char="•"/>
            </a:pPr>
            <a:r>
              <a:rPr lang="en-US"/>
              <a:t>Live surveys are difficult unless they are short</a:t>
            </a:r>
            <a:endParaRPr/>
          </a:p>
          <a:p>
            <a:pPr indent="-228600" lvl="1" marL="685800" rtl="0" algn="l">
              <a:lnSpc>
                <a:spcPct val="90000"/>
              </a:lnSpc>
              <a:spcBef>
                <a:spcPts val="500"/>
              </a:spcBef>
              <a:spcAft>
                <a:spcPts val="0"/>
              </a:spcAft>
              <a:buClr>
                <a:schemeClr val="dk1"/>
              </a:buClr>
              <a:buSzPts val="2400"/>
              <a:buChar char="•"/>
            </a:pPr>
            <a:r>
              <a:rPr lang="en-US"/>
              <a:t>Time constraints on secondary organizations</a:t>
            </a:r>
            <a:endParaRPr/>
          </a:p>
          <a:p>
            <a:pPr indent="-76200" lvl="1" marL="685800" rtl="0" algn="l">
              <a:lnSpc>
                <a:spcPct val="90000"/>
              </a:lnSpc>
              <a:spcBef>
                <a:spcPts val="500"/>
              </a:spcBef>
              <a:spcAft>
                <a:spcPts val="0"/>
              </a:spcAft>
              <a:buClr>
                <a:schemeClr val="dk1"/>
              </a:buClr>
              <a:buSzPts val="2400"/>
              <a:buNone/>
            </a:pPr>
            <a:r>
              <a:t/>
            </a:r>
            <a:endParaRPr/>
          </a:p>
          <a:p>
            <a:pPr indent="-76200" lvl="1" marL="685800" rtl="0" algn="l">
              <a:lnSpc>
                <a:spcPct val="90000"/>
              </a:lnSpc>
              <a:spcBef>
                <a:spcPts val="500"/>
              </a:spcBef>
              <a:spcAft>
                <a:spcPts val="0"/>
              </a:spcAft>
              <a:buClr>
                <a:schemeClr val="dk1"/>
              </a:buClr>
              <a:buSzPts val="2400"/>
              <a:buNone/>
            </a:pPr>
            <a:r>
              <a:t/>
            </a:r>
            <a:endParaRPr/>
          </a:p>
        </p:txBody>
      </p:sp>
      <p:sp>
        <p:nvSpPr>
          <p:cNvPr id="243" name="Google Shape;243;p11"/>
          <p:cNvSpPr txBox="1"/>
          <p:nvPr/>
        </p:nvSpPr>
        <p:spPr>
          <a:xfrm>
            <a:off x="4164932" y="6310329"/>
            <a:ext cx="3862137" cy="369332"/>
          </a:xfrm>
          <a:prstGeom prst="rect">
            <a:avLst/>
          </a:prstGeom>
          <a:solidFill>
            <a:srgbClr val="E1EFD8"/>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Engagement Methods</a:t>
            </a:r>
            <a:endParaRPr/>
          </a:p>
        </p:txBody>
      </p:sp>
      <p:sp>
        <p:nvSpPr>
          <p:cNvPr id="244" name="Google Shape;244;p11"/>
          <p:cNvSpPr txBox="1"/>
          <p:nvPr/>
        </p:nvSpPr>
        <p:spPr>
          <a:xfrm>
            <a:off x="8209548" y="6309360"/>
            <a:ext cx="3862137" cy="369332"/>
          </a:xfrm>
          <a:prstGeom prst="rect">
            <a:avLst/>
          </a:prstGeom>
          <a:solidFill>
            <a:srgbClr val="FEE599"/>
          </a:solidFill>
          <a:ln cap="flat" cmpd="sng" w="19050">
            <a:solidFill>
              <a:srgbClr val="595959"/>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Takeaways</a:t>
            </a:r>
            <a:endParaRPr/>
          </a:p>
        </p:txBody>
      </p:sp>
      <p:sp>
        <p:nvSpPr>
          <p:cNvPr id="245" name="Google Shape;245;p11"/>
          <p:cNvSpPr txBox="1"/>
          <p:nvPr/>
        </p:nvSpPr>
        <p:spPr>
          <a:xfrm>
            <a:off x="120315" y="6311900"/>
            <a:ext cx="3862137" cy="369332"/>
          </a:xfrm>
          <a:prstGeom prst="rect">
            <a:avLst/>
          </a:prstGeom>
          <a:solidFill>
            <a:srgbClr val="D8E2F3"/>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Introduction</a:t>
            </a:r>
            <a:endParaRPr/>
          </a:p>
        </p:txBody>
      </p:sp>
      <p:sp>
        <p:nvSpPr>
          <p:cNvPr id="246" name="Google Shape;246;p11"/>
          <p:cNvSpPr/>
          <p:nvPr/>
        </p:nvSpPr>
        <p:spPr>
          <a:xfrm>
            <a:off x="29075" y="6176963"/>
            <a:ext cx="8089233" cy="573072"/>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4000"/>
              <a:t>Janine Barr </a:t>
            </a:r>
            <a:br>
              <a:rPr b="1" lang="en-US" sz="4000"/>
            </a:br>
            <a:r>
              <a:rPr b="1" lang="en-US" sz="4000"/>
              <a:t>janine.barr@rutgers.edu</a:t>
            </a:r>
            <a:br>
              <a:rPr lang="en-US" sz="3100"/>
            </a:br>
            <a:br>
              <a:rPr lang="en-US" sz="3100"/>
            </a:br>
            <a:r>
              <a:rPr lang="en-US" sz="3100"/>
              <a:t>Rutgers University</a:t>
            </a:r>
            <a:br>
              <a:rPr lang="en-US" sz="3100"/>
            </a:br>
            <a:r>
              <a:rPr lang="en-US" sz="3100"/>
              <a:t>Bloustein School of Planning and Public Policy</a:t>
            </a:r>
            <a:br>
              <a:rPr lang="en-US" sz="3100"/>
            </a:br>
            <a:r>
              <a:rPr lang="en-US" sz="3100"/>
              <a:t>Environmental Analysis and Communications Group</a:t>
            </a:r>
            <a:endParaRPr/>
          </a:p>
        </p:txBody>
      </p:sp>
      <p:sp>
        <p:nvSpPr>
          <p:cNvPr id="252" name="Google Shape;252;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t/>
            </a:r>
            <a:endParaRPr/>
          </a:p>
        </p:txBody>
      </p:sp>
      <p:grpSp>
        <p:nvGrpSpPr>
          <p:cNvPr id="253" name="Google Shape;253;p12"/>
          <p:cNvGrpSpPr/>
          <p:nvPr/>
        </p:nvGrpSpPr>
        <p:grpSpPr>
          <a:xfrm>
            <a:off x="924407" y="4562475"/>
            <a:ext cx="2645341" cy="530794"/>
            <a:chOff x="195309" y="656948"/>
            <a:chExt cx="4350058" cy="872849"/>
          </a:xfrm>
        </p:grpSpPr>
        <p:sp>
          <p:nvSpPr>
            <p:cNvPr id="254" name="Google Shape;254;p12"/>
            <p:cNvSpPr/>
            <p:nvPr/>
          </p:nvSpPr>
          <p:spPr>
            <a:xfrm>
              <a:off x="195309" y="656948"/>
              <a:ext cx="4350058" cy="872849"/>
            </a:xfrm>
            <a:prstGeom prst="rect">
              <a:avLst/>
            </a:prstGeom>
            <a:solidFill>
              <a:schemeClr val="lt1"/>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black background with red text&#10;&#10;Description automatically generated" id="255" name="Google Shape;255;p12"/>
            <p:cNvPicPr preferRelativeResize="0"/>
            <p:nvPr/>
          </p:nvPicPr>
          <p:blipFill rotWithShape="1">
            <a:blip r:embed="rId3">
              <a:alphaModFix/>
            </a:blip>
            <a:srcRect b="0" l="0" r="0" t="0"/>
            <a:stretch/>
          </p:blipFill>
          <p:spPr>
            <a:xfrm>
              <a:off x="270007" y="741892"/>
              <a:ext cx="4186687" cy="760688"/>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Overview</a:t>
            </a:r>
            <a:endParaRPr/>
          </a:p>
        </p:txBody>
      </p:sp>
      <p:sp>
        <p:nvSpPr>
          <p:cNvPr id="110" name="Google Shape;110;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Driver of Stakeholder Engagement Process</a:t>
            </a:r>
            <a:endParaRPr/>
          </a:p>
          <a:p>
            <a:pPr indent="-228600" lvl="0" marL="228600" rtl="0" algn="l">
              <a:lnSpc>
                <a:spcPct val="90000"/>
              </a:lnSpc>
              <a:spcBef>
                <a:spcPts val="1000"/>
              </a:spcBef>
              <a:spcAft>
                <a:spcPts val="0"/>
              </a:spcAft>
              <a:buClr>
                <a:schemeClr val="dk1"/>
              </a:buClr>
              <a:buSzPts val="2800"/>
              <a:buChar char="•"/>
            </a:pPr>
            <a:r>
              <a:rPr lang="en-US"/>
              <a:t>Stakeholder Engagement Methods</a:t>
            </a:r>
            <a:endParaRPr/>
          </a:p>
          <a:p>
            <a:pPr indent="-228600" lvl="0" marL="228600" rtl="0" algn="l">
              <a:lnSpc>
                <a:spcPct val="90000"/>
              </a:lnSpc>
              <a:spcBef>
                <a:spcPts val="1000"/>
              </a:spcBef>
              <a:spcAft>
                <a:spcPts val="0"/>
              </a:spcAft>
              <a:buClr>
                <a:schemeClr val="dk1"/>
              </a:buClr>
              <a:buSzPts val="2800"/>
              <a:buChar char="•"/>
            </a:pPr>
            <a:r>
              <a:rPr lang="en-US"/>
              <a:t>Key Takeaways</a:t>
            </a:r>
            <a:endParaRPr/>
          </a:p>
        </p:txBody>
      </p:sp>
      <p:sp>
        <p:nvSpPr>
          <p:cNvPr id="111" name="Google Shape;111;p2"/>
          <p:cNvSpPr txBox="1"/>
          <p:nvPr/>
        </p:nvSpPr>
        <p:spPr>
          <a:xfrm>
            <a:off x="120315" y="6311900"/>
            <a:ext cx="3862137" cy="369332"/>
          </a:xfrm>
          <a:prstGeom prst="rect">
            <a:avLst/>
          </a:prstGeom>
          <a:solidFill>
            <a:srgbClr val="D8E2F3"/>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Introduction</a:t>
            </a:r>
            <a:endParaRPr/>
          </a:p>
        </p:txBody>
      </p:sp>
      <p:sp>
        <p:nvSpPr>
          <p:cNvPr id="112" name="Google Shape;112;p2"/>
          <p:cNvSpPr txBox="1"/>
          <p:nvPr/>
        </p:nvSpPr>
        <p:spPr>
          <a:xfrm>
            <a:off x="4164932" y="6310329"/>
            <a:ext cx="3862137" cy="369332"/>
          </a:xfrm>
          <a:prstGeom prst="rect">
            <a:avLst/>
          </a:prstGeom>
          <a:solidFill>
            <a:srgbClr val="E1EFD8"/>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Engagement Methods</a:t>
            </a:r>
            <a:endParaRPr/>
          </a:p>
        </p:txBody>
      </p:sp>
      <p:sp>
        <p:nvSpPr>
          <p:cNvPr id="113" name="Google Shape;113;p2"/>
          <p:cNvSpPr txBox="1"/>
          <p:nvPr/>
        </p:nvSpPr>
        <p:spPr>
          <a:xfrm>
            <a:off x="8209548" y="6309360"/>
            <a:ext cx="3862137" cy="369332"/>
          </a:xfrm>
          <a:prstGeom prst="rect">
            <a:avLst/>
          </a:prstGeom>
          <a:solidFill>
            <a:srgbClr val="FFF2CC"/>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Takeaways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3"/>
          <p:cNvPicPr preferRelativeResize="0"/>
          <p:nvPr/>
        </p:nvPicPr>
        <p:blipFill rotWithShape="1">
          <a:blip r:embed="rId3">
            <a:alphaModFix/>
          </a:blip>
          <a:srcRect b="0" l="0" r="0" t="0"/>
          <a:stretch/>
        </p:blipFill>
        <p:spPr>
          <a:xfrm rot="60000">
            <a:off x="-266285" y="-186475"/>
            <a:ext cx="12763691" cy="7229960"/>
          </a:xfrm>
          <a:prstGeom prst="rect">
            <a:avLst/>
          </a:prstGeom>
          <a:noFill/>
          <a:ln>
            <a:noFill/>
          </a:ln>
        </p:spPr>
      </p:pic>
      <p:sp>
        <p:nvSpPr>
          <p:cNvPr id="119" name="Google Shape;119;p3"/>
          <p:cNvSpPr/>
          <p:nvPr/>
        </p:nvSpPr>
        <p:spPr>
          <a:xfrm>
            <a:off x="-328404" y="-297303"/>
            <a:ext cx="12977604" cy="7828403"/>
          </a:xfrm>
          <a:prstGeom prst="rect">
            <a:avLst/>
          </a:prstGeom>
          <a:solidFill>
            <a:srgbClr val="FFFFFF">
              <a:alpha val="2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txBox="1"/>
          <p:nvPr>
            <p:ph idx="1" type="body"/>
          </p:nvPr>
        </p:nvSpPr>
        <p:spPr>
          <a:xfrm>
            <a:off x="994611" y="1332330"/>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“Many coastal communities have commercial and recreational use of local waters incorporated in their economies and cultures at the foundational level. If OA depresses or drives the collapse of fisheries and negatively impacts environmental conditions to the point that it affects social and recreational activities (water quality, fish kills, human health, etc.), it could drastically re-write the state's economy, culture, and charm.” </a:t>
            </a:r>
            <a:endParaRPr/>
          </a:p>
          <a:p>
            <a:pPr indent="0" lvl="0" marL="0" rtl="0" algn="l">
              <a:lnSpc>
                <a:spcPct val="90000"/>
              </a:lnSpc>
              <a:spcBef>
                <a:spcPts val="1000"/>
              </a:spcBef>
              <a:spcAft>
                <a:spcPts val="0"/>
              </a:spcAft>
              <a:buClr>
                <a:schemeClr val="dk1"/>
              </a:buClr>
              <a:buSzPts val="2800"/>
              <a:buNone/>
            </a:pPr>
            <a:r>
              <a:rPr lang="en-US"/>
              <a:t>					-New Jersey OA Stakeholder, 2023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27" name="Google Shape;127;p4"/>
          <p:cNvSpPr txBox="1"/>
          <p:nvPr>
            <p:ph idx="1" type="body"/>
          </p:nvPr>
        </p:nvSpPr>
        <p:spPr>
          <a:xfrm>
            <a:off x="6096000" y="3729943"/>
            <a:ext cx="5257800" cy="276293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Economic and social connection to New Jersey coastal waters</a:t>
            </a:r>
            <a:endParaRPr/>
          </a:p>
          <a:p>
            <a:pPr indent="-228600" lvl="0" marL="228600" rtl="0" algn="l">
              <a:lnSpc>
                <a:spcPct val="90000"/>
              </a:lnSpc>
              <a:spcBef>
                <a:spcPts val="1000"/>
              </a:spcBef>
              <a:spcAft>
                <a:spcPts val="0"/>
              </a:spcAft>
              <a:buClr>
                <a:schemeClr val="dk1"/>
              </a:buClr>
              <a:buSzPts val="2800"/>
              <a:buChar char="•"/>
            </a:pPr>
            <a:r>
              <a:rPr lang="en-US"/>
              <a:t>2021 New Jersey Climate Change Resilience Strategy</a:t>
            </a:r>
            <a:endParaRPr/>
          </a:p>
          <a:p>
            <a:pPr indent="-228600" lvl="0" marL="228600" rtl="0" algn="l">
              <a:lnSpc>
                <a:spcPct val="90000"/>
              </a:lnSpc>
              <a:spcBef>
                <a:spcPts val="1000"/>
              </a:spcBef>
              <a:spcAft>
                <a:spcPts val="0"/>
              </a:spcAft>
              <a:buClr>
                <a:schemeClr val="dk1"/>
              </a:buClr>
              <a:buSzPts val="2800"/>
              <a:buChar char="•"/>
            </a:pPr>
            <a:r>
              <a:rPr lang="en-US"/>
              <a:t>2023 Stakeholder Engagement Process</a:t>
            </a:r>
            <a:endParaRPr/>
          </a:p>
        </p:txBody>
      </p:sp>
      <p:grpSp>
        <p:nvGrpSpPr>
          <p:cNvPr id="128" name="Google Shape;128;p4"/>
          <p:cNvGrpSpPr/>
          <p:nvPr/>
        </p:nvGrpSpPr>
        <p:grpSpPr>
          <a:xfrm>
            <a:off x="606648" y="173584"/>
            <a:ext cx="4924388" cy="3064500"/>
            <a:chOff x="3290458" y="1473693"/>
            <a:chExt cx="6956791" cy="4329284"/>
          </a:xfrm>
        </p:grpSpPr>
        <p:pic>
          <p:nvPicPr>
            <p:cNvPr id="129" name="Google Shape;129;p4"/>
            <p:cNvPicPr preferRelativeResize="0"/>
            <p:nvPr/>
          </p:nvPicPr>
          <p:blipFill rotWithShape="1">
            <a:blip r:embed="rId3">
              <a:alphaModFix/>
            </a:blip>
            <a:srcRect b="0" l="0" r="0" t="0"/>
            <a:stretch/>
          </p:blipFill>
          <p:spPr>
            <a:xfrm>
              <a:off x="3290458" y="1473693"/>
              <a:ext cx="6428821" cy="4284207"/>
            </a:xfrm>
            <a:prstGeom prst="rect">
              <a:avLst/>
            </a:prstGeom>
            <a:noFill/>
            <a:ln>
              <a:noFill/>
            </a:ln>
          </p:spPr>
        </p:pic>
        <p:sp>
          <p:nvSpPr>
            <p:cNvPr id="130" name="Google Shape;130;p4"/>
            <p:cNvSpPr txBox="1"/>
            <p:nvPr/>
          </p:nvSpPr>
          <p:spPr>
            <a:xfrm>
              <a:off x="7775993" y="5324695"/>
              <a:ext cx="2471256" cy="4782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Calibri"/>
                  <a:ea typeface="Calibri"/>
                  <a:cs typeface="Calibri"/>
                  <a:sym typeface="Calibri"/>
                </a:rPr>
                <a:t>Mills – NJ.com</a:t>
              </a:r>
              <a:endParaRPr/>
            </a:p>
          </p:txBody>
        </p:sp>
      </p:grpSp>
      <p:pic>
        <p:nvPicPr>
          <p:cNvPr id="131" name="Google Shape;131;p4"/>
          <p:cNvPicPr preferRelativeResize="0"/>
          <p:nvPr/>
        </p:nvPicPr>
        <p:blipFill rotWithShape="1">
          <a:blip r:embed="rId4">
            <a:alphaModFix/>
          </a:blip>
          <a:srcRect b="0" l="0" r="0" t="0"/>
          <a:stretch/>
        </p:blipFill>
        <p:spPr>
          <a:xfrm>
            <a:off x="5844110" y="173584"/>
            <a:ext cx="5812328" cy="3364818"/>
          </a:xfrm>
          <a:prstGeom prst="rect">
            <a:avLst/>
          </a:prstGeom>
          <a:noFill/>
          <a:ln>
            <a:noFill/>
          </a:ln>
        </p:spPr>
      </p:pic>
      <p:grpSp>
        <p:nvGrpSpPr>
          <p:cNvPr id="132" name="Google Shape;132;p4"/>
          <p:cNvGrpSpPr/>
          <p:nvPr/>
        </p:nvGrpSpPr>
        <p:grpSpPr>
          <a:xfrm>
            <a:off x="261567" y="3341113"/>
            <a:ext cx="5390463" cy="3335862"/>
            <a:chOff x="614113" y="3238084"/>
            <a:chExt cx="5390463" cy="3335862"/>
          </a:xfrm>
        </p:grpSpPr>
        <p:pic>
          <p:nvPicPr>
            <p:cNvPr id="133" name="Google Shape;133;p4"/>
            <p:cNvPicPr preferRelativeResize="0"/>
            <p:nvPr/>
          </p:nvPicPr>
          <p:blipFill rotWithShape="1">
            <a:blip r:embed="rId5">
              <a:alphaModFix/>
            </a:blip>
            <a:srcRect b="0" l="0" r="0" t="0"/>
            <a:stretch/>
          </p:blipFill>
          <p:spPr>
            <a:xfrm>
              <a:off x="680101" y="3238084"/>
              <a:ext cx="5324475" cy="3305175"/>
            </a:xfrm>
            <a:prstGeom prst="rect">
              <a:avLst/>
            </a:prstGeom>
            <a:noFill/>
            <a:ln>
              <a:noFill/>
            </a:ln>
          </p:spPr>
        </p:pic>
        <p:sp>
          <p:nvSpPr>
            <p:cNvPr id="134" name="Google Shape;134;p4"/>
            <p:cNvSpPr txBox="1"/>
            <p:nvPr/>
          </p:nvSpPr>
          <p:spPr>
            <a:xfrm>
              <a:off x="614113" y="6235392"/>
              <a:ext cx="1838227"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lt1"/>
                  </a:solidFill>
                  <a:latin typeface="Calibri"/>
                  <a:ea typeface="Calibri"/>
                  <a:cs typeface="Calibri"/>
                  <a:sym typeface="Calibri"/>
                </a:rPr>
                <a:t>Downbeach Buzz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Stakeholder Engagement Overview</a:t>
            </a:r>
            <a:endParaRPr b="1"/>
          </a:p>
        </p:txBody>
      </p:sp>
      <p:sp>
        <p:nvSpPr>
          <p:cNvPr id="141" name="Google Shape;141;p5"/>
          <p:cNvSpPr txBox="1"/>
          <p:nvPr>
            <p:ph idx="1" type="body"/>
          </p:nvPr>
        </p:nvSpPr>
        <p:spPr>
          <a:xfrm>
            <a:off x="838200" y="17748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Stakeholder Engagement Goals</a:t>
            </a:r>
            <a:endParaRPr/>
          </a:p>
          <a:p>
            <a:pPr indent="-228600" lvl="1" marL="685800" rtl="0" algn="l">
              <a:lnSpc>
                <a:spcPct val="90000"/>
              </a:lnSpc>
              <a:spcBef>
                <a:spcPts val="500"/>
              </a:spcBef>
              <a:spcAft>
                <a:spcPts val="0"/>
              </a:spcAft>
              <a:buClr>
                <a:schemeClr val="dk1"/>
              </a:buClr>
              <a:buSzPts val="2400"/>
              <a:buChar char="•"/>
            </a:pPr>
            <a:r>
              <a:rPr lang="en-US"/>
              <a:t>Learn stakeholder concerns and priorities regarding the threat of OA</a:t>
            </a:r>
            <a:endParaRPr/>
          </a:p>
          <a:p>
            <a:pPr indent="-228600" lvl="1" marL="685800" rtl="0" algn="l">
              <a:lnSpc>
                <a:spcPct val="90000"/>
              </a:lnSpc>
              <a:spcBef>
                <a:spcPts val="500"/>
              </a:spcBef>
              <a:spcAft>
                <a:spcPts val="0"/>
              </a:spcAft>
              <a:buClr>
                <a:schemeClr val="dk1"/>
              </a:buClr>
              <a:buSzPts val="2400"/>
              <a:buChar char="•"/>
            </a:pPr>
            <a:r>
              <a:rPr lang="en-US"/>
              <a:t>Use stakeholder input to inform elements and content of a statewide OA Action Plan</a:t>
            </a:r>
            <a:endParaRPr/>
          </a:p>
          <a:p>
            <a:pPr indent="-228600" lvl="0" marL="228600" rtl="0" algn="l">
              <a:lnSpc>
                <a:spcPct val="90000"/>
              </a:lnSpc>
              <a:spcBef>
                <a:spcPts val="1000"/>
              </a:spcBef>
              <a:spcAft>
                <a:spcPts val="0"/>
              </a:spcAft>
              <a:buClr>
                <a:schemeClr val="dk1"/>
              </a:buClr>
              <a:buSzPts val="2800"/>
              <a:buChar char="•"/>
            </a:pPr>
            <a:r>
              <a:rPr lang="en-US"/>
              <a:t>Three Elements of Success </a:t>
            </a:r>
            <a:endParaRPr/>
          </a:p>
          <a:p>
            <a:pPr indent="-228600" lvl="1" marL="685800" rtl="0" algn="l">
              <a:lnSpc>
                <a:spcPct val="90000"/>
              </a:lnSpc>
              <a:spcBef>
                <a:spcPts val="500"/>
              </a:spcBef>
              <a:spcAft>
                <a:spcPts val="0"/>
              </a:spcAft>
              <a:buClr>
                <a:schemeClr val="dk1"/>
              </a:buClr>
              <a:buSzPts val="2400"/>
              <a:buChar char="•"/>
            </a:pPr>
            <a:r>
              <a:rPr lang="en-US"/>
              <a:t>Project team with range of expertise was crucial</a:t>
            </a:r>
            <a:endParaRPr/>
          </a:p>
          <a:p>
            <a:pPr indent="-228600" lvl="1" marL="685800" rtl="0" algn="l">
              <a:lnSpc>
                <a:spcPct val="90000"/>
              </a:lnSpc>
              <a:spcBef>
                <a:spcPts val="500"/>
              </a:spcBef>
              <a:spcAft>
                <a:spcPts val="0"/>
              </a:spcAft>
              <a:buClr>
                <a:schemeClr val="dk1"/>
              </a:buClr>
              <a:buSzPts val="2400"/>
              <a:buChar char="•"/>
            </a:pPr>
            <a:r>
              <a:rPr lang="en-US"/>
              <a:t>Including decision makers in the stakeholder engagement process was beneficial</a:t>
            </a:r>
            <a:endParaRPr/>
          </a:p>
          <a:p>
            <a:pPr indent="-228600" lvl="1" marL="685800" rtl="0" algn="l">
              <a:lnSpc>
                <a:spcPct val="90000"/>
              </a:lnSpc>
              <a:spcBef>
                <a:spcPts val="500"/>
              </a:spcBef>
              <a:spcAft>
                <a:spcPts val="0"/>
              </a:spcAft>
              <a:buClr>
                <a:schemeClr val="dk1"/>
              </a:buClr>
              <a:buSzPts val="2400"/>
              <a:buChar char="•"/>
            </a:pPr>
            <a:r>
              <a:rPr lang="en-US"/>
              <a:t>Engaging with stakeholders formally multiple times was helpful</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42" name="Google Shape;142;p5"/>
          <p:cNvSpPr txBox="1"/>
          <p:nvPr/>
        </p:nvSpPr>
        <p:spPr>
          <a:xfrm>
            <a:off x="120315" y="6311900"/>
            <a:ext cx="3862137" cy="369332"/>
          </a:xfrm>
          <a:prstGeom prst="rect">
            <a:avLst/>
          </a:prstGeom>
          <a:solidFill>
            <a:srgbClr val="B3C6E7"/>
          </a:solidFill>
          <a:ln cap="flat" cmpd="sng" w="19050">
            <a:solidFill>
              <a:srgbClr val="595959"/>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Introduction</a:t>
            </a:r>
            <a:endParaRPr/>
          </a:p>
        </p:txBody>
      </p:sp>
      <p:sp>
        <p:nvSpPr>
          <p:cNvPr id="143" name="Google Shape;143;p5"/>
          <p:cNvSpPr txBox="1"/>
          <p:nvPr/>
        </p:nvSpPr>
        <p:spPr>
          <a:xfrm>
            <a:off x="4164932" y="6310329"/>
            <a:ext cx="3862137" cy="369332"/>
          </a:xfrm>
          <a:prstGeom prst="rect">
            <a:avLst/>
          </a:prstGeom>
          <a:solidFill>
            <a:srgbClr val="E1EFD8"/>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Engagement Methods</a:t>
            </a:r>
            <a:endParaRPr/>
          </a:p>
        </p:txBody>
      </p:sp>
      <p:sp>
        <p:nvSpPr>
          <p:cNvPr id="144" name="Google Shape;144;p5"/>
          <p:cNvSpPr txBox="1"/>
          <p:nvPr/>
        </p:nvSpPr>
        <p:spPr>
          <a:xfrm>
            <a:off x="8209548" y="6309360"/>
            <a:ext cx="3862137" cy="369332"/>
          </a:xfrm>
          <a:prstGeom prst="rect">
            <a:avLst/>
          </a:prstGeom>
          <a:solidFill>
            <a:srgbClr val="FFF2CC"/>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Takeaways</a:t>
            </a:r>
            <a:endParaRPr/>
          </a:p>
        </p:txBody>
      </p:sp>
      <p:sp>
        <p:nvSpPr>
          <p:cNvPr id="145" name="Google Shape;145;p5"/>
          <p:cNvSpPr/>
          <p:nvPr/>
        </p:nvSpPr>
        <p:spPr>
          <a:xfrm>
            <a:off x="4104774" y="6195062"/>
            <a:ext cx="8087226" cy="595626"/>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Project Team Experience</a:t>
            </a:r>
            <a:endParaRPr b="1"/>
          </a:p>
        </p:txBody>
      </p:sp>
      <p:sp>
        <p:nvSpPr>
          <p:cNvPr id="151" name="Google Shape;151;p6"/>
          <p:cNvSpPr txBox="1"/>
          <p:nvPr>
            <p:ph idx="1" type="body"/>
          </p:nvPr>
        </p:nvSpPr>
        <p:spPr>
          <a:xfrm>
            <a:off x="838200" y="1774825"/>
            <a:ext cx="10919011"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Regulatory and policy</a:t>
            </a:r>
            <a:endParaRPr/>
          </a:p>
          <a:p>
            <a:pPr indent="-228600" lvl="1" marL="685800" rtl="0" algn="l">
              <a:lnSpc>
                <a:spcPct val="90000"/>
              </a:lnSpc>
              <a:spcBef>
                <a:spcPts val="500"/>
              </a:spcBef>
              <a:spcAft>
                <a:spcPts val="0"/>
              </a:spcAft>
              <a:buClr>
                <a:schemeClr val="dk1"/>
              </a:buClr>
              <a:buSzPts val="2400"/>
              <a:buFont typeface="Courier New"/>
              <a:buChar char="o"/>
            </a:pPr>
            <a:r>
              <a:rPr lang="en-US"/>
              <a:t>New Jersey Department of Environmental Protection</a:t>
            </a:r>
            <a:endParaRPr/>
          </a:p>
          <a:p>
            <a:pPr indent="-228600" lvl="0" marL="228600" rtl="0" algn="l">
              <a:lnSpc>
                <a:spcPct val="90000"/>
              </a:lnSpc>
              <a:spcBef>
                <a:spcPts val="1000"/>
              </a:spcBef>
              <a:spcAft>
                <a:spcPts val="0"/>
              </a:spcAft>
              <a:buClr>
                <a:schemeClr val="dk1"/>
              </a:buClr>
              <a:buSzPts val="2800"/>
              <a:buChar char="•"/>
            </a:pPr>
            <a:r>
              <a:rPr lang="en-US"/>
              <a:t>Monitoring and science</a:t>
            </a:r>
            <a:endParaRPr/>
          </a:p>
          <a:p>
            <a:pPr indent="-228600" lvl="1" marL="685800" rtl="0" algn="l">
              <a:lnSpc>
                <a:spcPct val="90000"/>
              </a:lnSpc>
              <a:spcBef>
                <a:spcPts val="500"/>
              </a:spcBef>
              <a:spcAft>
                <a:spcPts val="0"/>
              </a:spcAft>
              <a:buClr>
                <a:schemeClr val="dk1"/>
              </a:buClr>
              <a:buSzPts val="2400"/>
              <a:buFont typeface="Courier New"/>
              <a:buChar char="o"/>
            </a:pPr>
            <a:r>
              <a:rPr lang="en-US"/>
              <a:t>Rutgers University</a:t>
            </a:r>
            <a:endParaRPr/>
          </a:p>
          <a:p>
            <a:pPr indent="-228600" lvl="1" marL="685800" rtl="0" algn="l">
              <a:lnSpc>
                <a:spcPct val="90000"/>
              </a:lnSpc>
              <a:spcBef>
                <a:spcPts val="500"/>
              </a:spcBef>
              <a:spcAft>
                <a:spcPts val="0"/>
              </a:spcAft>
              <a:buClr>
                <a:schemeClr val="dk1"/>
              </a:buClr>
              <a:buSzPts val="2400"/>
              <a:buFont typeface="Courier New"/>
              <a:buChar char="o"/>
            </a:pPr>
            <a:r>
              <a:rPr lang="en-US"/>
              <a:t>Mid-Atlantic Coastal Acidification Network (MACAN)</a:t>
            </a:r>
            <a:endParaRPr/>
          </a:p>
          <a:p>
            <a:pPr indent="-228600" lvl="1" marL="685800" rtl="0" algn="l">
              <a:lnSpc>
                <a:spcPct val="90000"/>
              </a:lnSpc>
              <a:spcBef>
                <a:spcPts val="500"/>
              </a:spcBef>
              <a:spcAft>
                <a:spcPts val="0"/>
              </a:spcAft>
              <a:buClr>
                <a:schemeClr val="dk1"/>
              </a:buClr>
              <a:buSzPts val="2400"/>
              <a:buFont typeface="Courier New"/>
              <a:buChar char="o"/>
            </a:pPr>
            <a:r>
              <a:rPr lang="en-US"/>
              <a:t>Mid-Atlantic Regional Association Coastal Ocean Observing System (MARACOOS)</a:t>
            </a:r>
            <a:endParaRPr/>
          </a:p>
          <a:p>
            <a:pPr indent="-228600" lvl="0" marL="228600" rtl="0" algn="l">
              <a:lnSpc>
                <a:spcPct val="90000"/>
              </a:lnSpc>
              <a:spcBef>
                <a:spcPts val="1000"/>
              </a:spcBef>
              <a:spcAft>
                <a:spcPts val="0"/>
              </a:spcAft>
              <a:buClr>
                <a:schemeClr val="dk1"/>
              </a:buClr>
              <a:buSzPts val="2800"/>
              <a:buChar char="•"/>
            </a:pPr>
            <a:r>
              <a:rPr lang="en-US"/>
              <a:t>Stakeholder engagement </a:t>
            </a:r>
            <a:endParaRPr/>
          </a:p>
          <a:p>
            <a:pPr indent="-228600" lvl="1" marL="685800" rtl="0" algn="l">
              <a:lnSpc>
                <a:spcPct val="90000"/>
              </a:lnSpc>
              <a:spcBef>
                <a:spcPts val="500"/>
              </a:spcBef>
              <a:spcAft>
                <a:spcPts val="0"/>
              </a:spcAft>
              <a:buClr>
                <a:schemeClr val="dk1"/>
              </a:buClr>
              <a:buSzPts val="2400"/>
              <a:buFont typeface="Courier New"/>
              <a:buChar char="o"/>
            </a:pPr>
            <a:r>
              <a:rPr lang="en-US"/>
              <a:t>Rutgers University </a:t>
            </a:r>
            <a:endParaRPr/>
          </a:p>
        </p:txBody>
      </p:sp>
      <p:sp>
        <p:nvSpPr>
          <p:cNvPr id="152" name="Google Shape;152;p6"/>
          <p:cNvSpPr txBox="1"/>
          <p:nvPr/>
        </p:nvSpPr>
        <p:spPr>
          <a:xfrm>
            <a:off x="4164932" y="6310329"/>
            <a:ext cx="3862137" cy="369332"/>
          </a:xfrm>
          <a:prstGeom prst="rect">
            <a:avLst/>
          </a:prstGeom>
          <a:solidFill>
            <a:srgbClr val="C4E0B2"/>
          </a:solidFill>
          <a:ln cap="flat" cmpd="sng" w="19050">
            <a:solidFill>
              <a:srgbClr val="595959"/>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Engagement Methods</a:t>
            </a:r>
            <a:endParaRPr/>
          </a:p>
        </p:txBody>
      </p:sp>
      <p:sp>
        <p:nvSpPr>
          <p:cNvPr id="153" name="Google Shape;153;p6"/>
          <p:cNvSpPr txBox="1"/>
          <p:nvPr/>
        </p:nvSpPr>
        <p:spPr>
          <a:xfrm>
            <a:off x="8209548" y="6309360"/>
            <a:ext cx="3862137" cy="369332"/>
          </a:xfrm>
          <a:prstGeom prst="rect">
            <a:avLst/>
          </a:prstGeom>
          <a:solidFill>
            <a:srgbClr val="FFF2CC"/>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Takeaways</a:t>
            </a:r>
            <a:endParaRPr/>
          </a:p>
        </p:txBody>
      </p:sp>
      <p:sp>
        <p:nvSpPr>
          <p:cNvPr id="154" name="Google Shape;154;p6"/>
          <p:cNvSpPr/>
          <p:nvPr/>
        </p:nvSpPr>
        <p:spPr>
          <a:xfrm>
            <a:off x="8209548" y="6206339"/>
            <a:ext cx="3982452" cy="573072"/>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6"/>
          <p:cNvSpPr txBox="1"/>
          <p:nvPr/>
        </p:nvSpPr>
        <p:spPr>
          <a:xfrm>
            <a:off x="120315" y="6311900"/>
            <a:ext cx="3862137" cy="369332"/>
          </a:xfrm>
          <a:prstGeom prst="rect">
            <a:avLst/>
          </a:prstGeom>
          <a:solidFill>
            <a:srgbClr val="D8E2F3"/>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Introduction</a:t>
            </a:r>
            <a:endParaRPr/>
          </a:p>
        </p:txBody>
      </p:sp>
      <p:sp>
        <p:nvSpPr>
          <p:cNvPr id="156" name="Google Shape;156;p6"/>
          <p:cNvSpPr/>
          <p:nvPr/>
        </p:nvSpPr>
        <p:spPr>
          <a:xfrm>
            <a:off x="0" y="6199200"/>
            <a:ext cx="3982452" cy="573072"/>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7"/>
          <p:cNvSpPr txBox="1"/>
          <p:nvPr>
            <p:ph type="title"/>
          </p:nvPr>
        </p:nvSpPr>
        <p:spPr>
          <a:xfrm>
            <a:off x="838200" y="12761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Identifying Stakeholders</a:t>
            </a:r>
            <a:endParaRPr/>
          </a:p>
        </p:txBody>
      </p:sp>
      <p:grpSp>
        <p:nvGrpSpPr>
          <p:cNvPr id="162" name="Google Shape;162;p7"/>
          <p:cNvGrpSpPr/>
          <p:nvPr/>
        </p:nvGrpSpPr>
        <p:grpSpPr>
          <a:xfrm>
            <a:off x="5043092" y="3052911"/>
            <a:ext cx="1734753" cy="1993969"/>
            <a:chOff x="3401139" y="1828"/>
            <a:chExt cx="1402165" cy="1611684"/>
          </a:xfrm>
        </p:grpSpPr>
        <p:sp>
          <p:nvSpPr>
            <p:cNvPr id="163" name="Google Shape;163;p7"/>
            <p:cNvSpPr/>
            <p:nvPr/>
          </p:nvSpPr>
          <p:spPr>
            <a:xfrm rot="5400000">
              <a:off x="3296379" y="106588"/>
              <a:ext cx="1611684" cy="1402165"/>
            </a:xfrm>
            <a:prstGeom prst="hexagon">
              <a:avLst>
                <a:gd fmla="val 25000" name="adj"/>
                <a:gd fmla="val 115470" name="vf"/>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7"/>
            <p:cNvSpPr txBox="1"/>
            <p:nvPr/>
          </p:nvSpPr>
          <p:spPr>
            <a:xfrm>
              <a:off x="3401139" y="359961"/>
              <a:ext cx="1402165" cy="89541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Industry Members</a:t>
              </a:r>
              <a:endParaRPr/>
            </a:p>
          </p:txBody>
        </p:sp>
      </p:grpSp>
      <p:grpSp>
        <p:nvGrpSpPr>
          <p:cNvPr id="165" name="Google Shape;165;p7"/>
          <p:cNvGrpSpPr/>
          <p:nvPr/>
        </p:nvGrpSpPr>
        <p:grpSpPr>
          <a:xfrm>
            <a:off x="5971386" y="1412961"/>
            <a:ext cx="1734753" cy="1993969"/>
            <a:chOff x="3401139" y="1828"/>
            <a:chExt cx="1402165" cy="1611684"/>
          </a:xfrm>
        </p:grpSpPr>
        <p:sp>
          <p:nvSpPr>
            <p:cNvPr id="166" name="Google Shape;166;p7"/>
            <p:cNvSpPr/>
            <p:nvPr/>
          </p:nvSpPr>
          <p:spPr>
            <a:xfrm rot="5400000">
              <a:off x="3296379" y="106588"/>
              <a:ext cx="1611684" cy="1402165"/>
            </a:xfrm>
            <a:prstGeom prst="hexagon">
              <a:avLst>
                <a:gd fmla="val 25000" name="adj"/>
                <a:gd fmla="val 115470" name="vf"/>
              </a:avLst>
            </a:pr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7"/>
            <p:cNvSpPr txBox="1"/>
            <p:nvPr/>
          </p:nvSpPr>
          <p:spPr>
            <a:xfrm>
              <a:off x="3401139" y="359961"/>
              <a:ext cx="1402165" cy="895418"/>
            </a:xfrm>
            <a:prstGeom prst="rect">
              <a:avLst/>
            </a:prstGeom>
            <a:solidFill>
              <a:schemeClr val="accent6"/>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Coastal Advocacy &amp; Restoration Groups </a:t>
              </a:r>
              <a:endParaRPr/>
            </a:p>
          </p:txBody>
        </p:sp>
      </p:grpSp>
      <p:grpSp>
        <p:nvGrpSpPr>
          <p:cNvPr id="168" name="Google Shape;168;p7"/>
          <p:cNvGrpSpPr/>
          <p:nvPr/>
        </p:nvGrpSpPr>
        <p:grpSpPr>
          <a:xfrm>
            <a:off x="4130671" y="1412952"/>
            <a:ext cx="1734753" cy="1993969"/>
            <a:chOff x="3401139" y="1828"/>
            <a:chExt cx="1402165" cy="1611684"/>
          </a:xfrm>
        </p:grpSpPr>
        <p:sp>
          <p:nvSpPr>
            <p:cNvPr id="169" name="Google Shape;169;p7"/>
            <p:cNvSpPr/>
            <p:nvPr/>
          </p:nvSpPr>
          <p:spPr>
            <a:xfrm rot="5400000">
              <a:off x="3296379" y="106588"/>
              <a:ext cx="1611684" cy="1402165"/>
            </a:xfrm>
            <a:prstGeom prst="hexagon">
              <a:avLst>
                <a:gd fmla="val 25000" name="adj"/>
                <a:gd fmla="val 115470" name="vf"/>
              </a:avLst>
            </a:prstGeom>
            <a:solidFill>
              <a:srgbClr val="007E3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7"/>
            <p:cNvSpPr txBox="1"/>
            <p:nvPr/>
          </p:nvSpPr>
          <p:spPr>
            <a:xfrm>
              <a:off x="3401139" y="359961"/>
              <a:ext cx="1402165" cy="895418"/>
            </a:xfrm>
            <a:prstGeom prst="rect">
              <a:avLst/>
            </a:prstGeom>
            <a:solidFill>
              <a:srgbClr val="007E39"/>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Academia</a:t>
              </a:r>
              <a:endParaRPr/>
            </a:p>
          </p:txBody>
        </p:sp>
      </p:grpSp>
      <p:grpSp>
        <p:nvGrpSpPr>
          <p:cNvPr id="171" name="Google Shape;171;p7"/>
          <p:cNvGrpSpPr/>
          <p:nvPr/>
        </p:nvGrpSpPr>
        <p:grpSpPr>
          <a:xfrm>
            <a:off x="3218248" y="3052916"/>
            <a:ext cx="1734753" cy="1993969"/>
            <a:chOff x="3401139" y="1828"/>
            <a:chExt cx="1402165" cy="1611684"/>
          </a:xfrm>
        </p:grpSpPr>
        <p:sp>
          <p:nvSpPr>
            <p:cNvPr id="172" name="Google Shape;172;p7"/>
            <p:cNvSpPr/>
            <p:nvPr/>
          </p:nvSpPr>
          <p:spPr>
            <a:xfrm rot="5400000">
              <a:off x="3296379" y="106588"/>
              <a:ext cx="1611684" cy="1402165"/>
            </a:xfrm>
            <a:prstGeom prst="hexagon">
              <a:avLst>
                <a:gd fmla="val 25000" name="adj"/>
                <a:gd fmla="val 115470" name="vf"/>
              </a:avLst>
            </a:pr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7"/>
            <p:cNvSpPr txBox="1"/>
            <p:nvPr/>
          </p:nvSpPr>
          <p:spPr>
            <a:xfrm>
              <a:off x="3401139" y="359961"/>
              <a:ext cx="1402165" cy="895418"/>
            </a:xfrm>
            <a:prstGeom prst="rect">
              <a:avLst/>
            </a:prstGeom>
            <a:solidFill>
              <a:schemeClr val="accent6"/>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Coastal Management &amp; Education Groups </a:t>
              </a:r>
              <a:endParaRPr/>
            </a:p>
          </p:txBody>
        </p:sp>
      </p:grpSp>
      <p:grpSp>
        <p:nvGrpSpPr>
          <p:cNvPr id="174" name="Google Shape;174;p7"/>
          <p:cNvGrpSpPr/>
          <p:nvPr/>
        </p:nvGrpSpPr>
        <p:grpSpPr>
          <a:xfrm>
            <a:off x="4135960" y="4692868"/>
            <a:ext cx="1734753" cy="1993969"/>
            <a:chOff x="3401139" y="1828"/>
            <a:chExt cx="1402165" cy="1611684"/>
          </a:xfrm>
        </p:grpSpPr>
        <p:sp>
          <p:nvSpPr>
            <p:cNvPr id="175" name="Google Shape;175;p7"/>
            <p:cNvSpPr/>
            <p:nvPr/>
          </p:nvSpPr>
          <p:spPr>
            <a:xfrm rot="5400000">
              <a:off x="3296379" y="106588"/>
              <a:ext cx="1611684" cy="1402165"/>
            </a:xfrm>
            <a:prstGeom prst="hexagon">
              <a:avLst>
                <a:gd fmla="val 25000" name="adj"/>
                <a:gd fmla="val 115470" name="vf"/>
              </a:avLst>
            </a:prstGeom>
            <a:solidFill>
              <a:srgbClr val="9CC2E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7"/>
            <p:cNvSpPr txBox="1"/>
            <p:nvPr/>
          </p:nvSpPr>
          <p:spPr>
            <a:xfrm>
              <a:off x="3401139" y="359961"/>
              <a:ext cx="1402165" cy="895418"/>
            </a:xfrm>
            <a:prstGeom prst="rect">
              <a:avLst/>
            </a:prstGeom>
            <a:solidFill>
              <a:srgbClr val="9CC2E5"/>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State Government</a:t>
              </a:r>
              <a:endParaRPr/>
            </a:p>
          </p:txBody>
        </p:sp>
      </p:grpSp>
      <p:grpSp>
        <p:nvGrpSpPr>
          <p:cNvPr id="177" name="Google Shape;177;p7"/>
          <p:cNvGrpSpPr/>
          <p:nvPr/>
        </p:nvGrpSpPr>
        <p:grpSpPr>
          <a:xfrm>
            <a:off x="5992549" y="4692867"/>
            <a:ext cx="1734753" cy="1993969"/>
            <a:chOff x="3401139" y="1828"/>
            <a:chExt cx="1402165" cy="1611684"/>
          </a:xfrm>
        </p:grpSpPr>
        <p:sp>
          <p:nvSpPr>
            <p:cNvPr id="178" name="Google Shape;178;p7"/>
            <p:cNvSpPr/>
            <p:nvPr/>
          </p:nvSpPr>
          <p:spPr>
            <a:xfrm rot="5400000">
              <a:off x="3296379" y="106588"/>
              <a:ext cx="1611684" cy="1402165"/>
            </a:xfrm>
            <a:prstGeom prst="hexagon">
              <a:avLst>
                <a:gd fmla="val 25000" name="adj"/>
                <a:gd fmla="val 115470" name="vf"/>
              </a:avLst>
            </a:prstGeom>
            <a:solidFill>
              <a:srgbClr val="9CC2E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7"/>
            <p:cNvSpPr txBox="1"/>
            <p:nvPr/>
          </p:nvSpPr>
          <p:spPr>
            <a:xfrm>
              <a:off x="3401139" y="359961"/>
              <a:ext cx="1402165" cy="895418"/>
            </a:xfrm>
            <a:prstGeom prst="rect">
              <a:avLst/>
            </a:prstGeom>
            <a:solidFill>
              <a:srgbClr val="9CC2E5"/>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Federal Government</a:t>
              </a:r>
              <a:endParaRPr/>
            </a:p>
          </p:txBody>
        </p:sp>
      </p:grpSp>
      <p:grpSp>
        <p:nvGrpSpPr>
          <p:cNvPr id="180" name="Google Shape;180;p7"/>
          <p:cNvGrpSpPr/>
          <p:nvPr/>
        </p:nvGrpSpPr>
        <p:grpSpPr>
          <a:xfrm>
            <a:off x="6867937" y="3052910"/>
            <a:ext cx="1734753" cy="1993969"/>
            <a:chOff x="3401139" y="1828"/>
            <a:chExt cx="1402165" cy="1611684"/>
          </a:xfrm>
        </p:grpSpPr>
        <p:sp>
          <p:nvSpPr>
            <p:cNvPr id="181" name="Google Shape;181;p7"/>
            <p:cNvSpPr/>
            <p:nvPr/>
          </p:nvSpPr>
          <p:spPr>
            <a:xfrm rot="5400000">
              <a:off x="3296379" y="106588"/>
              <a:ext cx="1611684" cy="1402165"/>
            </a:xfrm>
            <a:prstGeom prst="hexagon">
              <a:avLst>
                <a:gd fmla="val 25000" name="adj"/>
                <a:gd fmla="val 115470" name="vf"/>
              </a:avLst>
            </a:prstGeom>
            <a:solidFill>
              <a:srgbClr val="00B0F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7"/>
            <p:cNvSpPr txBox="1"/>
            <p:nvPr/>
          </p:nvSpPr>
          <p:spPr>
            <a:xfrm>
              <a:off x="3401139" y="359961"/>
              <a:ext cx="1402165" cy="895418"/>
            </a:xfrm>
            <a:prstGeom prst="rect">
              <a:avLst/>
            </a:prstGeom>
            <a:solidFill>
              <a:srgbClr val="00B0F0"/>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Secondary Organizations</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8"/>
          <p:cNvSpPr txBox="1"/>
          <p:nvPr>
            <p:ph type="title"/>
          </p:nvPr>
        </p:nvSpPr>
        <p:spPr>
          <a:xfrm>
            <a:off x="838200" y="12761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Identifying Stakeholders</a:t>
            </a:r>
            <a:endParaRPr/>
          </a:p>
        </p:txBody>
      </p:sp>
      <p:grpSp>
        <p:nvGrpSpPr>
          <p:cNvPr id="188" name="Google Shape;188;p8"/>
          <p:cNvGrpSpPr/>
          <p:nvPr/>
        </p:nvGrpSpPr>
        <p:grpSpPr>
          <a:xfrm>
            <a:off x="5043092" y="3052911"/>
            <a:ext cx="1734753" cy="1993969"/>
            <a:chOff x="3401139" y="1828"/>
            <a:chExt cx="1402165" cy="1611684"/>
          </a:xfrm>
        </p:grpSpPr>
        <p:sp>
          <p:nvSpPr>
            <p:cNvPr id="189" name="Google Shape;189;p8"/>
            <p:cNvSpPr/>
            <p:nvPr/>
          </p:nvSpPr>
          <p:spPr>
            <a:xfrm rot="5400000">
              <a:off x="3296379" y="106588"/>
              <a:ext cx="1611684" cy="1402165"/>
            </a:xfrm>
            <a:prstGeom prst="hexagon">
              <a:avLst>
                <a:gd fmla="val 25000" name="adj"/>
                <a:gd fmla="val 115470" name="vf"/>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8"/>
            <p:cNvSpPr txBox="1"/>
            <p:nvPr/>
          </p:nvSpPr>
          <p:spPr>
            <a:xfrm>
              <a:off x="3401139" y="359961"/>
              <a:ext cx="1402165" cy="89541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Industry Members</a:t>
              </a:r>
              <a:endParaRPr/>
            </a:p>
          </p:txBody>
        </p:sp>
      </p:grpSp>
      <p:grpSp>
        <p:nvGrpSpPr>
          <p:cNvPr id="191" name="Google Shape;191;p8"/>
          <p:cNvGrpSpPr/>
          <p:nvPr/>
        </p:nvGrpSpPr>
        <p:grpSpPr>
          <a:xfrm>
            <a:off x="5971386" y="1412961"/>
            <a:ext cx="1734753" cy="1993969"/>
            <a:chOff x="3401139" y="1828"/>
            <a:chExt cx="1402165" cy="1611684"/>
          </a:xfrm>
        </p:grpSpPr>
        <p:sp>
          <p:nvSpPr>
            <p:cNvPr id="192" name="Google Shape;192;p8"/>
            <p:cNvSpPr/>
            <p:nvPr/>
          </p:nvSpPr>
          <p:spPr>
            <a:xfrm rot="5400000">
              <a:off x="3296379" y="106588"/>
              <a:ext cx="1611684" cy="1402165"/>
            </a:xfrm>
            <a:prstGeom prst="hexagon">
              <a:avLst>
                <a:gd fmla="val 25000" name="adj"/>
                <a:gd fmla="val 115470" name="vf"/>
              </a:avLst>
            </a:pr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8"/>
            <p:cNvSpPr txBox="1"/>
            <p:nvPr/>
          </p:nvSpPr>
          <p:spPr>
            <a:xfrm>
              <a:off x="3401139" y="359961"/>
              <a:ext cx="1402165" cy="895418"/>
            </a:xfrm>
            <a:prstGeom prst="rect">
              <a:avLst/>
            </a:prstGeom>
            <a:solidFill>
              <a:schemeClr val="accent6"/>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Coastal Advocacy &amp; Restoration Groups </a:t>
              </a:r>
              <a:endParaRPr/>
            </a:p>
          </p:txBody>
        </p:sp>
      </p:grpSp>
      <p:grpSp>
        <p:nvGrpSpPr>
          <p:cNvPr id="194" name="Google Shape;194;p8"/>
          <p:cNvGrpSpPr/>
          <p:nvPr/>
        </p:nvGrpSpPr>
        <p:grpSpPr>
          <a:xfrm>
            <a:off x="4130671" y="1412952"/>
            <a:ext cx="1734753" cy="1993969"/>
            <a:chOff x="3401139" y="1828"/>
            <a:chExt cx="1402165" cy="1611684"/>
          </a:xfrm>
        </p:grpSpPr>
        <p:sp>
          <p:nvSpPr>
            <p:cNvPr id="195" name="Google Shape;195;p8"/>
            <p:cNvSpPr/>
            <p:nvPr/>
          </p:nvSpPr>
          <p:spPr>
            <a:xfrm rot="5400000">
              <a:off x="3296379" y="106588"/>
              <a:ext cx="1611684" cy="1402165"/>
            </a:xfrm>
            <a:prstGeom prst="hexagon">
              <a:avLst>
                <a:gd fmla="val 25000" name="adj"/>
                <a:gd fmla="val 115470" name="vf"/>
              </a:avLst>
            </a:prstGeom>
            <a:solidFill>
              <a:srgbClr val="007E3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8"/>
            <p:cNvSpPr txBox="1"/>
            <p:nvPr/>
          </p:nvSpPr>
          <p:spPr>
            <a:xfrm>
              <a:off x="3401139" y="359961"/>
              <a:ext cx="1402165" cy="895418"/>
            </a:xfrm>
            <a:prstGeom prst="rect">
              <a:avLst/>
            </a:prstGeom>
            <a:solidFill>
              <a:srgbClr val="007E39"/>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Academia</a:t>
              </a:r>
              <a:endParaRPr/>
            </a:p>
          </p:txBody>
        </p:sp>
      </p:grpSp>
      <p:grpSp>
        <p:nvGrpSpPr>
          <p:cNvPr id="197" name="Google Shape;197;p8"/>
          <p:cNvGrpSpPr/>
          <p:nvPr/>
        </p:nvGrpSpPr>
        <p:grpSpPr>
          <a:xfrm>
            <a:off x="3218248" y="3052916"/>
            <a:ext cx="1734753" cy="1993969"/>
            <a:chOff x="3401139" y="1828"/>
            <a:chExt cx="1402165" cy="1611684"/>
          </a:xfrm>
        </p:grpSpPr>
        <p:sp>
          <p:nvSpPr>
            <p:cNvPr id="198" name="Google Shape;198;p8"/>
            <p:cNvSpPr/>
            <p:nvPr/>
          </p:nvSpPr>
          <p:spPr>
            <a:xfrm rot="5400000">
              <a:off x="3296379" y="106588"/>
              <a:ext cx="1611684" cy="1402165"/>
            </a:xfrm>
            <a:prstGeom prst="hexagon">
              <a:avLst>
                <a:gd fmla="val 25000" name="adj"/>
                <a:gd fmla="val 115470" name="vf"/>
              </a:avLst>
            </a:pr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8"/>
            <p:cNvSpPr txBox="1"/>
            <p:nvPr/>
          </p:nvSpPr>
          <p:spPr>
            <a:xfrm>
              <a:off x="3401139" y="359961"/>
              <a:ext cx="1402165" cy="895418"/>
            </a:xfrm>
            <a:prstGeom prst="rect">
              <a:avLst/>
            </a:prstGeom>
            <a:solidFill>
              <a:schemeClr val="accent6"/>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Coastal Management &amp; Education Groups </a:t>
              </a:r>
              <a:endParaRPr/>
            </a:p>
          </p:txBody>
        </p:sp>
      </p:grpSp>
      <p:grpSp>
        <p:nvGrpSpPr>
          <p:cNvPr id="200" name="Google Shape;200;p8"/>
          <p:cNvGrpSpPr/>
          <p:nvPr/>
        </p:nvGrpSpPr>
        <p:grpSpPr>
          <a:xfrm>
            <a:off x="4135960" y="4692868"/>
            <a:ext cx="1734753" cy="1993969"/>
            <a:chOff x="3401139" y="1828"/>
            <a:chExt cx="1402165" cy="1611684"/>
          </a:xfrm>
        </p:grpSpPr>
        <p:sp>
          <p:nvSpPr>
            <p:cNvPr id="201" name="Google Shape;201;p8"/>
            <p:cNvSpPr/>
            <p:nvPr/>
          </p:nvSpPr>
          <p:spPr>
            <a:xfrm rot="5400000">
              <a:off x="3296379" y="106588"/>
              <a:ext cx="1611684" cy="1402165"/>
            </a:xfrm>
            <a:prstGeom prst="hexagon">
              <a:avLst>
                <a:gd fmla="val 25000" name="adj"/>
                <a:gd fmla="val 115470" name="vf"/>
              </a:avLst>
            </a:prstGeom>
            <a:solidFill>
              <a:srgbClr val="9CC2E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8"/>
            <p:cNvSpPr txBox="1"/>
            <p:nvPr/>
          </p:nvSpPr>
          <p:spPr>
            <a:xfrm>
              <a:off x="3401139" y="359961"/>
              <a:ext cx="1402165" cy="895418"/>
            </a:xfrm>
            <a:prstGeom prst="rect">
              <a:avLst/>
            </a:prstGeom>
            <a:solidFill>
              <a:srgbClr val="9CC2E5"/>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State Government</a:t>
              </a:r>
              <a:endParaRPr/>
            </a:p>
          </p:txBody>
        </p:sp>
      </p:grpSp>
      <p:grpSp>
        <p:nvGrpSpPr>
          <p:cNvPr id="203" name="Google Shape;203;p8"/>
          <p:cNvGrpSpPr/>
          <p:nvPr/>
        </p:nvGrpSpPr>
        <p:grpSpPr>
          <a:xfrm>
            <a:off x="5992549" y="4692867"/>
            <a:ext cx="1734753" cy="1993969"/>
            <a:chOff x="3401139" y="1828"/>
            <a:chExt cx="1402165" cy="1611684"/>
          </a:xfrm>
        </p:grpSpPr>
        <p:sp>
          <p:nvSpPr>
            <p:cNvPr id="204" name="Google Shape;204;p8"/>
            <p:cNvSpPr/>
            <p:nvPr/>
          </p:nvSpPr>
          <p:spPr>
            <a:xfrm rot="5400000">
              <a:off x="3296379" y="106588"/>
              <a:ext cx="1611684" cy="1402165"/>
            </a:xfrm>
            <a:prstGeom prst="hexagon">
              <a:avLst>
                <a:gd fmla="val 25000" name="adj"/>
                <a:gd fmla="val 115470" name="vf"/>
              </a:avLst>
            </a:prstGeom>
            <a:solidFill>
              <a:srgbClr val="9CC2E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8"/>
            <p:cNvSpPr txBox="1"/>
            <p:nvPr/>
          </p:nvSpPr>
          <p:spPr>
            <a:xfrm>
              <a:off x="3401139" y="359961"/>
              <a:ext cx="1402165" cy="895418"/>
            </a:xfrm>
            <a:prstGeom prst="rect">
              <a:avLst/>
            </a:prstGeom>
            <a:solidFill>
              <a:srgbClr val="9CC2E5"/>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Federal Government</a:t>
              </a:r>
              <a:endParaRPr/>
            </a:p>
          </p:txBody>
        </p:sp>
      </p:grpSp>
      <p:grpSp>
        <p:nvGrpSpPr>
          <p:cNvPr id="206" name="Google Shape;206;p8"/>
          <p:cNvGrpSpPr/>
          <p:nvPr/>
        </p:nvGrpSpPr>
        <p:grpSpPr>
          <a:xfrm>
            <a:off x="6867937" y="3052910"/>
            <a:ext cx="1734753" cy="1993969"/>
            <a:chOff x="3401139" y="1828"/>
            <a:chExt cx="1402165" cy="1611684"/>
          </a:xfrm>
        </p:grpSpPr>
        <p:sp>
          <p:nvSpPr>
            <p:cNvPr id="207" name="Google Shape;207;p8"/>
            <p:cNvSpPr/>
            <p:nvPr/>
          </p:nvSpPr>
          <p:spPr>
            <a:xfrm rot="5400000">
              <a:off x="3296379" y="106588"/>
              <a:ext cx="1611684" cy="1402165"/>
            </a:xfrm>
            <a:prstGeom prst="hexagon">
              <a:avLst>
                <a:gd fmla="val 25000" name="adj"/>
                <a:gd fmla="val 115470" name="vf"/>
              </a:avLst>
            </a:prstGeom>
            <a:solidFill>
              <a:srgbClr val="DDF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8"/>
            <p:cNvSpPr txBox="1"/>
            <p:nvPr/>
          </p:nvSpPr>
          <p:spPr>
            <a:xfrm>
              <a:off x="3401139" y="359961"/>
              <a:ext cx="1402165" cy="895418"/>
            </a:xfrm>
            <a:prstGeom prst="rect">
              <a:avLst/>
            </a:prstGeom>
            <a:solidFill>
              <a:srgbClr val="DDF6FF"/>
            </a:solid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Secondary Organizations</a:t>
              </a:r>
              <a:endParaRPr/>
            </a:p>
          </p:txBody>
        </p:sp>
      </p:grpSp>
      <p:sp>
        <p:nvSpPr>
          <p:cNvPr id="209" name="Google Shape;209;p8"/>
          <p:cNvSpPr/>
          <p:nvPr/>
        </p:nvSpPr>
        <p:spPr>
          <a:xfrm>
            <a:off x="8601280" y="1794689"/>
            <a:ext cx="1113230" cy="3224463"/>
          </a:xfrm>
          <a:prstGeom prst="rightBrace">
            <a:avLst>
              <a:gd fmla="val 8333" name="adj1"/>
              <a:gd fmla="val 50000" name="adj2"/>
            </a:avLst>
          </a:prstGeom>
          <a:noFill/>
          <a:ln cap="flat" cmpd="sng" w="38100">
            <a:solidFill>
              <a:srgbClr val="AEABA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p8"/>
          <p:cNvSpPr/>
          <p:nvPr/>
        </p:nvSpPr>
        <p:spPr>
          <a:xfrm>
            <a:off x="8601280" y="5082154"/>
            <a:ext cx="1113230" cy="1342709"/>
          </a:xfrm>
          <a:prstGeom prst="rightBrace">
            <a:avLst>
              <a:gd fmla="val 8333" name="adj1"/>
              <a:gd fmla="val 50000" name="adj2"/>
            </a:avLst>
          </a:prstGeom>
          <a:noFill/>
          <a:ln cap="flat" cmpd="sng" w="38100">
            <a:solidFill>
              <a:srgbClr val="AEABA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8"/>
          <p:cNvSpPr/>
          <p:nvPr/>
        </p:nvSpPr>
        <p:spPr>
          <a:xfrm>
            <a:off x="9541042" y="2963840"/>
            <a:ext cx="481263" cy="3279915"/>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2" name="Google Shape;212;p8"/>
          <p:cNvSpPr txBox="1"/>
          <p:nvPr/>
        </p:nvSpPr>
        <p:spPr>
          <a:xfrm>
            <a:off x="9597594" y="3176087"/>
            <a:ext cx="211053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“Stakeholders”</a:t>
            </a:r>
            <a:endParaRPr/>
          </a:p>
        </p:txBody>
      </p:sp>
      <p:sp>
        <p:nvSpPr>
          <p:cNvPr id="213" name="Google Shape;213;p8"/>
          <p:cNvSpPr txBox="1"/>
          <p:nvPr/>
        </p:nvSpPr>
        <p:spPr>
          <a:xfrm>
            <a:off x="9503846" y="5479019"/>
            <a:ext cx="272274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“Decision Makers”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Engagement Process</a:t>
            </a:r>
            <a:endParaRPr/>
          </a:p>
        </p:txBody>
      </p:sp>
      <p:sp>
        <p:nvSpPr>
          <p:cNvPr id="219" name="Google Shape;219;p9"/>
          <p:cNvSpPr txBox="1"/>
          <p:nvPr>
            <p:ph idx="1" type="body"/>
          </p:nvPr>
        </p:nvSpPr>
        <p:spPr>
          <a:xfrm>
            <a:off x="838200" y="1698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AEABAB"/>
              </a:buClr>
              <a:buSzPts val="2800"/>
              <a:buChar char="•"/>
            </a:pPr>
            <a:r>
              <a:rPr lang="en-US">
                <a:solidFill>
                  <a:srgbClr val="AEABAB"/>
                </a:solidFill>
              </a:rPr>
              <a:t>Readings</a:t>
            </a:r>
            <a:endParaRPr/>
          </a:p>
          <a:p>
            <a:pPr indent="-228600" lvl="0" marL="228600" rtl="0" algn="l">
              <a:lnSpc>
                <a:spcPct val="90000"/>
              </a:lnSpc>
              <a:spcBef>
                <a:spcPts val="1000"/>
              </a:spcBef>
              <a:spcAft>
                <a:spcPts val="0"/>
              </a:spcAft>
              <a:buClr>
                <a:schemeClr val="dk1"/>
              </a:buClr>
              <a:buSzPts val="2800"/>
              <a:buChar char="•"/>
            </a:pPr>
            <a:r>
              <a:rPr lang="en-US"/>
              <a:t>Workshop 1</a:t>
            </a:r>
            <a:endParaRPr/>
          </a:p>
          <a:p>
            <a:pPr indent="-228600" lvl="1" marL="685800" rtl="0" algn="l">
              <a:lnSpc>
                <a:spcPct val="90000"/>
              </a:lnSpc>
              <a:spcBef>
                <a:spcPts val="500"/>
              </a:spcBef>
              <a:spcAft>
                <a:spcPts val="0"/>
              </a:spcAft>
              <a:buClr>
                <a:schemeClr val="dk1"/>
              </a:buClr>
              <a:buSzPts val="2400"/>
              <a:buFont typeface="Courier New"/>
              <a:buChar char="o"/>
            </a:pPr>
            <a:r>
              <a:rPr lang="en-US"/>
              <a:t>Activity – "OA Basics" and background information</a:t>
            </a:r>
            <a:endParaRPr/>
          </a:p>
          <a:p>
            <a:pPr indent="-228600" lvl="1" marL="685800" rtl="0" algn="l">
              <a:lnSpc>
                <a:spcPct val="90000"/>
              </a:lnSpc>
              <a:spcBef>
                <a:spcPts val="500"/>
              </a:spcBef>
              <a:spcAft>
                <a:spcPts val="0"/>
              </a:spcAft>
              <a:buClr>
                <a:schemeClr val="dk1"/>
              </a:buClr>
              <a:buSzPts val="2400"/>
              <a:buFont typeface="Courier New"/>
              <a:buChar char="o"/>
            </a:pPr>
            <a:r>
              <a:rPr lang="en-US"/>
              <a:t>Homework – Survey on OA concerns and ranking exercise.</a:t>
            </a:r>
            <a:endParaRPr/>
          </a:p>
          <a:p>
            <a:pPr indent="-228600" lvl="0" marL="228600" rtl="0" algn="l">
              <a:lnSpc>
                <a:spcPct val="90000"/>
              </a:lnSpc>
              <a:spcBef>
                <a:spcPts val="1000"/>
              </a:spcBef>
              <a:spcAft>
                <a:spcPts val="0"/>
              </a:spcAft>
              <a:buClr>
                <a:schemeClr val="dk1"/>
              </a:buClr>
              <a:buSzPts val="2800"/>
              <a:buChar char="•"/>
            </a:pPr>
            <a:r>
              <a:rPr lang="en-US"/>
              <a:t>Workshop 2</a:t>
            </a:r>
            <a:endParaRPr/>
          </a:p>
          <a:p>
            <a:pPr indent="-228600" lvl="1" marL="685800" rtl="0" algn="l">
              <a:lnSpc>
                <a:spcPct val="90000"/>
              </a:lnSpc>
              <a:spcBef>
                <a:spcPts val="500"/>
              </a:spcBef>
              <a:spcAft>
                <a:spcPts val="0"/>
              </a:spcAft>
              <a:buClr>
                <a:schemeClr val="dk1"/>
              </a:buClr>
              <a:buSzPts val="2400"/>
              <a:buFont typeface="Courier New"/>
              <a:buChar char="o"/>
            </a:pPr>
            <a:r>
              <a:rPr lang="en-US"/>
              <a:t>Activity – Deep dive discussions</a:t>
            </a:r>
            <a:endParaRPr/>
          </a:p>
          <a:p>
            <a:pPr indent="-228600" lvl="1" marL="685800" rtl="0" algn="l">
              <a:lnSpc>
                <a:spcPct val="90000"/>
              </a:lnSpc>
              <a:spcBef>
                <a:spcPts val="500"/>
              </a:spcBef>
              <a:spcAft>
                <a:spcPts val="0"/>
              </a:spcAft>
              <a:buClr>
                <a:schemeClr val="dk1"/>
              </a:buClr>
              <a:buSzPts val="2400"/>
              <a:buFont typeface="Courier New"/>
              <a:buChar char="o"/>
            </a:pPr>
            <a:r>
              <a:rPr lang="en-US"/>
              <a:t>Homework – Identify goals to achieve in the next five-years</a:t>
            </a:r>
            <a:endParaRPr/>
          </a:p>
          <a:p>
            <a:pPr indent="-228600" lvl="0" marL="228600" rtl="0" algn="l">
              <a:lnSpc>
                <a:spcPct val="90000"/>
              </a:lnSpc>
              <a:spcBef>
                <a:spcPts val="1000"/>
              </a:spcBef>
              <a:spcAft>
                <a:spcPts val="0"/>
              </a:spcAft>
              <a:buClr>
                <a:schemeClr val="dk1"/>
              </a:buClr>
              <a:buSzPts val="2800"/>
              <a:buChar char="•"/>
            </a:pPr>
            <a:r>
              <a:rPr lang="en-US"/>
              <a:t>Workshop 3</a:t>
            </a:r>
            <a:endParaRPr/>
          </a:p>
          <a:p>
            <a:pPr indent="-228600" lvl="1" marL="685800" rtl="0" algn="l">
              <a:lnSpc>
                <a:spcPct val="90000"/>
              </a:lnSpc>
              <a:spcBef>
                <a:spcPts val="500"/>
              </a:spcBef>
              <a:spcAft>
                <a:spcPts val="0"/>
              </a:spcAft>
              <a:buClr>
                <a:schemeClr val="dk1"/>
              </a:buClr>
              <a:buSzPts val="2400"/>
              <a:buFont typeface="Courier New"/>
              <a:buChar char="o"/>
            </a:pPr>
            <a:r>
              <a:rPr lang="en-US"/>
              <a:t>Activity – Preview of recommendations and opportunity for final thoughts</a:t>
            </a:r>
            <a:endParaRPr/>
          </a:p>
          <a:p>
            <a:pPr indent="-228600" lvl="0" marL="228600" rtl="0" algn="l">
              <a:lnSpc>
                <a:spcPct val="90000"/>
              </a:lnSpc>
              <a:spcBef>
                <a:spcPts val="1000"/>
              </a:spcBef>
              <a:spcAft>
                <a:spcPts val="0"/>
              </a:spcAft>
              <a:buClr>
                <a:srgbClr val="AEABAB"/>
              </a:buClr>
              <a:buSzPts val="2800"/>
              <a:buChar char="•"/>
            </a:pPr>
            <a:r>
              <a:rPr lang="en-US">
                <a:solidFill>
                  <a:srgbClr val="AEABAB"/>
                </a:solidFill>
              </a:rPr>
              <a:t>Review of final report</a:t>
            </a:r>
            <a:endParaRPr/>
          </a:p>
        </p:txBody>
      </p:sp>
      <p:sp>
        <p:nvSpPr>
          <p:cNvPr id="220" name="Google Shape;220;p9"/>
          <p:cNvSpPr txBox="1"/>
          <p:nvPr/>
        </p:nvSpPr>
        <p:spPr>
          <a:xfrm>
            <a:off x="4164932" y="6310329"/>
            <a:ext cx="3862137" cy="369332"/>
          </a:xfrm>
          <a:prstGeom prst="rect">
            <a:avLst/>
          </a:prstGeom>
          <a:solidFill>
            <a:srgbClr val="C4E0B2"/>
          </a:solidFill>
          <a:ln cap="flat" cmpd="sng" w="19050">
            <a:solidFill>
              <a:srgbClr val="595959"/>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Engagement Methods</a:t>
            </a:r>
            <a:endParaRPr/>
          </a:p>
        </p:txBody>
      </p:sp>
      <p:sp>
        <p:nvSpPr>
          <p:cNvPr id="221" name="Google Shape;221;p9"/>
          <p:cNvSpPr txBox="1"/>
          <p:nvPr/>
        </p:nvSpPr>
        <p:spPr>
          <a:xfrm>
            <a:off x="8209548" y="6309360"/>
            <a:ext cx="3862137" cy="369332"/>
          </a:xfrm>
          <a:prstGeom prst="rect">
            <a:avLst/>
          </a:prstGeom>
          <a:solidFill>
            <a:srgbClr val="FFF2CC"/>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Takeaways</a:t>
            </a:r>
            <a:endParaRPr/>
          </a:p>
        </p:txBody>
      </p:sp>
      <p:sp>
        <p:nvSpPr>
          <p:cNvPr id="222" name="Google Shape;222;p9"/>
          <p:cNvSpPr/>
          <p:nvPr/>
        </p:nvSpPr>
        <p:spPr>
          <a:xfrm>
            <a:off x="8209548" y="6206339"/>
            <a:ext cx="3982452" cy="573072"/>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9"/>
          <p:cNvSpPr txBox="1"/>
          <p:nvPr/>
        </p:nvSpPr>
        <p:spPr>
          <a:xfrm>
            <a:off x="120315" y="6311900"/>
            <a:ext cx="3862137" cy="369332"/>
          </a:xfrm>
          <a:prstGeom prst="rect">
            <a:avLst/>
          </a:prstGeom>
          <a:solidFill>
            <a:srgbClr val="D8E2F3"/>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Introduction</a:t>
            </a:r>
            <a:endParaRPr/>
          </a:p>
        </p:txBody>
      </p:sp>
      <p:sp>
        <p:nvSpPr>
          <p:cNvPr id="224" name="Google Shape;224;p9"/>
          <p:cNvSpPr/>
          <p:nvPr/>
        </p:nvSpPr>
        <p:spPr>
          <a:xfrm>
            <a:off x="0" y="6199200"/>
            <a:ext cx="3982452" cy="573072"/>
          </a:xfrm>
          <a:prstGeom prst="rect">
            <a:avLst/>
          </a:prstGeom>
          <a:solidFill>
            <a:srgbClr val="FFFFFF">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2024-02-06T15:25:34Z</dcterms:created>
  <dc:creator>Janine Barr</dc:creator>
</cp:coreProperties>
</file>