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87" r:id="rId2"/>
    <p:sldId id="288" r:id="rId3"/>
    <p:sldId id="289" r:id="rId4"/>
    <p:sldId id="361" r:id="rId5"/>
    <p:sldId id="380" r:id="rId6"/>
    <p:sldId id="2245" r:id="rId7"/>
    <p:sldId id="292" r:id="rId8"/>
    <p:sldId id="2237" r:id="rId9"/>
    <p:sldId id="2238" r:id="rId10"/>
    <p:sldId id="295" r:id="rId11"/>
    <p:sldId id="391" r:id="rId12"/>
    <p:sldId id="382" r:id="rId13"/>
    <p:sldId id="2246" r:id="rId14"/>
    <p:sldId id="2236" r:id="rId15"/>
    <p:sldId id="381" r:id="rId16"/>
    <p:sldId id="383" r:id="rId17"/>
    <p:sldId id="386" r:id="rId18"/>
    <p:sldId id="2235" r:id="rId19"/>
    <p:sldId id="2241" r:id="rId20"/>
    <p:sldId id="297" r:id="rId21"/>
    <p:sldId id="390" r:id="rId22"/>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032E33-9567-DC8E-3818-9C6E4F112D8C}" name="Stacey Greene" initials="SG" userId="S::agreene@stevens.edu::8691361d-68f7-40e3-a002-b2b2c8069a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CDFF"/>
    <a:srgbClr val="D9FFD9"/>
    <a:srgbClr val="A32638"/>
    <a:srgbClr val="000000"/>
    <a:srgbClr val="006600"/>
    <a:srgbClr val="94C4E3"/>
    <a:srgbClr val="D6F2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9CE908-49F3-42B4-AEEB-F75B0257582C}" v="253" dt="2024-03-10T19:23:54.1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16"/>
    <p:restoredTop sz="90741" autoAdjust="0"/>
  </p:normalViewPr>
  <p:slideViewPr>
    <p:cSldViewPr snapToGrid="0" snapToObjects="1">
      <p:cViewPr varScale="1">
        <p:scale>
          <a:sx n="100" d="100"/>
          <a:sy n="100" d="100"/>
        </p:scale>
        <p:origin x="64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B3279A-155E-461A-9D12-BF6907D75AD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4EF04F5-69D6-424B-822F-3753DF5CF1FB}">
      <dgm:prSet custT="1"/>
      <dgm:spPr/>
      <dgm:t>
        <a:bodyPr lIns="45720" tIns="45720" rIns="45720" bIns="91440"/>
        <a:lstStyle/>
        <a:p>
          <a:pPr>
            <a:lnSpc>
              <a:spcPct val="100000"/>
            </a:lnSpc>
          </a:pPr>
          <a:r>
            <a:rPr lang="en-US" sz="2000" dirty="0"/>
            <a:t>G</a:t>
          </a:r>
          <a:r>
            <a:rPr lang="en-US" sz="2000" i="0" dirty="0"/>
            <a:t>rowing </a:t>
          </a:r>
          <a:r>
            <a:rPr lang="en-US" sz="2000" dirty="0"/>
            <a:t>coastal flood hazards, </a:t>
          </a:r>
          <a:r>
            <a:rPr lang="en-US" sz="2000" i="0" dirty="0"/>
            <a:t>and potential environmental impacts of gray (hard, engineering) solutions</a:t>
          </a:r>
          <a:endParaRPr lang="en-US" sz="2000" dirty="0"/>
        </a:p>
      </dgm:t>
    </dgm:pt>
    <dgm:pt modelId="{10813153-96E4-41BC-90EE-B07776F33E6B}" type="parTrans" cxnId="{BC818D3E-4F22-43E7-A56B-04E44F329D10}">
      <dgm:prSet/>
      <dgm:spPr/>
      <dgm:t>
        <a:bodyPr/>
        <a:lstStyle/>
        <a:p>
          <a:endParaRPr lang="en-US"/>
        </a:p>
      </dgm:t>
    </dgm:pt>
    <dgm:pt modelId="{61C2CF85-17A4-4DAB-A36C-1498ACCB2AB4}" type="sibTrans" cxnId="{BC818D3E-4F22-43E7-A56B-04E44F329D10}">
      <dgm:prSet/>
      <dgm:spPr/>
      <dgm:t>
        <a:bodyPr/>
        <a:lstStyle/>
        <a:p>
          <a:endParaRPr lang="en-US"/>
        </a:p>
      </dgm:t>
    </dgm:pt>
    <dgm:pt modelId="{79AC8A7C-2378-4339-A6C8-B90077DB5891}">
      <dgm:prSet custT="1"/>
      <dgm:spPr/>
      <dgm:t>
        <a:bodyPr lIns="45720" tIns="45720" rIns="45720" bIns="45720"/>
        <a:lstStyle/>
        <a:p>
          <a:pPr>
            <a:lnSpc>
              <a:spcPct val="100000"/>
            </a:lnSpc>
          </a:pPr>
          <a:r>
            <a:rPr lang="en-US" sz="2000" dirty="0"/>
            <a:t>Limited capacity of green (soft, natural, nature-based) solutions to mitigate hazards associated with extreme events</a:t>
          </a:r>
        </a:p>
      </dgm:t>
    </dgm:pt>
    <dgm:pt modelId="{CF2167D5-1FE3-48CE-813C-10CD1FF20B6C}" type="parTrans" cxnId="{5CB5B3AB-F9DB-4131-8146-E25A1A9D101D}">
      <dgm:prSet/>
      <dgm:spPr/>
      <dgm:t>
        <a:bodyPr/>
        <a:lstStyle/>
        <a:p>
          <a:endParaRPr lang="en-US"/>
        </a:p>
      </dgm:t>
    </dgm:pt>
    <dgm:pt modelId="{31E5C063-4503-4512-A0E2-B1703EE91EC7}" type="sibTrans" cxnId="{5CB5B3AB-F9DB-4131-8146-E25A1A9D101D}">
      <dgm:prSet/>
      <dgm:spPr/>
      <dgm:t>
        <a:bodyPr/>
        <a:lstStyle/>
        <a:p>
          <a:endParaRPr lang="en-US"/>
        </a:p>
      </dgm:t>
    </dgm:pt>
    <dgm:pt modelId="{9A56EFED-6AAD-4FB4-8168-BD509F820C35}">
      <dgm:prSet custT="1"/>
      <dgm:spPr/>
      <dgm:t>
        <a:bodyPr lIns="45720" tIns="45720" rIns="45720" bIns="45720"/>
        <a:lstStyle/>
        <a:p>
          <a:pPr>
            <a:lnSpc>
              <a:spcPct val="100000"/>
            </a:lnSpc>
          </a:pPr>
          <a:r>
            <a:rPr lang="en-US" sz="2000" dirty="0"/>
            <a:t>Ability of hybrid solutions to benefit from flood reduction benefits of both green and gray solutions and co-benefits of green solutions</a:t>
          </a:r>
        </a:p>
      </dgm:t>
    </dgm:pt>
    <dgm:pt modelId="{7F36CA98-C45E-45E7-B837-CD29753741C4}" type="parTrans" cxnId="{226F1CA6-6D3D-432C-9B8D-DA33F21BCE7E}">
      <dgm:prSet/>
      <dgm:spPr/>
      <dgm:t>
        <a:bodyPr/>
        <a:lstStyle/>
        <a:p>
          <a:endParaRPr lang="en-US"/>
        </a:p>
      </dgm:t>
    </dgm:pt>
    <dgm:pt modelId="{73EBF44B-E8C5-4368-8649-B60105013894}" type="sibTrans" cxnId="{226F1CA6-6D3D-432C-9B8D-DA33F21BCE7E}">
      <dgm:prSet/>
      <dgm:spPr/>
      <dgm:t>
        <a:bodyPr/>
        <a:lstStyle/>
        <a:p>
          <a:endParaRPr lang="en-US"/>
        </a:p>
      </dgm:t>
    </dgm:pt>
    <dgm:pt modelId="{E1AFE069-8B6C-48FC-A598-820D7A8E9C09}">
      <dgm:prSet custT="1"/>
      <dgm:spPr/>
      <dgm:t>
        <a:bodyPr lIns="45720" tIns="45720" rIns="45720" bIns="45720"/>
        <a:lstStyle/>
        <a:p>
          <a:pPr>
            <a:lnSpc>
              <a:spcPct val="100000"/>
            </a:lnSpc>
          </a:pPr>
          <a:r>
            <a:rPr lang="en-US" sz="2000" dirty="0"/>
            <a:t>Less established design methods for green and hybrid solutions compared to gray solutions (such as seawall)</a:t>
          </a:r>
        </a:p>
      </dgm:t>
    </dgm:pt>
    <dgm:pt modelId="{E73A11D2-4E8B-4BE0-A951-BC6A89B8B4AE}" type="parTrans" cxnId="{092BB5DD-34AD-4A50-914E-6B19ABECE04F}">
      <dgm:prSet/>
      <dgm:spPr/>
      <dgm:t>
        <a:bodyPr/>
        <a:lstStyle/>
        <a:p>
          <a:endParaRPr lang="en-US"/>
        </a:p>
      </dgm:t>
    </dgm:pt>
    <dgm:pt modelId="{67FC2C9F-74CE-404B-AC39-6FF63F2D6A93}" type="sibTrans" cxnId="{092BB5DD-34AD-4A50-914E-6B19ABECE04F}">
      <dgm:prSet/>
      <dgm:spPr/>
      <dgm:t>
        <a:bodyPr/>
        <a:lstStyle/>
        <a:p>
          <a:endParaRPr lang="en-US"/>
        </a:p>
      </dgm:t>
    </dgm:pt>
    <dgm:pt modelId="{CE1A4CCA-9804-4EC1-A860-FA594586C675}" type="pres">
      <dgm:prSet presAssocID="{97B3279A-155E-461A-9D12-BF6907D75AD6}" presName="root" presStyleCnt="0">
        <dgm:presLayoutVars>
          <dgm:dir/>
          <dgm:resizeHandles val="exact"/>
        </dgm:presLayoutVars>
      </dgm:prSet>
      <dgm:spPr/>
    </dgm:pt>
    <dgm:pt modelId="{AEAA96B3-0B1C-4171-9556-DCBD764E2815}" type="pres">
      <dgm:prSet presAssocID="{24EF04F5-69D6-424B-822F-3753DF5CF1FB}" presName="compNode" presStyleCnt="0"/>
      <dgm:spPr/>
    </dgm:pt>
    <dgm:pt modelId="{EEE4C894-9D2A-4641-8849-C9F5E85C9376}" type="pres">
      <dgm:prSet presAssocID="{24EF04F5-69D6-424B-822F-3753DF5CF1FB}" presName="bgRect" presStyleLbl="bgShp" presStyleIdx="0" presStyleCnt="4"/>
      <dgm:spPr/>
    </dgm:pt>
    <dgm:pt modelId="{5E97F8E9-C843-42A3-9074-0F80FE82DDEB}" type="pres">
      <dgm:prSet presAssocID="{24EF04F5-69D6-424B-822F-3753DF5CF1F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solidFill>
            <a:schemeClr val="tx1"/>
          </a:solidFill>
        </a:ln>
      </dgm:spPr>
      <dgm:extLst>
        <a:ext uri="{E40237B7-FDA0-4F09-8148-C483321AD2D9}">
          <dgm14:cNvPr xmlns:dgm14="http://schemas.microsoft.com/office/drawing/2010/diagram" id="0" name="" descr="Wave with solid fill"/>
        </a:ext>
      </dgm:extLst>
    </dgm:pt>
    <dgm:pt modelId="{1024605D-D561-4410-BEC3-75BF91A01D43}" type="pres">
      <dgm:prSet presAssocID="{24EF04F5-69D6-424B-822F-3753DF5CF1FB}" presName="spaceRect" presStyleCnt="0"/>
      <dgm:spPr/>
    </dgm:pt>
    <dgm:pt modelId="{432F3047-0B01-4AD6-88D2-22B49E357A47}" type="pres">
      <dgm:prSet presAssocID="{24EF04F5-69D6-424B-822F-3753DF5CF1FB}" presName="parTx" presStyleLbl="revTx" presStyleIdx="0" presStyleCnt="4">
        <dgm:presLayoutVars>
          <dgm:chMax val="0"/>
          <dgm:chPref val="0"/>
        </dgm:presLayoutVars>
      </dgm:prSet>
      <dgm:spPr/>
    </dgm:pt>
    <dgm:pt modelId="{1CE4690A-1C81-4A57-B3EB-33E32A1BFD0A}" type="pres">
      <dgm:prSet presAssocID="{61C2CF85-17A4-4DAB-A36C-1498ACCB2AB4}" presName="sibTrans" presStyleCnt="0"/>
      <dgm:spPr/>
    </dgm:pt>
    <dgm:pt modelId="{ECF7A5FA-40D7-42F6-92DD-2DCAA2A2D4D2}" type="pres">
      <dgm:prSet presAssocID="{79AC8A7C-2378-4339-A6C8-B90077DB5891}" presName="compNode" presStyleCnt="0"/>
      <dgm:spPr/>
    </dgm:pt>
    <dgm:pt modelId="{6F696DAD-096B-40C5-BC37-E207B468312B}" type="pres">
      <dgm:prSet presAssocID="{79AC8A7C-2378-4339-A6C8-B90077DB5891}" presName="bgRect" presStyleLbl="bgShp" presStyleIdx="1" presStyleCnt="4"/>
      <dgm:spPr/>
    </dgm:pt>
    <dgm:pt modelId="{2FD093A1-B09B-404E-AF3A-E83B998EFEE6}" type="pres">
      <dgm:prSet presAssocID="{79AC8A7C-2378-4339-A6C8-B90077DB589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chemeClr val="tx1"/>
          </a:solidFill>
        </a:ln>
      </dgm:spPr>
      <dgm:extLst>
        <a:ext uri="{E40237B7-FDA0-4F09-8148-C483321AD2D9}">
          <dgm14:cNvPr xmlns:dgm14="http://schemas.microsoft.com/office/drawing/2010/diagram" id="0" name="" descr="Tornado with solid fill"/>
        </a:ext>
      </dgm:extLst>
    </dgm:pt>
    <dgm:pt modelId="{D33D1687-46DF-4AF1-A796-B7A681453C66}" type="pres">
      <dgm:prSet presAssocID="{79AC8A7C-2378-4339-A6C8-B90077DB5891}" presName="spaceRect" presStyleCnt="0"/>
      <dgm:spPr/>
    </dgm:pt>
    <dgm:pt modelId="{89B02515-3E95-4171-9B01-4137876A79BF}" type="pres">
      <dgm:prSet presAssocID="{79AC8A7C-2378-4339-A6C8-B90077DB5891}" presName="parTx" presStyleLbl="revTx" presStyleIdx="1" presStyleCnt="4">
        <dgm:presLayoutVars>
          <dgm:chMax val="0"/>
          <dgm:chPref val="0"/>
        </dgm:presLayoutVars>
      </dgm:prSet>
      <dgm:spPr/>
    </dgm:pt>
    <dgm:pt modelId="{0387BBFB-7340-4194-A57C-2119EF698560}" type="pres">
      <dgm:prSet presAssocID="{31E5C063-4503-4512-A0E2-B1703EE91EC7}" presName="sibTrans" presStyleCnt="0"/>
      <dgm:spPr/>
    </dgm:pt>
    <dgm:pt modelId="{241E6E14-BE69-492D-A0F1-AC2B0D898AC6}" type="pres">
      <dgm:prSet presAssocID="{9A56EFED-6AAD-4FB4-8168-BD509F820C35}" presName="compNode" presStyleCnt="0"/>
      <dgm:spPr/>
    </dgm:pt>
    <dgm:pt modelId="{2CCBBB07-39EB-426F-A08E-C7D0BD9CDD1F}" type="pres">
      <dgm:prSet presAssocID="{9A56EFED-6AAD-4FB4-8168-BD509F820C35}" presName="bgRect" presStyleLbl="bgShp" presStyleIdx="2" presStyleCnt="4"/>
      <dgm:spPr/>
    </dgm:pt>
    <dgm:pt modelId="{D51E73B1-FD84-4A11-BE6F-F2A03DECABF9}" type="pres">
      <dgm:prSet presAssocID="{9A56EFED-6AAD-4FB4-8168-BD509F820C3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solidFill>
            <a:schemeClr val="tx1"/>
          </a:solidFill>
        </a:ln>
      </dgm:spPr>
      <dgm:extLst>
        <a:ext uri="{E40237B7-FDA0-4F09-8148-C483321AD2D9}">
          <dgm14:cNvPr xmlns:dgm14="http://schemas.microsoft.com/office/drawing/2010/diagram" id="0" name="" descr="Signal with solid fill"/>
        </a:ext>
      </dgm:extLst>
    </dgm:pt>
    <dgm:pt modelId="{38A10755-BA49-480C-9CF0-2DB47EC6C667}" type="pres">
      <dgm:prSet presAssocID="{9A56EFED-6AAD-4FB4-8168-BD509F820C35}" presName="spaceRect" presStyleCnt="0"/>
      <dgm:spPr/>
    </dgm:pt>
    <dgm:pt modelId="{3DF98E9A-11D0-495C-9A7C-B7F0B961750F}" type="pres">
      <dgm:prSet presAssocID="{9A56EFED-6AAD-4FB4-8168-BD509F820C35}" presName="parTx" presStyleLbl="revTx" presStyleIdx="2" presStyleCnt="4">
        <dgm:presLayoutVars>
          <dgm:chMax val="0"/>
          <dgm:chPref val="0"/>
        </dgm:presLayoutVars>
      </dgm:prSet>
      <dgm:spPr/>
    </dgm:pt>
    <dgm:pt modelId="{2380216E-4B81-4048-BDA8-C54278B0B776}" type="pres">
      <dgm:prSet presAssocID="{73EBF44B-E8C5-4368-8649-B60105013894}" presName="sibTrans" presStyleCnt="0"/>
      <dgm:spPr/>
    </dgm:pt>
    <dgm:pt modelId="{04FCA166-F4CE-4DC6-8AD5-35037B46A678}" type="pres">
      <dgm:prSet presAssocID="{E1AFE069-8B6C-48FC-A598-820D7A8E9C09}" presName="compNode" presStyleCnt="0"/>
      <dgm:spPr/>
    </dgm:pt>
    <dgm:pt modelId="{7565A468-F5F5-4AE7-BA7C-E769F80F8794}" type="pres">
      <dgm:prSet presAssocID="{E1AFE069-8B6C-48FC-A598-820D7A8E9C09}" presName="bgRect" presStyleLbl="bgShp" presStyleIdx="3" presStyleCnt="4"/>
      <dgm:spPr/>
    </dgm:pt>
    <dgm:pt modelId="{A9518331-85BE-4C60-A545-4EE79E0578C8}" type="pres">
      <dgm:prSet presAssocID="{E1AFE069-8B6C-48FC-A598-820D7A8E9C0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solidFill>
            <a:schemeClr val="tx1"/>
          </a:solidFill>
        </a:ln>
      </dgm:spPr>
      <dgm:extLst>
        <a:ext uri="{E40237B7-FDA0-4F09-8148-C483321AD2D9}">
          <dgm14:cNvPr xmlns:dgm14="http://schemas.microsoft.com/office/drawing/2010/diagram" id="0" name="" descr="Blueprint with solid fill"/>
        </a:ext>
      </dgm:extLst>
    </dgm:pt>
    <dgm:pt modelId="{ED571982-B22B-4FD1-B033-71B334B30B74}" type="pres">
      <dgm:prSet presAssocID="{E1AFE069-8B6C-48FC-A598-820D7A8E9C09}" presName="spaceRect" presStyleCnt="0"/>
      <dgm:spPr/>
    </dgm:pt>
    <dgm:pt modelId="{9042A05C-C5D8-4D41-995A-F299404E4047}" type="pres">
      <dgm:prSet presAssocID="{E1AFE069-8B6C-48FC-A598-820D7A8E9C09}" presName="parTx" presStyleLbl="revTx" presStyleIdx="3" presStyleCnt="4">
        <dgm:presLayoutVars>
          <dgm:chMax val="0"/>
          <dgm:chPref val="0"/>
        </dgm:presLayoutVars>
      </dgm:prSet>
      <dgm:spPr/>
    </dgm:pt>
  </dgm:ptLst>
  <dgm:cxnLst>
    <dgm:cxn modelId="{BC818D3E-4F22-43E7-A56B-04E44F329D10}" srcId="{97B3279A-155E-461A-9D12-BF6907D75AD6}" destId="{24EF04F5-69D6-424B-822F-3753DF5CF1FB}" srcOrd="0" destOrd="0" parTransId="{10813153-96E4-41BC-90EE-B07776F33E6B}" sibTransId="{61C2CF85-17A4-4DAB-A36C-1498ACCB2AB4}"/>
    <dgm:cxn modelId="{3B16996F-4FCF-472F-BE64-A3CB96743DB1}" type="presOf" srcId="{24EF04F5-69D6-424B-822F-3753DF5CF1FB}" destId="{432F3047-0B01-4AD6-88D2-22B49E357A47}" srcOrd="0" destOrd="0" presId="urn:microsoft.com/office/officeart/2018/2/layout/IconVerticalSolidList"/>
    <dgm:cxn modelId="{02F09E51-24AA-4265-A365-DEA59D354F60}" type="presOf" srcId="{E1AFE069-8B6C-48FC-A598-820D7A8E9C09}" destId="{9042A05C-C5D8-4D41-995A-F299404E4047}" srcOrd="0" destOrd="0" presId="urn:microsoft.com/office/officeart/2018/2/layout/IconVerticalSolidList"/>
    <dgm:cxn modelId="{5C416E59-1B32-4E02-9836-2318A72494FF}" type="presOf" srcId="{97B3279A-155E-461A-9D12-BF6907D75AD6}" destId="{CE1A4CCA-9804-4EC1-A860-FA594586C675}" srcOrd="0" destOrd="0" presId="urn:microsoft.com/office/officeart/2018/2/layout/IconVerticalSolidList"/>
    <dgm:cxn modelId="{226F1CA6-6D3D-432C-9B8D-DA33F21BCE7E}" srcId="{97B3279A-155E-461A-9D12-BF6907D75AD6}" destId="{9A56EFED-6AAD-4FB4-8168-BD509F820C35}" srcOrd="2" destOrd="0" parTransId="{7F36CA98-C45E-45E7-B837-CD29753741C4}" sibTransId="{73EBF44B-E8C5-4368-8649-B60105013894}"/>
    <dgm:cxn modelId="{5CB5B3AB-F9DB-4131-8146-E25A1A9D101D}" srcId="{97B3279A-155E-461A-9D12-BF6907D75AD6}" destId="{79AC8A7C-2378-4339-A6C8-B90077DB5891}" srcOrd="1" destOrd="0" parTransId="{CF2167D5-1FE3-48CE-813C-10CD1FF20B6C}" sibTransId="{31E5C063-4503-4512-A0E2-B1703EE91EC7}"/>
    <dgm:cxn modelId="{092BB5DD-34AD-4A50-914E-6B19ABECE04F}" srcId="{97B3279A-155E-461A-9D12-BF6907D75AD6}" destId="{E1AFE069-8B6C-48FC-A598-820D7A8E9C09}" srcOrd="3" destOrd="0" parTransId="{E73A11D2-4E8B-4BE0-A951-BC6A89B8B4AE}" sibTransId="{67FC2C9F-74CE-404B-AC39-6FF63F2D6A93}"/>
    <dgm:cxn modelId="{A83880E9-B16C-4735-8376-2A8158D300C6}" type="presOf" srcId="{79AC8A7C-2378-4339-A6C8-B90077DB5891}" destId="{89B02515-3E95-4171-9B01-4137876A79BF}" srcOrd="0" destOrd="0" presId="urn:microsoft.com/office/officeart/2018/2/layout/IconVerticalSolidList"/>
    <dgm:cxn modelId="{D28805EE-20E4-414C-B34C-029BFDAE2E48}" type="presOf" srcId="{9A56EFED-6AAD-4FB4-8168-BD509F820C35}" destId="{3DF98E9A-11D0-495C-9A7C-B7F0B961750F}" srcOrd="0" destOrd="0" presId="urn:microsoft.com/office/officeart/2018/2/layout/IconVerticalSolidList"/>
    <dgm:cxn modelId="{755EEB33-17F4-4753-A0F0-DB2FB05717E6}" type="presParOf" srcId="{CE1A4CCA-9804-4EC1-A860-FA594586C675}" destId="{AEAA96B3-0B1C-4171-9556-DCBD764E2815}" srcOrd="0" destOrd="0" presId="urn:microsoft.com/office/officeart/2018/2/layout/IconVerticalSolidList"/>
    <dgm:cxn modelId="{210D615A-0A6D-4F36-A745-9A5C374BE378}" type="presParOf" srcId="{AEAA96B3-0B1C-4171-9556-DCBD764E2815}" destId="{EEE4C894-9D2A-4641-8849-C9F5E85C9376}" srcOrd="0" destOrd="0" presId="urn:microsoft.com/office/officeart/2018/2/layout/IconVerticalSolidList"/>
    <dgm:cxn modelId="{F870B07A-6CD6-4F45-8066-8EF6B70636B6}" type="presParOf" srcId="{AEAA96B3-0B1C-4171-9556-DCBD764E2815}" destId="{5E97F8E9-C843-42A3-9074-0F80FE82DDEB}" srcOrd="1" destOrd="0" presId="urn:microsoft.com/office/officeart/2018/2/layout/IconVerticalSolidList"/>
    <dgm:cxn modelId="{D4D1ABF8-6AA5-41BF-A387-D66F3174A263}" type="presParOf" srcId="{AEAA96B3-0B1C-4171-9556-DCBD764E2815}" destId="{1024605D-D561-4410-BEC3-75BF91A01D43}" srcOrd="2" destOrd="0" presId="urn:microsoft.com/office/officeart/2018/2/layout/IconVerticalSolidList"/>
    <dgm:cxn modelId="{EC74A7DB-DD62-4A34-8B59-D9CE74E01602}" type="presParOf" srcId="{AEAA96B3-0B1C-4171-9556-DCBD764E2815}" destId="{432F3047-0B01-4AD6-88D2-22B49E357A47}" srcOrd="3" destOrd="0" presId="urn:microsoft.com/office/officeart/2018/2/layout/IconVerticalSolidList"/>
    <dgm:cxn modelId="{F30BC626-21B1-4EBB-BB96-20DD71F91C5F}" type="presParOf" srcId="{CE1A4CCA-9804-4EC1-A860-FA594586C675}" destId="{1CE4690A-1C81-4A57-B3EB-33E32A1BFD0A}" srcOrd="1" destOrd="0" presId="urn:microsoft.com/office/officeart/2018/2/layout/IconVerticalSolidList"/>
    <dgm:cxn modelId="{23CFFF81-B1E1-46B2-A8A8-1634B793EE4C}" type="presParOf" srcId="{CE1A4CCA-9804-4EC1-A860-FA594586C675}" destId="{ECF7A5FA-40D7-42F6-92DD-2DCAA2A2D4D2}" srcOrd="2" destOrd="0" presId="urn:microsoft.com/office/officeart/2018/2/layout/IconVerticalSolidList"/>
    <dgm:cxn modelId="{69C4EA81-303F-4D1D-9355-0139233E4BEF}" type="presParOf" srcId="{ECF7A5FA-40D7-42F6-92DD-2DCAA2A2D4D2}" destId="{6F696DAD-096B-40C5-BC37-E207B468312B}" srcOrd="0" destOrd="0" presId="urn:microsoft.com/office/officeart/2018/2/layout/IconVerticalSolidList"/>
    <dgm:cxn modelId="{7E3C6999-2419-46AA-ABA4-E36C2315C819}" type="presParOf" srcId="{ECF7A5FA-40D7-42F6-92DD-2DCAA2A2D4D2}" destId="{2FD093A1-B09B-404E-AF3A-E83B998EFEE6}" srcOrd="1" destOrd="0" presId="urn:microsoft.com/office/officeart/2018/2/layout/IconVerticalSolidList"/>
    <dgm:cxn modelId="{F79456ED-2FA1-462A-9A7A-2C94BA6DE163}" type="presParOf" srcId="{ECF7A5FA-40D7-42F6-92DD-2DCAA2A2D4D2}" destId="{D33D1687-46DF-4AF1-A796-B7A681453C66}" srcOrd="2" destOrd="0" presId="urn:microsoft.com/office/officeart/2018/2/layout/IconVerticalSolidList"/>
    <dgm:cxn modelId="{D97AE319-00DD-4EC7-A02F-65981B24B84F}" type="presParOf" srcId="{ECF7A5FA-40D7-42F6-92DD-2DCAA2A2D4D2}" destId="{89B02515-3E95-4171-9B01-4137876A79BF}" srcOrd="3" destOrd="0" presId="urn:microsoft.com/office/officeart/2018/2/layout/IconVerticalSolidList"/>
    <dgm:cxn modelId="{F3781402-254B-4140-AFA4-73417F849741}" type="presParOf" srcId="{CE1A4CCA-9804-4EC1-A860-FA594586C675}" destId="{0387BBFB-7340-4194-A57C-2119EF698560}" srcOrd="3" destOrd="0" presId="urn:microsoft.com/office/officeart/2018/2/layout/IconVerticalSolidList"/>
    <dgm:cxn modelId="{20C55F64-59EA-4053-A5C0-3A0F117C4A2A}" type="presParOf" srcId="{CE1A4CCA-9804-4EC1-A860-FA594586C675}" destId="{241E6E14-BE69-492D-A0F1-AC2B0D898AC6}" srcOrd="4" destOrd="0" presId="urn:microsoft.com/office/officeart/2018/2/layout/IconVerticalSolidList"/>
    <dgm:cxn modelId="{40F89C5D-8A72-4280-8D10-5E84B157A7F2}" type="presParOf" srcId="{241E6E14-BE69-492D-A0F1-AC2B0D898AC6}" destId="{2CCBBB07-39EB-426F-A08E-C7D0BD9CDD1F}" srcOrd="0" destOrd="0" presId="urn:microsoft.com/office/officeart/2018/2/layout/IconVerticalSolidList"/>
    <dgm:cxn modelId="{003D43CD-444E-4757-97AC-E43465B9E624}" type="presParOf" srcId="{241E6E14-BE69-492D-A0F1-AC2B0D898AC6}" destId="{D51E73B1-FD84-4A11-BE6F-F2A03DECABF9}" srcOrd="1" destOrd="0" presId="urn:microsoft.com/office/officeart/2018/2/layout/IconVerticalSolidList"/>
    <dgm:cxn modelId="{62D497A0-A154-4F55-ADB6-351A52383519}" type="presParOf" srcId="{241E6E14-BE69-492D-A0F1-AC2B0D898AC6}" destId="{38A10755-BA49-480C-9CF0-2DB47EC6C667}" srcOrd="2" destOrd="0" presId="urn:microsoft.com/office/officeart/2018/2/layout/IconVerticalSolidList"/>
    <dgm:cxn modelId="{C5876A15-C22A-47A7-B47F-05CA2E168659}" type="presParOf" srcId="{241E6E14-BE69-492D-A0F1-AC2B0D898AC6}" destId="{3DF98E9A-11D0-495C-9A7C-B7F0B961750F}" srcOrd="3" destOrd="0" presId="urn:microsoft.com/office/officeart/2018/2/layout/IconVerticalSolidList"/>
    <dgm:cxn modelId="{F2DB21BA-0BB4-41D1-BB3E-B6BA2B09B338}" type="presParOf" srcId="{CE1A4CCA-9804-4EC1-A860-FA594586C675}" destId="{2380216E-4B81-4048-BDA8-C54278B0B776}" srcOrd="5" destOrd="0" presId="urn:microsoft.com/office/officeart/2018/2/layout/IconVerticalSolidList"/>
    <dgm:cxn modelId="{135D0765-187A-48D3-8776-6C15FFE06782}" type="presParOf" srcId="{CE1A4CCA-9804-4EC1-A860-FA594586C675}" destId="{04FCA166-F4CE-4DC6-8AD5-35037B46A678}" srcOrd="6" destOrd="0" presId="urn:microsoft.com/office/officeart/2018/2/layout/IconVerticalSolidList"/>
    <dgm:cxn modelId="{A55CED11-E223-4900-BF51-EFCFAD903E5D}" type="presParOf" srcId="{04FCA166-F4CE-4DC6-8AD5-35037B46A678}" destId="{7565A468-F5F5-4AE7-BA7C-E769F80F8794}" srcOrd="0" destOrd="0" presId="urn:microsoft.com/office/officeart/2018/2/layout/IconVerticalSolidList"/>
    <dgm:cxn modelId="{634EF98F-F4FE-4E32-AFF3-460E4C75F450}" type="presParOf" srcId="{04FCA166-F4CE-4DC6-8AD5-35037B46A678}" destId="{A9518331-85BE-4C60-A545-4EE79E0578C8}" srcOrd="1" destOrd="0" presId="urn:microsoft.com/office/officeart/2018/2/layout/IconVerticalSolidList"/>
    <dgm:cxn modelId="{885198EF-598B-490D-BA7D-8EFECAF41D6D}" type="presParOf" srcId="{04FCA166-F4CE-4DC6-8AD5-35037B46A678}" destId="{ED571982-B22B-4FD1-B033-71B334B30B74}" srcOrd="2" destOrd="0" presId="urn:microsoft.com/office/officeart/2018/2/layout/IconVerticalSolidList"/>
    <dgm:cxn modelId="{7CFBA0D4-8DBB-430B-83AC-28EA7BA551DD}" type="presParOf" srcId="{04FCA166-F4CE-4DC6-8AD5-35037B46A678}" destId="{9042A05C-C5D8-4D41-995A-F299404E404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4C894-9D2A-4641-8849-C9F5E85C9376}">
      <dsp:nvSpPr>
        <dsp:cNvPr id="0" name=""/>
        <dsp:cNvSpPr/>
      </dsp:nvSpPr>
      <dsp:spPr>
        <a:xfrm>
          <a:off x="0" y="4540"/>
          <a:ext cx="7061761" cy="10248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97F8E9-C843-42A3-9074-0F80FE82DDEB}">
      <dsp:nvSpPr>
        <dsp:cNvPr id="0" name=""/>
        <dsp:cNvSpPr/>
      </dsp:nvSpPr>
      <dsp:spPr>
        <a:xfrm>
          <a:off x="310014" y="235130"/>
          <a:ext cx="564213" cy="5636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2F3047-0B01-4AD6-88D2-22B49E357A47}">
      <dsp:nvSpPr>
        <dsp:cNvPr id="0" name=""/>
        <dsp:cNvSpPr/>
      </dsp:nvSpPr>
      <dsp:spPr>
        <a:xfrm>
          <a:off x="1184241" y="4540"/>
          <a:ext cx="5859281" cy="1056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91440" numCol="1" spcCol="1270" anchor="ctr" anchorCtr="0">
          <a:noAutofit/>
        </a:bodyPr>
        <a:lstStyle/>
        <a:p>
          <a:pPr marL="0" lvl="0" indent="0" algn="l" defTabSz="889000">
            <a:lnSpc>
              <a:spcPct val="100000"/>
            </a:lnSpc>
            <a:spcBef>
              <a:spcPct val="0"/>
            </a:spcBef>
            <a:spcAft>
              <a:spcPct val="35000"/>
            </a:spcAft>
            <a:buNone/>
          </a:pPr>
          <a:r>
            <a:rPr lang="en-US" sz="2000" kern="1200" dirty="0"/>
            <a:t>G</a:t>
          </a:r>
          <a:r>
            <a:rPr lang="en-US" sz="2000" i="0" kern="1200" dirty="0"/>
            <a:t>rowing </a:t>
          </a:r>
          <a:r>
            <a:rPr lang="en-US" sz="2000" kern="1200" dirty="0"/>
            <a:t>coastal flood hazards, </a:t>
          </a:r>
          <a:r>
            <a:rPr lang="en-US" sz="2000" i="0" kern="1200" dirty="0"/>
            <a:t>and potential environmental impacts of gray (hard, engineering) solutions</a:t>
          </a:r>
          <a:endParaRPr lang="en-US" sz="2000" kern="1200" dirty="0"/>
        </a:p>
      </dsp:txBody>
      <dsp:txXfrm>
        <a:off x="1184241" y="4540"/>
        <a:ext cx="5859281" cy="1056866"/>
      </dsp:txXfrm>
    </dsp:sp>
    <dsp:sp modelId="{6F696DAD-096B-40C5-BC37-E207B468312B}">
      <dsp:nvSpPr>
        <dsp:cNvPr id="0" name=""/>
        <dsp:cNvSpPr/>
      </dsp:nvSpPr>
      <dsp:spPr>
        <a:xfrm>
          <a:off x="0" y="1325624"/>
          <a:ext cx="7061761" cy="10248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D093A1-B09B-404E-AF3A-E83B998EFEE6}">
      <dsp:nvSpPr>
        <dsp:cNvPr id="0" name=""/>
        <dsp:cNvSpPr/>
      </dsp:nvSpPr>
      <dsp:spPr>
        <a:xfrm>
          <a:off x="310014" y="1556213"/>
          <a:ext cx="564213" cy="5636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B02515-3E95-4171-9B01-4137876A79BF}">
      <dsp:nvSpPr>
        <dsp:cNvPr id="0" name=""/>
        <dsp:cNvSpPr/>
      </dsp:nvSpPr>
      <dsp:spPr>
        <a:xfrm>
          <a:off x="1184241" y="1325624"/>
          <a:ext cx="5859281" cy="1056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889000">
            <a:lnSpc>
              <a:spcPct val="100000"/>
            </a:lnSpc>
            <a:spcBef>
              <a:spcPct val="0"/>
            </a:spcBef>
            <a:spcAft>
              <a:spcPct val="35000"/>
            </a:spcAft>
            <a:buNone/>
          </a:pPr>
          <a:r>
            <a:rPr lang="en-US" sz="2000" kern="1200" dirty="0"/>
            <a:t>Limited capacity of green (soft, natural, nature-based) solutions to mitigate hazards associated with extreme events</a:t>
          </a:r>
        </a:p>
      </dsp:txBody>
      <dsp:txXfrm>
        <a:off x="1184241" y="1325624"/>
        <a:ext cx="5859281" cy="1056866"/>
      </dsp:txXfrm>
    </dsp:sp>
    <dsp:sp modelId="{2CCBBB07-39EB-426F-A08E-C7D0BD9CDD1F}">
      <dsp:nvSpPr>
        <dsp:cNvPr id="0" name=""/>
        <dsp:cNvSpPr/>
      </dsp:nvSpPr>
      <dsp:spPr>
        <a:xfrm>
          <a:off x="0" y="2646708"/>
          <a:ext cx="7061761" cy="10248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1E73B1-FD84-4A11-BE6F-F2A03DECABF9}">
      <dsp:nvSpPr>
        <dsp:cNvPr id="0" name=""/>
        <dsp:cNvSpPr/>
      </dsp:nvSpPr>
      <dsp:spPr>
        <a:xfrm>
          <a:off x="310014" y="2877297"/>
          <a:ext cx="564213" cy="5636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F98E9A-11D0-495C-9A7C-B7F0B961750F}">
      <dsp:nvSpPr>
        <dsp:cNvPr id="0" name=""/>
        <dsp:cNvSpPr/>
      </dsp:nvSpPr>
      <dsp:spPr>
        <a:xfrm>
          <a:off x="1184241" y="2646708"/>
          <a:ext cx="5859281" cy="1056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889000">
            <a:lnSpc>
              <a:spcPct val="100000"/>
            </a:lnSpc>
            <a:spcBef>
              <a:spcPct val="0"/>
            </a:spcBef>
            <a:spcAft>
              <a:spcPct val="35000"/>
            </a:spcAft>
            <a:buNone/>
          </a:pPr>
          <a:r>
            <a:rPr lang="en-US" sz="2000" kern="1200" dirty="0"/>
            <a:t>Ability of hybrid solutions to benefit from flood reduction benefits of both green and gray solutions and co-benefits of green solutions</a:t>
          </a:r>
        </a:p>
      </dsp:txBody>
      <dsp:txXfrm>
        <a:off x="1184241" y="2646708"/>
        <a:ext cx="5859281" cy="1056866"/>
      </dsp:txXfrm>
    </dsp:sp>
    <dsp:sp modelId="{7565A468-F5F5-4AE7-BA7C-E769F80F8794}">
      <dsp:nvSpPr>
        <dsp:cNvPr id="0" name=""/>
        <dsp:cNvSpPr/>
      </dsp:nvSpPr>
      <dsp:spPr>
        <a:xfrm>
          <a:off x="0" y="3967792"/>
          <a:ext cx="7061761" cy="10248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518331-85BE-4C60-A545-4EE79E0578C8}">
      <dsp:nvSpPr>
        <dsp:cNvPr id="0" name=""/>
        <dsp:cNvSpPr/>
      </dsp:nvSpPr>
      <dsp:spPr>
        <a:xfrm>
          <a:off x="310014" y="4198381"/>
          <a:ext cx="564213" cy="56366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42A05C-C5D8-4D41-995A-F299404E4047}">
      <dsp:nvSpPr>
        <dsp:cNvPr id="0" name=""/>
        <dsp:cNvSpPr/>
      </dsp:nvSpPr>
      <dsp:spPr>
        <a:xfrm>
          <a:off x="1184241" y="3967792"/>
          <a:ext cx="5859281" cy="1056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889000">
            <a:lnSpc>
              <a:spcPct val="100000"/>
            </a:lnSpc>
            <a:spcBef>
              <a:spcPct val="0"/>
            </a:spcBef>
            <a:spcAft>
              <a:spcPct val="35000"/>
            </a:spcAft>
            <a:buNone/>
          </a:pPr>
          <a:r>
            <a:rPr lang="en-US" sz="2000" kern="1200" dirty="0"/>
            <a:t>Less established design methods for green and hybrid solutions compared to gray solutions (such as seawall)</a:t>
          </a:r>
        </a:p>
      </dsp:txBody>
      <dsp:txXfrm>
        <a:off x="1184241" y="3967792"/>
        <a:ext cx="5859281" cy="105686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948F17-CD88-C84D-81CB-EFB18C377763}"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DB341C-843E-6244-9C40-DD933A1134AC}" type="slidenum">
              <a:rPr lang="en-US" smtClean="0"/>
              <a:t>‹#›</a:t>
            </a:fld>
            <a:endParaRPr lang="en-US"/>
          </a:p>
        </p:txBody>
      </p:sp>
    </p:spTree>
    <p:extLst>
      <p:ext uri="{BB962C8B-B14F-4D97-AF65-F5344CB8AC3E}">
        <p14:creationId xmlns:p14="http://schemas.microsoft.com/office/powerpoint/2010/main" val="1186247763"/>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DB341C-843E-6244-9C40-DD933A1134AC}" type="slidenum">
              <a:rPr lang="en-US" smtClean="0"/>
              <a:t>1</a:t>
            </a:fld>
            <a:endParaRPr lang="en-US"/>
          </a:p>
        </p:txBody>
      </p:sp>
    </p:spTree>
    <p:extLst>
      <p:ext uri="{BB962C8B-B14F-4D97-AF65-F5344CB8AC3E}">
        <p14:creationId xmlns:p14="http://schemas.microsoft.com/office/powerpoint/2010/main" val="2474018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DB341C-843E-6244-9C40-DD933A1134AC}" type="slidenum">
              <a:rPr lang="en-US" smtClean="0"/>
              <a:t>17</a:t>
            </a:fld>
            <a:endParaRPr lang="en-US"/>
          </a:p>
        </p:txBody>
      </p:sp>
    </p:spTree>
    <p:extLst>
      <p:ext uri="{BB962C8B-B14F-4D97-AF65-F5344CB8AC3E}">
        <p14:creationId xmlns:p14="http://schemas.microsoft.com/office/powerpoint/2010/main" val="3100993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9A451-6528-00DF-409F-845DFCA789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71F65B-49E1-BE34-A49F-B2F4C6BE93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6BC790-D68F-3B1B-71FC-9DDCC47977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0E3CFF-FD62-22EB-CA4A-C6C010E052D6}"/>
              </a:ext>
            </a:extLst>
          </p:cNvPr>
          <p:cNvSpPr>
            <a:spLocks noGrp="1"/>
          </p:cNvSpPr>
          <p:nvPr>
            <p:ph type="sldNum" sz="quarter" idx="5"/>
          </p:nvPr>
        </p:nvSpPr>
        <p:spPr/>
        <p:txBody>
          <a:bodyPr/>
          <a:lstStyle/>
          <a:p>
            <a:fld id="{C5DB341C-843E-6244-9C40-DD933A1134AC}" type="slidenum">
              <a:rPr lang="en-US" smtClean="0"/>
              <a:t>18</a:t>
            </a:fld>
            <a:endParaRPr lang="en-US"/>
          </a:p>
        </p:txBody>
      </p:sp>
    </p:spTree>
    <p:extLst>
      <p:ext uri="{BB962C8B-B14F-4D97-AF65-F5344CB8AC3E}">
        <p14:creationId xmlns:p14="http://schemas.microsoft.com/office/powerpoint/2010/main" val="2400279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E8D16-D6A8-9238-F2FD-BFF9201E3A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B07AC-A473-36A5-4CF6-97B89BA67D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B047D8-4219-5908-0F4F-E4299CE57E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AAC45D-A802-916C-5755-D46425D4476F}"/>
              </a:ext>
            </a:extLst>
          </p:cNvPr>
          <p:cNvSpPr>
            <a:spLocks noGrp="1"/>
          </p:cNvSpPr>
          <p:nvPr>
            <p:ph type="sldNum" sz="quarter" idx="5"/>
          </p:nvPr>
        </p:nvSpPr>
        <p:spPr/>
        <p:txBody>
          <a:bodyPr/>
          <a:lstStyle/>
          <a:p>
            <a:fld id="{C5DB341C-843E-6244-9C40-DD933A1134AC}" type="slidenum">
              <a:rPr lang="en-US" smtClean="0"/>
              <a:t>19</a:t>
            </a:fld>
            <a:endParaRPr lang="en-US"/>
          </a:p>
        </p:txBody>
      </p:sp>
    </p:spTree>
    <p:extLst>
      <p:ext uri="{BB962C8B-B14F-4D97-AF65-F5344CB8AC3E}">
        <p14:creationId xmlns:p14="http://schemas.microsoft.com/office/powerpoint/2010/main" val="827040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DB341C-843E-6244-9C40-DD933A1134AC}" type="slidenum">
              <a:rPr lang="en-US" smtClean="0"/>
              <a:t>20</a:t>
            </a:fld>
            <a:endParaRPr lang="en-US"/>
          </a:p>
        </p:txBody>
      </p:sp>
    </p:spTree>
    <p:extLst>
      <p:ext uri="{BB962C8B-B14F-4D97-AF65-F5344CB8AC3E}">
        <p14:creationId xmlns:p14="http://schemas.microsoft.com/office/powerpoint/2010/main" val="403144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DB341C-843E-6244-9C40-DD933A1134AC}" type="slidenum">
              <a:rPr lang="en-US" smtClean="0"/>
              <a:t>3</a:t>
            </a:fld>
            <a:endParaRPr lang="en-US"/>
          </a:p>
        </p:txBody>
      </p:sp>
    </p:spTree>
    <p:extLst>
      <p:ext uri="{BB962C8B-B14F-4D97-AF65-F5344CB8AC3E}">
        <p14:creationId xmlns:p14="http://schemas.microsoft.com/office/powerpoint/2010/main" val="634203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DB341C-843E-6244-9C40-DD933A1134AC}" type="slidenum">
              <a:rPr lang="en-US" smtClean="0"/>
              <a:t>6</a:t>
            </a:fld>
            <a:endParaRPr lang="en-US"/>
          </a:p>
        </p:txBody>
      </p:sp>
    </p:spTree>
    <p:extLst>
      <p:ext uri="{BB962C8B-B14F-4D97-AF65-F5344CB8AC3E}">
        <p14:creationId xmlns:p14="http://schemas.microsoft.com/office/powerpoint/2010/main" val="3305569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B21BE-1E83-398F-04D7-1A6BFDAC98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1E3EBF-25F9-FCD3-28EA-877DE279AA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4473A-86B6-1D66-EBB2-3E335F8792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55993B-6A77-D67C-AE81-63371D1AC15A}"/>
              </a:ext>
            </a:extLst>
          </p:cNvPr>
          <p:cNvSpPr>
            <a:spLocks noGrp="1"/>
          </p:cNvSpPr>
          <p:nvPr>
            <p:ph type="sldNum" sz="quarter" idx="5"/>
          </p:nvPr>
        </p:nvSpPr>
        <p:spPr/>
        <p:txBody>
          <a:bodyPr/>
          <a:lstStyle/>
          <a:p>
            <a:fld id="{C5DB341C-843E-6244-9C40-DD933A1134AC}" type="slidenum">
              <a:rPr lang="en-US" smtClean="0"/>
              <a:t>8</a:t>
            </a:fld>
            <a:endParaRPr lang="en-US"/>
          </a:p>
        </p:txBody>
      </p:sp>
    </p:spTree>
    <p:extLst>
      <p:ext uri="{BB962C8B-B14F-4D97-AF65-F5344CB8AC3E}">
        <p14:creationId xmlns:p14="http://schemas.microsoft.com/office/powerpoint/2010/main" val="2611206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A4488-9DF0-130D-A797-CEEEE13CCF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642D8-3B98-B065-47CF-9D4187F138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E1E42-F0DB-250B-A71B-6FA8CBE4A9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E2B1C4-1525-9F27-645E-DCA013449241}"/>
              </a:ext>
            </a:extLst>
          </p:cNvPr>
          <p:cNvSpPr>
            <a:spLocks noGrp="1"/>
          </p:cNvSpPr>
          <p:nvPr>
            <p:ph type="sldNum" sz="quarter" idx="5"/>
          </p:nvPr>
        </p:nvSpPr>
        <p:spPr/>
        <p:txBody>
          <a:bodyPr/>
          <a:lstStyle/>
          <a:p>
            <a:fld id="{C5DB341C-843E-6244-9C40-DD933A1134AC}" type="slidenum">
              <a:rPr lang="en-US" smtClean="0"/>
              <a:t>9</a:t>
            </a:fld>
            <a:endParaRPr lang="en-US"/>
          </a:p>
        </p:txBody>
      </p:sp>
    </p:spTree>
    <p:extLst>
      <p:ext uri="{BB962C8B-B14F-4D97-AF65-F5344CB8AC3E}">
        <p14:creationId xmlns:p14="http://schemas.microsoft.com/office/powerpoint/2010/main" val="1695945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DB341C-843E-6244-9C40-DD933A1134AC}" type="slidenum">
              <a:rPr lang="en-US" smtClean="0"/>
              <a:t>12</a:t>
            </a:fld>
            <a:endParaRPr lang="en-US"/>
          </a:p>
        </p:txBody>
      </p:sp>
    </p:spTree>
    <p:extLst>
      <p:ext uri="{BB962C8B-B14F-4D97-AF65-F5344CB8AC3E}">
        <p14:creationId xmlns:p14="http://schemas.microsoft.com/office/powerpoint/2010/main" val="906939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5F558-F9D6-C99E-8732-AA8FAFA459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5D1CD3-1F9B-6FF2-614F-44545B417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97D8AA-D47D-562F-3FB5-7BE1333F72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E3A1F3-BC75-2E5D-F5B7-925134ACB099}"/>
              </a:ext>
            </a:extLst>
          </p:cNvPr>
          <p:cNvSpPr>
            <a:spLocks noGrp="1"/>
          </p:cNvSpPr>
          <p:nvPr>
            <p:ph type="sldNum" sz="quarter" idx="5"/>
          </p:nvPr>
        </p:nvSpPr>
        <p:spPr/>
        <p:txBody>
          <a:bodyPr/>
          <a:lstStyle/>
          <a:p>
            <a:fld id="{C5DB341C-843E-6244-9C40-DD933A1134AC}" type="slidenum">
              <a:rPr lang="en-US" smtClean="0"/>
              <a:t>13</a:t>
            </a:fld>
            <a:endParaRPr lang="en-US"/>
          </a:p>
        </p:txBody>
      </p:sp>
    </p:spTree>
    <p:extLst>
      <p:ext uri="{BB962C8B-B14F-4D97-AF65-F5344CB8AC3E}">
        <p14:creationId xmlns:p14="http://schemas.microsoft.com/office/powerpoint/2010/main" val="3686740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5F558-F9D6-C99E-8732-AA8FAFA459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5D1CD3-1F9B-6FF2-614F-44545B417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97D8AA-D47D-562F-3FB5-7BE1333F72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E3A1F3-BC75-2E5D-F5B7-925134ACB099}"/>
              </a:ext>
            </a:extLst>
          </p:cNvPr>
          <p:cNvSpPr>
            <a:spLocks noGrp="1"/>
          </p:cNvSpPr>
          <p:nvPr>
            <p:ph type="sldNum" sz="quarter" idx="5"/>
          </p:nvPr>
        </p:nvSpPr>
        <p:spPr/>
        <p:txBody>
          <a:bodyPr/>
          <a:lstStyle/>
          <a:p>
            <a:fld id="{C5DB341C-843E-6244-9C40-DD933A1134AC}" type="slidenum">
              <a:rPr lang="en-US" smtClean="0"/>
              <a:t>14</a:t>
            </a:fld>
            <a:endParaRPr lang="en-US"/>
          </a:p>
        </p:txBody>
      </p:sp>
    </p:spTree>
    <p:extLst>
      <p:ext uri="{BB962C8B-B14F-4D97-AF65-F5344CB8AC3E}">
        <p14:creationId xmlns:p14="http://schemas.microsoft.com/office/powerpoint/2010/main" val="3492693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DB341C-843E-6244-9C40-DD933A1134AC}" type="slidenum">
              <a:rPr lang="en-US" smtClean="0"/>
              <a:t>16</a:t>
            </a:fld>
            <a:endParaRPr lang="en-US"/>
          </a:p>
        </p:txBody>
      </p:sp>
    </p:spTree>
    <p:extLst>
      <p:ext uri="{BB962C8B-B14F-4D97-AF65-F5344CB8AC3E}">
        <p14:creationId xmlns:p14="http://schemas.microsoft.com/office/powerpoint/2010/main" val="25190720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BEC07CF-DE1C-5A16-AFE3-58045ECDE00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168D54-7A73-18F8-ADFA-A2790DA6BE4A}"/>
              </a:ext>
            </a:extLst>
          </p:cNvPr>
          <p:cNvSpPr>
            <a:spLocks noGrp="1"/>
          </p:cNvSpPr>
          <p:nvPr>
            <p:ph type="ctrTitle" hasCustomPrompt="1"/>
          </p:nvPr>
        </p:nvSpPr>
        <p:spPr>
          <a:xfrm>
            <a:off x="4249881" y="2504921"/>
            <a:ext cx="7280733" cy="2061531"/>
          </a:xfrm>
        </p:spPr>
        <p:txBody>
          <a:bodyPr anchor="b">
            <a:normAutofit/>
          </a:bodyPr>
          <a:lstStyle>
            <a:lvl1pPr algn="r">
              <a:defRPr sz="5400" b="0" i="0">
                <a:solidFill>
                  <a:schemeClr val="bg1"/>
                </a:solidFill>
                <a:latin typeface="Saira Condensed Condensed Light" pitchFamily="2" charset="77"/>
              </a:defRPr>
            </a:lvl1pPr>
          </a:lstStyle>
          <a:p>
            <a:r>
              <a:rPr lang="en-US" dirty="0"/>
              <a:t>CLICK TO EDIT TITLE</a:t>
            </a:r>
          </a:p>
        </p:txBody>
      </p:sp>
      <p:sp>
        <p:nvSpPr>
          <p:cNvPr id="3" name="Subtitle 2">
            <a:extLst>
              <a:ext uri="{FF2B5EF4-FFF2-40B4-BE49-F238E27FC236}">
                <a16:creationId xmlns:a16="http://schemas.microsoft.com/office/drawing/2014/main" id="{58C8A321-3799-3D0C-D5A4-CA5C30A7CB56}"/>
              </a:ext>
            </a:extLst>
          </p:cNvPr>
          <p:cNvSpPr>
            <a:spLocks noGrp="1"/>
          </p:cNvSpPr>
          <p:nvPr>
            <p:ph type="subTitle" idx="1" hasCustomPrompt="1"/>
          </p:nvPr>
        </p:nvSpPr>
        <p:spPr>
          <a:xfrm>
            <a:off x="4488873" y="4591369"/>
            <a:ext cx="7041742"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subtitle</a:t>
            </a:r>
          </a:p>
        </p:txBody>
      </p:sp>
      <p:sp>
        <p:nvSpPr>
          <p:cNvPr id="17" name="Text Placeholder 16">
            <a:extLst>
              <a:ext uri="{FF2B5EF4-FFF2-40B4-BE49-F238E27FC236}">
                <a16:creationId xmlns:a16="http://schemas.microsoft.com/office/drawing/2014/main" id="{E6F838CB-CD72-2334-C381-9BF56F85A624}"/>
              </a:ext>
            </a:extLst>
          </p:cNvPr>
          <p:cNvSpPr>
            <a:spLocks noGrp="1"/>
          </p:cNvSpPr>
          <p:nvPr>
            <p:ph type="body" sz="quarter" idx="11" hasCustomPrompt="1"/>
          </p:nvPr>
        </p:nvSpPr>
        <p:spPr>
          <a:xfrm>
            <a:off x="4675910" y="5690085"/>
            <a:ext cx="6854708"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dirty="0"/>
              <a:t>PRESENTER’S NAME</a:t>
            </a:r>
          </a:p>
        </p:txBody>
      </p:sp>
      <p:sp>
        <p:nvSpPr>
          <p:cNvPr id="4" name="Date Placeholder 3">
            <a:extLst>
              <a:ext uri="{FF2B5EF4-FFF2-40B4-BE49-F238E27FC236}">
                <a16:creationId xmlns:a16="http://schemas.microsoft.com/office/drawing/2014/main" id="{EB9B160D-2B04-EFF9-9233-5CF3861AACE8}"/>
              </a:ext>
            </a:extLst>
          </p:cNvPr>
          <p:cNvSpPr>
            <a:spLocks noGrp="1"/>
          </p:cNvSpPr>
          <p:nvPr>
            <p:ph type="dt" sz="half" idx="10"/>
          </p:nvPr>
        </p:nvSpPr>
        <p:spPr>
          <a:xfrm>
            <a:off x="10416209" y="6342033"/>
            <a:ext cx="1114406"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dirty="0"/>
              <a:t>Date</a:t>
            </a:r>
          </a:p>
        </p:txBody>
      </p:sp>
    </p:spTree>
    <p:extLst>
      <p:ext uri="{BB962C8B-B14F-4D97-AF65-F5344CB8AC3E}">
        <p14:creationId xmlns:p14="http://schemas.microsoft.com/office/powerpoint/2010/main" val="1179889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89C836-F4D4-9B58-2D26-DBC3E659121C}"/>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644526" y="1962352"/>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6400803" y="1962352"/>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644526" y="4119680"/>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6400803" y="4119680"/>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434900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Content and subhea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90D32B-BE46-D2FF-5124-9FDB39359486}"/>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13" name="Text Placeholder 3">
            <a:extLst>
              <a:ext uri="{FF2B5EF4-FFF2-40B4-BE49-F238E27FC236}">
                <a16:creationId xmlns:a16="http://schemas.microsoft.com/office/drawing/2014/main" id="{9FC42B0F-D951-B28C-B437-6054E47EBDFD}"/>
              </a:ext>
            </a:extLst>
          </p:cNvPr>
          <p:cNvSpPr>
            <a:spLocks noGrp="1"/>
          </p:cNvSpPr>
          <p:nvPr>
            <p:ph type="body" sz="quarter" idx="17"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dirty="0"/>
              <a:t>Click to edit subhead</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644526" y="2233235"/>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6400803" y="2233235"/>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644526" y="4448441"/>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6400803" y="4448441"/>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23811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F436CFC-B187-8D35-9B90-53CDD3C63724}"/>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15" name="Content Placeholder 2">
            <a:extLst>
              <a:ext uri="{FF2B5EF4-FFF2-40B4-BE49-F238E27FC236}">
                <a16:creationId xmlns:a16="http://schemas.microsoft.com/office/drawing/2014/main" id="{33F4AA73-6270-8996-F775-27ADF208BB76}"/>
              </a:ext>
            </a:extLst>
          </p:cNvPr>
          <p:cNvSpPr>
            <a:spLocks noGrp="1"/>
          </p:cNvSpPr>
          <p:nvPr>
            <p:ph sz="half" idx="1" hasCustomPrompt="1"/>
          </p:nvPr>
        </p:nvSpPr>
        <p:spPr>
          <a:xfrm>
            <a:off x="644771" y="2210082"/>
            <a:ext cx="4572000" cy="38901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5359999" y="2210085"/>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8429308" y="2210086"/>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5359999" y="4448439"/>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8429308" y="4448441"/>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2200513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ntent and subhea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90D32B-BE46-D2FF-5124-9FDB39359486}"/>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13" name="Text Placeholder 3">
            <a:extLst>
              <a:ext uri="{FF2B5EF4-FFF2-40B4-BE49-F238E27FC236}">
                <a16:creationId xmlns:a16="http://schemas.microsoft.com/office/drawing/2014/main" id="{9FC42B0F-D951-B28C-B437-6054E47EBDFD}"/>
              </a:ext>
            </a:extLst>
          </p:cNvPr>
          <p:cNvSpPr>
            <a:spLocks noGrp="1"/>
          </p:cNvSpPr>
          <p:nvPr>
            <p:ph type="body" sz="quarter" idx="17"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dirty="0"/>
              <a:t>Click to edit subhead</a:t>
            </a:r>
          </a:p>
        </p:txBody>
      </p:sp>
      <p:sp>
        <p:nvSpPr>
          <p:cNvPr id="15" name="Content Placeholder 2">
            <a:extLst>
              <a:ext uri="{FF2B5EF4-FFF2-40B4-BE49-F238E27FC236}">
                <a16:creationId xmlns:a16="http://schemas.microsoft.com/office/drawing/2014/main" id="{33F4AA73-6270-8996-F775-27ADF208BB76}"/>
              </a:ext>
            </a:extLst>
          </p:cNvPr>
          <p:cNvSpPr>
            <a:spLocks noGrp="1"/>
          </p:cNvSpPr>
          <p:nvPr>
            <p:ph sz="half" idx="1" hasCustomPrompt="1"/>
          </p:nvPr>
        </p:nvSpPr>
        <p:spPr>
          <a:xfrm>
            <a:off x="644771" y="2210082"/>
            <a:ext cx="4572000" cy="38901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5359205" y="2210086"/>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8427720" y="2210086"/>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5359205" y="4448441"/>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8427720" y="4448441"/>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508237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Subhea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CFB8F7E-E499-364F-DBBC-112AB229FB0F}"/>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9" name="Text Placeholder 3">
            <a:extLst>
              <a:ext uri="{FF2B5EF4-FFF2-40B4-BE49-F238E27FC236}">
                <a16:creationId xmlns:a16="http://schemas.microsoft.com/office/drawing/2014/main" id="{C2104D11-CF58-8BD0-F89F-27B8D217FA90}"/>
              </a:ext>
            </a:extLst>
          </p:cNvPr>
          <p:cNvSpPr>
            <a:spLocks noGrp="1"/>
          </p:cNvSpPr>
          <p:nvPr>
            <p:ph type="body" sz="quarter" idx="13"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dirty="0"/>
              <a:t>Click to edit subhead</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69" y="2325836"/>
            <a:ext cx="5181600"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6172200" y="2325836"/>
            <a:ext cx="5181600"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4197548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74C1-7A20-8CB4-3DD4-EB8A50BB8128}"/>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3" name="Text Placeholder 2">
            <a:extLst>
              <a:ext uri="{FF2B5EF4-FFF2-40B4-BE49-F238E27FC236}">
                <a16:creationId xmlns:a16="http://schemas.microsoft.com/office/drawing/2014/main" id="{817277B2-0A2F-FA77-9E15-CA3A58A5B545}"/>
              </a:ext>
            </a:extLst>
          </p:cNvPr>
          <p:cNvSpPr>
            <a:spLocks noGrp="1"/>
          </p:cNvSpPr>
          <p:nvPr>
            <p:ph type="body" idx="1" hasCustomPrompt="1"/>
          </p:nvPr>
        </p:nvSpPr>
        <p:spPr>
          <a:xfrm>
            <a:off x="644772"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07B25F01-3996-B6B6-F8FD-75E9120A8843}"/>
              </a:ext>
            </a:extLst>
          </p:cNvPr>
          <p:cNvSpPr>
            <a:spLocks noGrp="1"/>
          </p:cNvSpPr>
          <p:nvPr>
            <p:ph sz="half" idx="2" hasCustomPrompt="1"/>
          </p:nvPr>
        </p:nvSpPr>
        <p:spPr>
          <a:xfrm>
            <a:off x="644772" y="2505075"/>
            <a:ext cx="5157787" cy="368458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F473F84-FD9A-282A-FBCC-F5ADD527FC9F}"/>
              </a:ext>
            </a:extLst>
          </p:cNvPr>
          <p:cNvSpPr>
            <a:spLocks noGrp="1"/>
          </p:cNvSpPr>
          <p:nvPr>
            <p:ph type="body" sz="quarter" idx="3" hasCustomPrompt="1"/>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5EE5DE14-382A-1AC7-A660-8E5831B83608}"/>
              </a:ext>
            </a:extLst>
          </p:cNvPr>
          <p:cNvSpPr>
            <a:spLocks noGrp="1"/>
          </p:cNvSpPr>
          <p:nvPr>
            <p:ph sz="quarter" idx="4" hasCustomPrompt="1"/>
          </p:nvPr>
        </p:nvSpPr>
        <p:spPr>
          <a:xfrm>
            <a:off x="6172202" y="2505075"/>
            <a:ext cx="5183188" cy="368458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9E6D1FFC-28E6-E13A-7721-39658D2AA087}"/>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3920924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27957-9EED-8271-0E72-EFAE0371AF15}"/>
              </a:ext>
            </a:extLst>
          </p:cNvPr>
          <p:cNvSpPr>
            <a:spLocks noGrp="1"/>
          </p:cNvSpPr>
          <p:nvPr>
            <p:ph type="title" hasCustomPrompt="1"/>
          </p:nvPr>
        </p:nvSpPr>
        <p:spPr/>
        <p:txBody>
          <a:bodyPr/>
          <a:lstStyle/>
          <a:p>
            <a:r>
              <a:rPr lang="en-US" dirty="0"/>
              <a:t>CLICK TO EDIT TITLE</a:t>
            </a:r>
          </a:p>
        </p:txBody>
      </p:sp>
      <p:sp>
        <p:nvSpPr>
          <p:cNvPr id="5" name="Slide Number Placeholder 4">
            <a:extLst>
              <a:ext uri="{FF2B5EF4-FFF2-40B4-BE49-F238E27FC236}">
                <a16:creationId xmlns:a16="http://schemas.microsoft.com/office/drawing/2014/main" id="{D555F4F9-1684-DE61-8B6E-9C5982CDC272}"/>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105363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93D118-64C2-DAF8-93EF-9D41A6B09A50}"/>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1526407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46ACC9-E2A9-486E-5749-83DDF3B956C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920050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BF1B99-BFB4-0688-A8CA-067A988DADEC}"/>
              </a:ext>
            </a:extLst>
          </p:cNvPr>
          <p:cNvSpPr>
            <a:spLocks noGrp="1"/>
          </p:cNvSpPr>
          <p:nvPr>
            <p:ph type="sldNum" sz="quarter" idx="12"/>
          </p:nvPr>
        </p:nvSpPr>
        <p:spPr/>
        <p:txBody>
          <a:bodyPr/>
          <a:lstStyle/>
          <a:p>
            <a:fld id="{4267CD5E-26CF-4249-8540-BB1D07FD4227}" type="slidenum">
              <a:rPr lang="en-US" smtClean="0"/>
              <a:t>‹#›</a:t>
            </a:fld>
            <a:endParaRPr lang="en-US"/>
          </a:p>
        </p:txBody>
      </p:sp>
      <p:sp>
        <p:nvSpPr>
          <p:cNvPr id="3" name="Content Placeholder 2">
            <a:extLst>
              <a:ext uri="{FF2B5EF4-FFF2-40B4-BE49-F238E27FC236}">
                <a16:creationId xmlns:a16="http://schemas.microsoft.com/office/drawing/2014/main" id="{A1A211F7-F5B3-755A-0FE9-7416E5B6D3BB}"/>
              </a:ext>
            </a:extLst>
          </p:cNvPr>
          <p:cNvSpPr>
            <a:spLocks noGrp="1"/>
          </p:cNvSpPr>
          <p:nvPr>
            <p:ph idx="1" hasCustomPrompt="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C1DCA10-F271-79EA-C335-35398B7961CF}"/>
              </a:ext>
            </a:extLst>
          </p:cNvPr>
          <p:cNvSpPr>
            <a:spLocks noGrp="1"/>
          </p:cNvSpPr>
          <p:nvPr>
            <p:ph type="body" sz="half" idx="2" hasCustomPrompt="1"/>
          </p:nvPr>
        </p:nvSpPr>
        <p:spPr>
          <a:xfrm>
            <a:off x="644773" y="2057402"/>
            <a:ext cx="4127255"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Click to edit text</a:t>
            </a:r>
          </a:p>
        </p:txBody>
      </p:sp>
      <p:sp>
        <p:nvSpPr>
          <p:cNvPr id="2" name="Title 1">
            <a:extLst>
              <a:ext uri="{FF2B5EF4-FFF2-40B4-BE49-F238E27FC236}">
                <a16:creationId xmlns:a16="http://schemas.microsoft.com/office/drawing/2014/main" id="{F7F18D82-BCB2-4520-6E3E-BC47DF6E92F2}"/>
              </a:ext>
            </a:extLst>
          </p:cNvPr>
          <p:cNvSpPr>
            <a:spLocks noGrp="1"/>
          </p:cNvSpPr>
          <p:nvPr>
            <p:ph type="title" hasCustomPrompt="1"/>
          </p:nvPr>
        </p:nvSpPr>
        <p:spPr>
          <a:xfrm>
            <a:off x="644773" y="457200"/>
            <a:ext cx="4127255" cy="1600200"/>
          </a:xfrm>
        </p:spPr>
        <p:txBody>
          <a:bodyPr anchor="b"/>
          <a:lstStyle>
            <a:lvl1pPr>
              <a:defRPr sz="3200"/>
            </a:lvl1pPr>
          </a:lstStyle>
          <a:p>
            <a:r>
              <a:rPr lang="en-US" dirty="0"/>
              <a:t>CLICK TO EDIT TITLE</a:t>
            </a:r>
          </a:p>
        </p:txBody>
      </p:sp>
    </p:spTree>
    <p:extLst>
      <p:ext uri="{BB962C8B-B14F-4D97-AF65-F5344CB8AC3E}">
        <p14:creationId xmlns:p14="http://schemas.microsoft.com/office/powerpoint/2010/main" val="684570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statue of a person riding a horse&#10;&#10;Description automatically generated with medium confidence">
            <a:extLst>
              <a:ext uri="{FF2B5EF4-FFF2-40B4-BE49-F238E27FC236}">
                <a16:creationId xmlns:a16="http://schemas.microsoft.com/office/drawing/2014/main" id="{5DDDB80B-17FF-14EE-7F02-306E3A735FA0}"/>
              </a:ext>
            </a:extLst>
          </p:cNvPr>
          <p:cNvPicPr>
            <a:picLocks noChangeAspect="1"/>
          </p:cNvPicPr>
          <p:nvPr userDrawn="1"/>
        </p:nvPicPr>
        <p:blipFill rotWithShape="1">
          <a:blip r:embed="rId2"/>
          <a:srcRect l="16253"/>
          <a:stretch/>
        </p:blipFill>
        <p:spPr>
          <a:xfrm>
            <a:off x="2" y="0"/>
            <a:ext cx="8636340" cy="6858000"/>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0AB85730-9DAB-ABF0-A4D0-5DE36B82261D}"/>
              </a:ext>
            </a:extLst>
          </p:cNvPr>
          <p:cNvPicPr>
            <a:picLocks noChangeAspect="1"/>
          </p:cNvPicPr>
          <p:nvPr userDrawn="1"/>
        </p:nvPicPr>
        <p:blipFill>
          <a:blip r:embed="rId3"/>
          <a:stretch>
            <a:fillRect/>
          </a:stretch>
        </p:blipFill>
        <p:spPr>
          <a:xfrm>
            <a:off x="298451" y="0"/>
            <a:ext cx="11893551" cy="6858000"/>
          </a:xfrm>
          <a:prstGeom prst="rect">
            <a:avLst/>
          </a:prstGeom>
        </p:spPr>
      </p:pic>
      <p:sp>
        <p:nvSpPr>
          <p:cNvPr id="2" name="Title 1">
            <a:extLst>
              <a:ext uri="{FF2B5EF4-FFF2-40B4-BE49-F238E27FC236}">
                <a16:creationId xmlns:a16="http://schemas.microsoft.com/office/drawing/2014/main" id="{35168D54-7A73-18F8-ADFA-A2790DA6BE4A}"/>
              </a:ext>
            </a:extLst>
          </p:cNvPr>
          <p:cNvSpPr>
            <a:spLocks noGrp="1"/>
          </p:cNvSpPr>
          <p:nvPr>
            <p:ph type="ctrTitle" hasCustomPrompt="1"/>
          </p:nvPr>
        </p:nvSpPr>
        <p:spPr>
          <a:xfrm>
            <a:off x="6324602" y="2504921"/>
            <a:ext cx="5206015" cy="2061531"/>
          </a:xfrm>
        </p:spPr>
        <p:txBody>
          <a:bodyPr anchor="b">
            <a:normAutofit/>
          </a:bodyPr>
          <a:lstStyle>
            <a:lvl1pPr algn="r">
              <a:defRPr sz="5400" b="0" i="0">
                <a:solidFill>
                  <a:schemeClr val="bg1"/>
                </a:solidFill>
                <a:latin typeface="Saira Condensed Condensed Light" pitchFamily="2" charset="77"/>
              </a:defRPr>
            </a:lvl1pPr>
          </a:lstStyle>
          <a:p>
            <a:r>
              <a:rPr lang="en-US" dirty="0"/>
              <a:t>CLICK TO EDIT TITLE</a:t>
            </a:r>
          </a:p>
        </p:txBody>
      </p:sp>
      <p:sp>
        <p:nvSpPr>
          <p:cNvPr id="3" name="Subtitle 2">
            <a:extLst>
              <a:ext uri="{FF2B5EF4-FFF2-40B4-BE49-F238E27FC236}">
                <a16:creationId xmlns:a16="http://schemas.microsoft.com/office/drawing/2014/main" id="{58C8A321-3799-3D0C-D5A4-CA5C30A7CB56}"/>
              </a:ext>
            </a:extLst>
          </p:cNvPr>
          <p:cNvSpPr>
            <a:spLocks noGrp="1"/>
          </p:cNvSpPr>
          <p:nvPr>
            <p:ph type="subTitle" idx="1" hasCustomPrompt="1"/>
          </p:nvPr>
        </p:nvSpPr>
        <p:spPr>
          <a:xfrm>
            <a:off x="6616701" y="4591369"/>
            <a:ext cx="4913915"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subtitle</a:t>
            </a:r>
          </a:p>
        </p:txBody>
      </p:sp>
      <p:sp>
        <p:nvSpPr>
          <p:cNvPr id="12" name="Text Placeholder 16">
            <a:extLst>
              <a:ext uri="{FF2B5EF4-FFF2-40B4-BE49-F238E27FC236}">
                <a16:creationId xmlns:a16="http://schemas.microsoft.com/office/drawing/2014/main" id="{07BEFC5F-CD6D-A7BC-1322-BACD15CFA532}"/>
              </a:ext>
            </a:extLst>
          </p:cNvPr>
          <p:cNvSpPr>
            <a:spLocks noGrp="1"/>
          </p:cNvSpPr>
          <p:nvPr>
            <p:ph type="body" sz="quarter" idx="11" hasCustomPrompt="1"/>
          </p:nvPr>
        </p:nvSpPr>
        <p:spPr>
          <a:xfrm>
            <a:off x="6794501" y="5690085"/>
            <a:ext cx="4736115"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dirty="0"/>
              <a:t>PRESENTER’S NAME</a:t>
            </a:r>
          </a:p>
        </p:txBody>
      </p:sp>
      <p:sp>
        <p:nvSpPr>
          <p:cNvPr id="4" name="Date Placeholder 3">
            <a:extLst>
              <a:ext uri="{FF2B5EF4-FFF2-40B4-BE49-F238E27FC236}">
                <a16:creationId xmlns:a16="http://schemas.microsoft.com/office/drawing/2014/main" id="{EB9B160D-2B04-EFF9-9233-5CF3861AACE8}"/>
              </a:ext>
            </a:extLst>
          </p:cNvPr>
          <p:cNvSpPr>
            <a:spLocks noGrp="1"/>
          </p:cNvSpPr>
          <p:nvPr>
            <p:ph type="dt" sz="half" idx="10"/>
          </p:nvPr>
        </p:nvSpPr>
        <p:spPr>
          <a:xfrm>
            <a:off x="10406269" y="6342033"/>
            <a:ext cx="1124345"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dirty="0"/>
              <a:t>Date</a:t>
            </a:r>
          </a:p>
        </p:txBody>
      </p:sp>
    </p:spTree>
    <p:extLst>
      <p:ext uri="{BB962C8B-B14F-4D97-AF65-F5344CB8AC3E}">
        <p14:creationId xmlns:p14="http://schemas.microsoft.com/office/powerpoint/2010/main" val="2184504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CDE9B-54A8-866E-B788-EB3968761BC7}"/>
              </a:ext>
            </a:extLst>
          </p:cNvPr>
          <p:cNvSpPr>
            <a:spLocks noGrp="1"/>
          </p:cNvSpPr>
          <p:nvPr>
            <p:ph type="title" hasCustomPrompt="1"/>
          </p:nvPr>
        </p:nvSpPr>
        <p:spPr>
          <a:xfrm>
            <a:off x="644773" y="457200"/>
            <a:ext cx="4127255" cy="1600200"/>
          </a:xfrm>
        </p:spPr>
        <p:txBody>
          <a:bodyPr anchor="b"/>
          <a:lstStyle>
            <a:lvl1pPr>
              <a:defRPr sz="3200"/>
            </a:lvl1pPr>
          </a:lstStyle>
          <a:p>
            <a:r>
              <a:rPr lang="en-US" dirty="0"/>
              <a:t>Click to edit title</a:t>
            </a:r>
          </a:p>
        </p:txBody>
      </p:sp>
      <p:sp>
        <p:nvSpPr>
          <p:cNvPr id="4" name="Text Placeholder 3">
            <a:extLst>
              <a:ext uri="{FF2B5EF4-FFF2-40B4-BE49-F238E27FC236}">
                <a16:creationId xmlns:a16="http://schemas.microsoft.com/office/drawing/2014/main" id="{B31F6659-DAE0-7160-C9F6-2C8137D933BD}"/>
              </a:ext>
            </a:extLst>
          </p:cNvPr>
          <p:cNvSpPr>
            <a:spLocks noGrp="1"/>
          </p:cNvSpPr>
          <p:nvPr>
            <p:ph type="body" sz="half" idx="2" hasCustomPrompt="1"/>
          </p:nvPr>
        </p:nvSpPr>
        <p:spPr>
          <a:xfrm>
            <a:off x="644773" y="2057402"/>
            <a:ext cx="4127255"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Click to edit text</a:t>
            </a:r>
          </a:p>
        </p:txBody>
      </p:sp>
      <p:sp>
        <p:nvSpPr>
          <p:cNvPr id="3" name="Picture Placeholder 2">
            <a:extLst>
              <a:ext uri="{FF2B5EF4-FFF2-40B4-BE49-F238E27FC236}">
                <a16:creationId xmlns:a16="http://schemas.microsoft.com/office/drawing/2014/main" id="{3F05E2B1-FC9F-DFC8-B82B-3A9D2B911EBC}"/>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dirty="0"/>
          </a:p>
        </p:txBody>
      </p:sp>
      <p:sp>
        <p:nvSpPr>
          <p:cNvPr id="7" name="Slide Number Placeholder 6">
            <a:extLst>
              <a:ext uri="{FF2B5EF4-FFF2-40B4-BE49-F238E27FC236}">
                <a16:creationId xmlns:a16="http://schemas.microsoft.com/office/drawing/2014/main" id="{330ECE5B-0146-1148-6A0D-A0F447C354AC}"/>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4169371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92B4C-D932-924C-A9B9-A7396B7CB503}"/>
              </a:ext>
            </a:extLst>
          </p:cNvPr>
          <p:cNvSpPr>
            <a:spLocks noGrp="1"/>
          </p:cNvSpPr>
          <p:nvPr>
            <p:ph type="title" hasCustomPrompt="1"/>
          </p:nvPr>
        </p:nvSpPr>
        <p:spPr/>
        <p:txBody>
          <a:bodyPr/>
          <a:lstStyle/>
          <a:p>
            <a:r>
              <a:rPr lang="en-US" dirty="0"/>
              <a:t>Click to edit title</a:t>
            </a:r>
          </a:p>
        </p:txBody>
      </p:sp>
      <p:sp>
        <p:nvSpPr>
          <p:cNvPr id="3" name="Vertical Text Placeholder 2">
            <a:extLst>
              <a:ext uri="{FF2B5EF4-FFF2-40B4-BE49-F238E27FC236}">
                <a16:creationId xmlns:a16="http://schemas.microsoft.com/office/drawing/2014/main" id="{61DF67A6-D1DA-71BB-CCFF-678D91838913}"/>
              </a:ext>
            </a:extLst>
          </p:cNvPr>
          <p:cNvSpPr>
            <a:spLocks noGrp="1"/>
          </p:cNvSpPr>
          <p:nvPr>
            <p:ph type="body" orient="vert" idx="1" hasCustomPrompt="1"/>
          </p:nvPr>
        </p:nvSpPr>
        <p:spPr/>
        <p:txBody>
          <a:bodyPr vert="eaVert"/>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9482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8CFDF3-4C0B-B588-73E9-559E689FE0AF}"/>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E20EF8-D417-90E9-AEFA-DB28B8392B89}"/>
              </a:ext>
            </a:extLst>
          </p:cNvPr>
          <p:cNvSpPr>
            <a:spLocks noGrp="1"/>
          </p:cNvSpPr>
          <p:nvPr>
            <p:ph type="body" orient="vert" idx="1"/>
          </p:nvPr>
        </p:nvSpPr>
        <p:spPr>
          <a:xfrm>
            <a:off x="644769" y="365127"/>
            <a:ext cx="7927731"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391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6" name="Picture 5" descr="A picture containing person, crowd, event, several&#10;&#10;Description automatically generated">
            <a:extLst>
              <a:ext uri="{FF2B5EF4-FFF2-40B4-BE49-F238E27FC236}">
                <a16:creationId xmlns:a16="http://schemas.microsoft.com/office/drawing/2014/main" id="{206FAFD8-028E-613E-F668-7FDFC37E002D}"/>
              </a:ext>
            </a:extLst>
          </p:cNvPr>
          <p:cNvPicPr>
            <a:picLocks noChangeAspect="1"/>
          </p:cNvPicPr>
          <p:nvPr userDrawn="1"/>
        </p:nvPicPr>
        <p:blipFill rotWithShape="1">
          <a:blip r:embed="rId2"/>
          <a:srcRect l="28985"/>
          <a:stretch/>
        </p:blipFill>
        <p:spPr>
          <a:xfrm>
            <a:off x="2" y="0"/>
            <a:ext cx="730526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E12E123F-8311-330F-DB73-3B618A77934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4B2191C-6994-71BA-A63E-85F5AF6A9776}"/>
              </a:ext>
            </a:extLst>
          </p:cNvPr>
          <p:cNvSpPr txBox="1"/>
          <p:nvPr userDrawn="1"/>
        </p:nvSpPr>
        <p:spPr>
          <a:xfrm>
            <a:off x="7284722" y="3144277"/>
            <a:ext cx="4245895" cy="923330"/>
          </a:xfrm>
          <a:prstGeom prst="rect">
            <a:avLst/>
          </a:prstGeom>
          <a:noFill/>
        </p:spPr>
        <p:txBody>
          <a:bodyPr wrap="square" rtlCol="0">
            <a:spAutoFit/>
          </a:bodyPr>
          <a:lstStyle/>
          <a:p>
            <a:pPr algn="r"/>
            <a:r>
              <a:rPr lang="en-US" sz="5400" b="0" i="0" dirty="0">
                <a:solidFill>
                  <a:schemeClr val="bg1"/>
                </a:solidFill>
                <a:latin typeface="Saira Condensed Condensed Light" pitchFamily="2" charset="77"/>
              </a:rPr>
              <a:t>THANK </a:t>
            </a:r>
            <a:r>
              <a:rPr lang="en-US" sz="5400" b="1" i="0" dirty="0">
                <a:solidFill>
                  <a:schemeClr val="bg1"/>
                </a:solidFill>
                <a:latin typeface="Saira Condensed Condensed Light" pitchFamily="2" charset="77"/>
              </a:rPr>
              <a:t>YOU</a:t>
            </a:r>
          </a:p>
        </p:txBody>
      </p:sp>
      <p:sp>
        <p:nvSpPr>
          <p:cNvPr id="9" name="TextBox 8">
            <a:extLst>
              <a:ext uri="{FF2B5EF4-FFF2-40B4-BE49-F238E27FC236}">
                <a16:creationId xmlns:a16="http://schemas.microsoft.com/office/drawing/2014/main" id="{7F2600DA-4934-A3D7-306B-06292C3154B8}"/>
              </a:ext>
            </a:extLst>
          </p:cNvPr>
          <p:cNvSpPr txBox="1"/>
          <p:nvPr userDrawn="1"/>
        </p:nvSpPr>
        <p:spPr>
          <a:xfrm>
            <a:off x="6096002" y="5170418"/>
            <a:ext cx="5434615" cy="584775"/>
          </a:xfrm>
          <a:prstGeom prst="rect">
            <a:avLst/>
          </a:prstGeom>
          <a:noFill/>
        </p:spPr>
        <p:txBody>
          <a:bodyPr wrap="square" rtlCol="0">
            <a:spAutoFit/>
          </a:bodyPr>
          <a:lstStyle/>
          <a:p>
            <a:pPr algn="r"/>
            <a:r>
              <a:rPr lang="en-US" sz="1600" b="1" kern="1200" dirty="0">
                <a:solidFill>
                  <a:schemeClr val="bg1"/>
                </a:solidFill>
                <a:effectLst/>
                <a:latin typeface="IBM Plex Sans" panose="020B0503050203000203" pitchFamily="34" charset="0"/>
                <a:ea typeface="+mn-ea"/>
                <a:cs typeface="+mn-cs"/>
              </a:rPr>
              <a:t>Stevens Institute of Technology</a:t>
            </a:r>
            <a:br>
              <a:rPr lang="en-US" sz="1600" b="1" kern="1200" dirty="0">
                <a:solidFill>
                  <a:schemeClr val="bg1"/>
                </a:solidFill>
                <a:effectLst/>
                <a:latin typeface="IBM Plex Sans" panose="020B0503050203000203" pitchFamily="34" charset="0"/>
                <a:ea typeface="+mn-ea"/>
                <a:cs typeface="+mn-cs"/>
              </a:rPr>
            </a:br>
            <a:r>
              <a:rPr lang="en-US" sz="1600" kern="1200" dirty="0">
                <a:solidFill>
                  <a:schemeClr val="bg1"/>
                </a:solidFill>
                <a:effectLst/>
                <a:latin typeface="IBM Plex Sans" panose="020B0503050203000203" pitchFamily="34" charset="0"/>
                <a:ea typeface="+mn-ea"/>
                <a:cs typeface="+mn-cs"/>
              </a:rPr>
              <a:t>1 Castle Point Terrace, Hoboken, NJ 07030</a:t>
            </a:r>
          </a:p>
        </p:txBody>
      </p:sp>
    </p:spTree>
    <p:extLst>
      <p:ext uri="{BB962C8B-B14F-4D97-AF65-F5344CB8AC3E}">
        <p14:creationId xmlns:p14="http://schemas.microsoft.com/office/powerpoint/2010/main" val="600712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Custom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8C4886-2087-94B4-E2E5-4E48B7FF8FE2}"/>
              </a:ext>
            </a:extLst>
          </p:cNvPr>
          <p:cNvPicPr>
            <a:picLocks noChangeAspect="1"/>
          </p:cNvPicPr>
          <p:nvPr userDrawn="1"/>
        </p:nvPicPr>
        <p:blipFill rotWithShape="1">
          <a:blip r:embed="rId2"/>
          <a:srcRect l="103" r="14569"/>
          <a:stretch/>
        </p:blipFill>
        <p:spPr>
          <a:xfrm>
            <a:off x="-2033456" y="0"/>
            <a:ext cx="10392405"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B3488FA0-8E86-6BE9-82C5-43785B32427F}"/>
              </a:ext>
            </a:extLst>
          </p:cNvPr>
          <p:cNvPicPr>
            <a:picLocks noChangeAspect="1"/>
          </p:cNvPicPr>
          <p:nvPr userDrawn="1"/>
        </p:nvPicPr>
        <p:blipFill>
          <a:blip r:embed="rId3"/>
          <a:stretch>
            <a:fillRect/>
          </a:stretch>
        </p:blipFill>
        <p:spPr>
          <a:xfrm>
            <a:off x="298449" y="0"/>
            <a:ext cx="11893551" cy="6858000"/>
          </a:xfrm>
          <a:prstGeom prst="rect">
            <a:avLst/>
          </a:prstGeom>
        </p:spPr>
      </p:pic>
      <p:sp>
        <p:nvSpPr>
          <p:cNvPr id="10" name="Title 1">
            <a:extLst>
              <a:ext uri="{FF2B5EF4-FFF2-40B4-BE49-F238E27FC236}">
                <a16:creationId xmlns:a16="http://schemas.microsoft.com/office/drawing/2014/main" id="{B9CC9AF6-817B-A87B-A5E6-9A6BE8BA0878}"/>
              </a:ext>
            </a:extLst>
          </p:cNvPr>
          <p:cNvSpPr>
            <a:spLocks noGrp="1"/>
          </p:cNvSpPr>
          <p:nvPr>
            <p:ph type="ctrTitle" hasCustomPrompt="1"/>
          </p:nvPr>
        </p:nvSpPr>
        <p:spPr>
          <a:xfrm>
            <a:off x="6324602" y="2504921"/>
            <a:ext cx="5206015" cy="2061531"/>
          </a:xfrm>
        </p:spPr>
        <p:txBody>
          <a:bodyPr anchor="b">
            <a:normAutofit/>
          </a:bodyPr>
          <a:lstStyle>
            <a:lvl1pPr algn="r">
              <a:defRPr sz="5400" b="0" i="0">
                <a:solidFill>
                  <a:schemeClr val="bg1"/>
                </a:solidFill>
                <a:latin typeface="Saira Condensed Condensed Light" pitchFamily="2" charset="77"/>
              </a:defRPr>
            </a:lvl1pPr>
          </a:lstStyle>
          <a:p>
            <a:r>
              <a:rPr lang="en-US" dirty="0"/>
              <a:t>CLICK TO EDIT TITLE</a:t>
            </a:r>
          </a:p>
        </p:txBody>
      </p:sp>
      <p:sp>
        <p:nvSpPr>
          <p:cNvPr id="11" name="Subtitle 2">
            <a:extLst>
              <a:ext uri="{FF2B5EF4-FFF2-40B4-BE49-F238E27FC236}">
                <a16:creationId xmlns:a16="http://schemas.microsoft.com/office/drawing/2014/main" id="{62636281-107E-01A8-5316-84DAA71CD1E3}"/>
              </a:ext>
            </a:extLst>
          </p:cNvPr>
          <p:cNvSpPr>
            <a:spLocks noGrp="1"/>
          </p:cNvSpPr>
          <p:nvPr>
            <p:ph type="subTitle" idx="1" hasCustomPrompt="1"/>
          </p:nvPr>
        </p:nvSpPr>
        <p:spPr>
          <a:xfrm>
            <a:off x="6616701" y="4591369"/>
            <a:ext cx="4913915"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subtitle</a:t>
            </a:r>
          </a:p>
        </p:txBody>
      </p:sp>
      <p:sp>
        <p:nvSpPr>
          <p:cNvPr id="13" name="Date Placeholder 3">
            <a:extLst>
              <a:ext uri="{FF2B5EF4-FFF2-40B4-BE49-F238E27FC236}">
                <a16:creationId xmlns:a16="http://schemas.microsoft.com/office/drawing/2014/main" id="{7651AF7A-8B71-B895-17ED-7EECAFEE7DE8}"/>
              </a:ext>
            </a:extLst>
          </p:cNvPr>
          <p:cNvSpPr>
            <a:spLocks noGrp="1"/>
          </p:cNvSpPr>
          <p:nvPr>
            <p:ph type="dt" sz="half" idx="10"/>
          </p:nvPr>
        </p:nvSpPr>
        <p:spPr>
          <a:xfrm>
            <a:off x="10446026" y="6362185"/>
            <a:ext cx="1084590"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dirty="0"/>
              <a:t> Date</a:t>
            </a:r>
          </a:p>
        </p:txBody>
      </p:sp>
      <p:sp>
        <p:nvSpPr>
          <p:cNvPr id="14" name="Text Placeholder 16">
            <a:extLst>
              <a:ext uri="{FF2B5EF4-FFF2-40B4-BE49-F238E27FC236}">
                <a16:creationId xmlns:a16="http://schemas.microsoft.com/office/drawing/2014/main" id="{732F2640-D02F-0BD4-E9A8-A5FD3D27874E}"/>
              </a:ext>
            </a:extLst>
          </p:cNvPr>
          <p:cNvSpPr>
            <a:spLocks noGrp="1"/>
          </p:cNvSpPr>
          <p:nvPr>
            <p:ph type="body" sz="quarter" idx="11" hasCustomPrompt="1"/>
          </p:nvPr>
        </p:nvSpPr>
        <p:spPr>
          <a:xfrm>
            <a:off x="6794501" y="5690085"/>
            <a:ext cx="4736115"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dirty="0"/>
              <a:t>PRESENTER’S NAME</a:t>
            </a:r>
          </a:p>
        </p:txBody>
      </p:sp>
      <p:sp>
        <p:nvSpPr>
          <p:cNvPr id="15" name="TextBox 14">
            <a:extLst>
              <a:ext uri="{FF2B5EF4-FFF2-40B4-BE49-F238E27FC236}">
                <a16:creationId xmlns:a16="http://schemas.microsoft.com/office/drawing/2014/main" id="{7EBB0808-AF7F-629E-3160-773C1F8C9FE9}"/>
              </a:ext>
            </a:extLst>
          </p:cNvPr>
          <p:cNvSpPr txBox="1"/>
          <p:nvPr userDrawn="1"/>
        </p:nvSpPr>
        <p:spPr>
          <a:xfrm>
            <a:off x="912816" y="1325690"/>
            <a:ext cx="4215776" cy="5135445"/>
          </a:xfrm>
          <a:prstGeom prst="rect">
            <a:avLst/>
          </a:prstGeom>
          <a:noFill/>
        </p:spPr>
        <p:txBody>
          <a:bodyPr wrap="square" rtlCol="0">
            <a:spAutoFit/>
          </a:bodyPr>
          <a:lstStyle/>
          <a:p>
            <a:r>
              <a:rPr lang="en-US" b="1" dirty="0">
                <a:latin typeface="IBM Plex Sans" panose="020B0503050203000203" pitchFamily="34" charset="0"/>
              </a:rPr>
              <a:t>INSTRUCTIONS TO REPLACE IMAGE:</a:t>
            </a:r>
          </a:p>
          <a:p>
            <a:endParaRPr lang="en-US" b="1" dirty="0">
              <a:latin typeface="IBM Plex Sans" panose="020B0503050203000203" pitchFamily="34" charset="0"/>
            </a:endParaRPr>
          </a:p>
          <a:p>
            <a:pPr marL="342900" indent="-342900">
              <a:lnSpc>
                <a:spcPct val="150000"/>
              </a:lnSpc>
              <a:buFont typeface="+mj-lt"/>
              <a:buAutoNum type="arabicPeriod"/>
            </a:pPr>
            <a:r>
              <a:rPr lang="en-US" sz="1400" b="0" dirty="0">
                <a:latin typeface="IBM Plex Sans" panose="020B0503050203000203" pitchFamily="34" charset="0"/>
              </a:rPr>
              <a:t>Go to View&gt;Slide Master</a:t>
            </a:r>
          </a:p>
          <a:p>
            <a:pPr marL="342900" indent="-342900">
              <a:lnSpc>
                <a:spcPct val="150000"/>
              </a:lnSpc>
              <a:buFont typeface="+mj-lt"/>
              <a:buAutoNum type="arabicPeriod"/>
            </a:pPr>
            <a:r>
              <a:rPr lang="en-US" sz="1400" b="0" dirty="0">
                <a:latin typeface="IBM Plex Sans" panose="020B0503050203000203" pitchFamily="34" charset="0"/>
              </a:rPr>
              <a:t>Locate this layout and duplicate it</a:t>
            </a:r>
          </a:p>
          <a:p>
            <a:pPr marL="342900" indent="-342900">
              <a:lnSpc>
                <a:spcPct val="150000"/>
              </a:lnSpc>
              <a:buFont typeface="+mj-lt"/>
              <a:buAutoNum type="arabicPeriod"/>
            </a:pPr>
            <a:r>
              <a:rPr lang="en-US" sz="1400" b="0" dirty="0">
                <a:latin typeface="IBM Plex Sans" panose="020B0503050203000203" pitchFamily="34" charset="0"/>
              </a:rPr>
              <a:t>Right-click the orange circle on the far-left side of this image</a:t>
            </a:r>
          </a:p>
          <a:p>
            <a:pPr marL="342900" indent="-342900">
              <a:lnSpc>
                <a:spcPct val="150000"/>
              </a:lnSpc>
              <a:buFont typeface="+mj-lt"/>
              <a:buAutoNum type="arabicPeriod"/>
            </a:pPr>
            <a:r>
              <a:rPr lang="en-US" sz="1400" b="0" dirty="0">
                <a:latin typeface="IBM Plex Sans" panose="020B0503050203000203" pitchFamily="34" charset="0"/>
              </a:rPr>
              <a:t>Scroll to “Change Picture”</a:t>
            </a:r>
          </a:p>
          <a:p>
            <a:pPr marL="342900" indent="-342900">
              <a:lnSpc>
                <a:spcPct val="150000"/>
              </a:lnSpc>
              <a:buFont typeface="+mj-lt"/>
              <a:buAutoNum type="arabicPeriod"/>
            </a:pPr>
            <a:r>
              <a:rPr lang="en-US" sz="1400" b="0" dirty="0">
                <a:latin typeface="IBM Plex Sans" panose="020B0503050203000203" pitchFamily="34" charset="0"/>
              </a:rPr>
              <a:t>Select “From File” (note that your version of PowerPoint may use different menu language)</a:t>
            </a:r>
          </a:p>
          <a:p>
            <a:pPr marL="342900" indent="-342900">
              <a:lnSpc>
                <a:spcPct val="150000"/>
              </a:lnSpc>
              <a:buFont typeface="+mj-lt"/>
              <a:buAutoNum type="arabicPeriod"/>
            </a:pPr>
            <a:r>
              <a:rPr lang="en-US" sz="1400" b="0" dirty="0">
                <a:latin typeface="IBM Plex Sans" panose="020B0503050203000203" pitchFamily="34" charset="0"/>
              </a:rPr>
              <a:t>Select desired image</a:t>
            </a:r>
          </a:p>
          <a:p>
            <a:pPr marL="342900" indent="-342900">
              <a:lnSpc>
                <a:spcPct val="150000"/>
              </a:lnSpc>
              <a:buFont typeface="+mj-lt"/>
              <a:buAutoNum type="arabicPeriod"/>
            </a:pPr>
            <a:r>
              <a:rPr lang="en-US" sz="1400" b="0" dirty="0">
                <a:latin typeface="IBM Plex Sans" panose="020B0503050203000203" pitchFamily="34" charset="0"/>
              </a:rPr>
              <a:t>Resize and crop image as necessary</a:t>
            </a:r>
          </a:p>
          <a:p>
            <a:pPr marL="342900" indent="-342900">
              <a:lnSpc>
                <a:spcPct val="150000"/>
              </a:lnSpc>
              <a:buFont typeface="+mj-lt"/>
              <a:buAutoNum type="arabicPeriod"/>
            </a:pPr>
            <a:r>
              <a:rPr lang="en-US" sz="1400" b="0" dirty="0">
                <a:latin typeface="IBM Plex Sans" panose="020B0503050203000203" pitchFamily="34" charset="0"/>
              </a:rPr>
              <a:t>Make sure image is sent to back (right click on image)</a:t>
            </a:r>
          </a:p>
          <a:p>
            <a:pPr marL="342900" indent="-342900">
              <a:lnSpc>
                <a:spcPct val="150000"/>
              </a:lnSpc>
              <a:buFont typeface="+mj-lt"/>
              <a:buAutoNum type="arabicPeriod"/>
            </a:pPr>
            <a:r>
              <a:rPr lang="en-US" sz="1400" b="0" dirty="0">
                <a:latin typeface="IBM Plex Sans" panose="020B0503050203000203" pitchFamily="34" charset="0"/>
              </a:rPr>
              <a:t>Close slide master and insert a new slide using the new, then delete this text box from your presentation slide.</a:t>
            </a:r>
          </a:p>
        </p:txBody>
      </p:sp>
    </p:spTree>
    <p:extLst>
      <p:ext uri="{BB962C8B-B14F-4D97-AF65-F5344CB8AC3E}">
        <p14:creationId xmlns:p14="http://schemas.microsoft.com/office/powerpoint/2010/main" val="1719410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A body of water with buildings along it&#10;&#10;Description automatically generated with medium confidence">
            <a:extLst>
              <a:ext uri="{FF2B5EF4-FFF2-40B4-BE49-F238E27FC236}">
                <a16:creationId xmlns:a16="http://schemas.microsoft.com/office/drawing/2014/main" id="{D898D13A-F035-1AC4-E5CF-2B4EECBAA8E3}"/>
              </a:ext>
            </a:extLst>
          </p:cNvPr>
          <p:cNvPicPr>
            <a:picLocks noChangeAspect="1"/>
          </p:cNvPicPr>
          <p:nvPr userDrawn="1"/>
        </p:nvPicPr>
        <p:blipFill>
          <a:blip r:embed="rId2"/>
          <a:stretch>
            <a:fillRect/>
          </a:stretch>
        </p:blipFill>
        <p:spPr>
          <a:xfrm>
            <a:off x="0" y="0"/>
            <a:ext cx="12090400" cy="685800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09EFC173-553B-6926-8999-560997D15CA1}"/>
              </a:ext>
            </a:extLst>
          </p:cNvPr>
          <p:cNvPicPr>
            <a:picLocks noChangeAspect="1"/>
          </p:cNvPicPr>
          <p:nvPr userDrawn="1"/>
        </p:nvPicPr>
        <p:blipFill>
          <a:blip r:embed="rId3"/>
          <a:stretch>
            <a:fillRect/>
          </a:stretch>
        </p:blipFill>
        <p:spPr>
          <a:xfrm>
            <a:off x="298451" y="0"/>
            <a:ext cx="11893551" cy="6858000"/>
          </a:xfrm>
          <a:prstGeom prst="rect">
            <a:avLst/>
          </a:prstGeom>
        </p:spPr>
      </p:pic>
      <p:sp>
        <p:nvSpPr>
          <p:cNvPr id="2" name="Title 1">
            <a:extLst>
              <a:ext uri="{FF2B5EF4-FFF2-40B4-BE49-F238E27FC236}">
                <a16:creationId xmlns:a16="http://schemas.microsoft.com/office/drawing/2014/main" id="{45AB2B46-2729-15F1-5BB4-6B7ADEAC4AAE}"/>
              </a:ext>
            </a:extLst>
          </p:cNvPr>
          <p:cNvSpPr>
            <a:spLocks noGrp="1"/>
          </p:cNvSpPr>
          <p:nvPr>
            <p:ph type="title" hasCustomPrompt="1"/>
          </p:nvPr>
        </p:nvSpPr>
        <p:spPr>
          <a:xfrm>
            <a:off x="6617373" y="974037"/>
            <a:ext cx="4913243" cy="4254363"/>
          </a:xfrm>
        </p:spPr>
        <p:txBody>
          <a:bodyPr anchor="b">
            <a:normAutofit/>
          </a:bodyPr>
          <a:lstStyle>
            <a:lvl1pPr algn="r">
              <a:defRPr sz="5400"/>
            </a:lvl1pPr>
          </a:lstStyle>
          <a:p>
            <a:r>
              <a:rPr lang="en-US" dirty="0"/>
              <a:t>CLICK TO EDIT TITLE</a:t>
            </a:r>
          </a:p>
        </p:txBody>
      </p:sp>
      <p:sp>
        <p:nvSpPr>
          <p:cNvPr id="3" name="Text Placeholder 2">
            <a:extLst>
              <a:ext uri="{FF2B5EF4-FFF2-40B4-BE49-F238E27FC236}">
                <a16:creationId xmlns:a16="http://schemas.microsoft.com/office/drawing/2014/main" id="{A5953286-7208-5D15-2115-F32E5C24CE0F}"/>
              </a:ext>
            </a:extLst>
          </p:cNvPr>
          <p:cNvSpPr>
            <a:spLocks noGrp="1"/>
          </p:cNvSpPr>
          <p:nvPr>
            <p:ph type="body" idx="1" hasCustomPrompt="1"/>
          </p:nvPr>
        </p:nvSpPr>
        <p:spPr>
          <a:xfrm>
            <a:off x="6858002" y="5394965"/>
            <a:ext cx="4672615" cy="931499"/>
          </a:xfrm>
        </p:spPr>
        <p:txBody>
          <a:bodyPr>
            <a:normAutofit/>
          </a:bodyPr>
          <a:lstStyle>
            <a:lvl1pPr marL="0" indent="0" algn="r">
              <a:buNone/>
              <a:defRPr sz="2000" b="0" i="0">
                <a:solidFill>
                  <a:schemeClr val="tx1"/>
                </a:solidFill>
                <a:latin typeface="IBM Plex Sans" panose="020B0503050203000203"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text</a:t>
            </a:r>
          </a:p>
        </p:txBody>
      </p:sp>
    </p:spTree>
    <p:extLst>
      <p:ext uri="{BB962C8B-B14F-4D97-AF65-F5344CB8AC3E}">
        <p14:creationId xmlns:p14="http://schemas.microsoft.com/office/powerpoint/2010/main" val="3430770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F907F06-D602-4071-33E4-C472B24F1ACC}"/>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3" name="Content Placeholder 2">
            <a:extLst>
              <a:ext uri="{FF2B5EF4-FFF2-40B4-BE49-F238E27FC236}">
                <a16:creationId xmlns:a16="http://schemas.microsoft.com/office/drawing/2014/main" id="{7091BE1E-C7BA-1F2A-DB51-F2BDF8885EBC}"/>
              </a:ext>
            </a:extLst>
          </p:cNvPr>
          <p:cNvSpPr>
            <a:spLocks noGrp="1"/>
          </p:cNvSpPr>
          <p:nvPr>
            <p:ph idx="1" hasCustomPrompt="1"/>
          </p:nvPr>
        </p:nvSpPr>
        <p:spPr/>
        <p:txBody>
          <a:bodyPr/>
          <a:lstStyle>
            <a:lvl1pPr marL="228600" indent="-228600">
              <a:defRPr/>
            </a:lvl1pPr>
            <a:lvl2pPr marL="502920" indent="-228589">
              <a:buSzPct val="100000"/>
              <a:buFont typeface="System Font Regular"/>
              <a:buChar char="-"/>
              <a:defRPr/>
            </a:lvl2pPr>
            <a:lvl3pPr marL="777240" indent="-228589">
              <a:buSzPct val="100000"/>
              <a:buFont typeface="System Font Regular"/>
              <a:buChar char="-"/>
              <a:defRPr/>
            </a:lvl3pPr>
            <a:lvl4pPr marL="1005840" indent="-228589">
              <a:buSzPct val="100000"/>
              <a:buFont typeface="System Font Regular"/>
              <a:buChar char="-"/>
              <a:defRPr/>
            </a:lvl4pPr>
            <a:lvl5pPr marL="1280160" indent="-228589">
              <a:buSzPct val="10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59B86B0-6C6C-3FCD-0D64-D84FBF647614}"/>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3070826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F907F06-D602-4071-33E4-C472B24F1ACC}"/>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4" name="Text Placeholder 3">
            <a:extLst>
              <a:ext uri="{FF2B5EF4-FFF2-40B4-BE49-F238E27FC236}">
                <a16:creationId xmlns:a16="http://schemas.microsoft.com/office/drawing/2014/main" id="{B7F9FF48-9E75-6C88-7706-B4D4B29E8027}"/>
              </a:ext>
            </a:extLst>
          </p:cNvPr>
          <p:cNvSpPr>
            <a:spLocks noGrp="1"/>
          </p:cNvSpPr>
          <p:nvPr>
            <p:ph type="body" sz="quarter" idx="13"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dirty="0"/>
              <a:t>Make sure to use brand colors when creating tables and graphs. If graphs are placed from an outside source, please reformat to use the Stevens Theme Colors set in this template.</a:t>
            </a:r>
          </a:p>
        </p:txBody>
      </p:sp>
      <p:sp>
        <p:nvSpPr>
          <p:cNvPr id="3" name="Content Placeholder 2">
            <a:extLst>
              <a:ext uri="{FF2B5EF4-FFF2-40B4-BE49-F238E27FC236}">
                <a16:creationId xmlns:a16="http://schemas.microsoft.com/office/drawing/2014/main" id="{7091BE1E-C7BA-1F2A-DB51-F2BDF8885EBC}"/>
              </a:ext>
            </a:extLst>
          </p:cNvPr>
          <p:cNvSpPr>
            <a:spLocks noGrp="1"/>
          </p:cNvSpPr>
          <p:nvPr>
            <p:ph idx="1" hasCustomPrompt="1"/>
          </p:nvPr>
        </p:nvSpPr>
        <p:spPr>
          <a:xfrm>
            <a:off x="644771" y="2202874"/>
            <a:ext cx="10709031" cy="387927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59B86B0-6C6C-3FCD-0D64-D84FBF647614}"/>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73731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89C836-F4D4-9B58-2D26-DBC3E659121C}"/>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69" y="1825625"/>
            <a:ext cx="5181600"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6172200" y="1825625"/>
            <a:ext cx="5181600"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
        <p:nvSpPr>
          <p:cNvPr id="2" name="TextBox 1">
            <a:extLst>
              <a:ext uri="{FF2B5EF4-FFF2-40B4-BE49-F238E27FC236}">
                <a16:creationId xmlns:a16="http://schemas.microsoft.com/office/drawing/2014/main" id="{D9DAF8C8-4373-1C2A-DD92-810581D00BB2}"/>
              </a:ext>
            </a:extLst>
          </p:cNvPr>
          <p:cNvSpPr txBox="1"/>
          <p:nvPr userDrawn="1"/>
        </p:nvSpPr>
        <p:spPr>
          <a:xfrm>
            <a:off x="3581400" y="6457299"/>
            <a:ext cx="5181600"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600" b="1" dirty="0">
                <a:solidFill>
                  <a:srgbClr val="A32638"/>
                </a:solidFill>
              </a:rPr>
              <a:t>Marsooli Research Lab | rmarsool@stevens.edu</a:t>
            </a:r>
            <a:endParaRPr lang="en-US" sz="1600" dirty="0">
              <a:solidFill>
                <a:srgbClr val="A32638"/>
              </a:solidFill>
            </a:endParaRPr>
          </a:p>
        </p:txBody>
      </p:sp>
    </p:spTree>
    <p:extLst>
      <p:ext uri="{BB962C8B-B14F-4D97-AF65-F5344CB8AC3E}">
        <p14:creationId xmlns:p14="http://schemas.microsoft.com/office/powerpoint/2010/main" val="2302089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89C836-F4D4-9B58-2D26-DBC3E659121C}"/>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73" y="1825625"/>
            <a:ext cx="3296919"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F52BFFF7-3F56-AD0F-118D-AF92E147DB0A}"/>
              </a:ext>
            </a:extLst>
          </p:cNvPr>
          <p:cNvSpPr>
            <a:spLocks noGrp="1"/>
          </p:cNvSpPr>
          <p:nvPr>
            <p:ph sz="half" idx="13" hasCustomPrompt="1"/>
          </p:nvPr>
        </p:nvSpPr>
        <p:spPr>
          <a:xfrm>
            <a:off x="4351622" y="1825625"/>
            <a:ext cx="3296919"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8058471" y="1825625"/>
            <a:ext cx="3296919"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1639866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and Subhea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410B2EF-F0F6-7528-D1AE-B660054C2BB6}"/>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11" name="Text Placeholder 3">
            <a:extLst>
              <a:ext uri="{FF2B5EF4-FFF2-40B4-BE49-F238E27FC236}">
                <a16:creationId xmlns:a16="http://schemas.microsoft.com/office/drawing/2014/main" id="{38C80B25-96A7-774E-2468-5777A0523942}"/>
              </a:ext>
            </a:extLst>
          </p:cNvPr>
          <p:cNvSpPr>
            <a:spLocks noGrp="1"/>
          </p:cNvSpPr>
          <p:nvPr>
            <p:ph type="body" sz="quarter" idx="14"/>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endParaRPr lang="en-US" dirty="0"/>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73" y="2325836"/>
            <a:ext cx="3296919"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F52BFFF7-3F56-AD0F-118D-AF92E147DB0A}"/>
              </a:ext>
            </a:extLst>
          </p:cNvPr>
          <p:cNvSpPr>
            <a:spLocks noGrp="1"/>
          </p:cNvSpPr>
          <p:nvPr>
            <p:ph sz="half" idx="13" hasCustomPrompt="1"/>
          </p:nvPr>
        </p:nvSpPr>
        <p:spPr>
          <a:xfrm>
            <a:off x="4351622" y="2325836"/>
            <a:ext cx="3296919"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8058471" y="2325836"/>
            <a:ext cx="3296919"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1267947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C58314-C2CD-B536-46C4-9B698E81FD0F}"/>
              </a:ext>
            </a:extLst>
          </p:cNvPr>
          <p:cNvPicPr>
            <a:picLocks noChangeAspect="1"/>
          </p:cNvPicPr>
          <p:nvPr userDrawn="1"/>
        </p:nvPicPr>
        <p:blipFill>
          <a:blip r:embed="rId25"/>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D8260AC-B27C-DE3D-E8FB-3000BB8698CA}"/>
              </a:ext>
            </a:extLst>
          </p:cNvPr>
          <p:cNvSpPr>
            <a:spLocks noGrp="1"/>
          </p:cNvSpPr>
          <p:nvPr>
            <p:ph type="title"/>
          </p:nvPr>
        </p:nvSpPr>
        <p:spPr>
          <a:xfrm>
            <a:off x="644771" y="365125"/>
            <a:ext cx="10709031" cy="1325563"/>
          </a:xfrm>
          <a:prstGeom prst="rect">
            <a:avLst/>
          </a:prstGeom>
        </p:spPr>
        <p:txBody>
          <a:bodyPr vert="horz" lIns="91440" tIns="45720" rIns="91440" bIns="45720" rtlCol="0" anchor="t">
            <a:normAutofit/>
          </a:bodyPr>
          <a:lstStyle/>
          <a:p>
            <a:r>
              <a:rPr lang="en-US" dirty="0"/>
              <a:t>CLICK TO EDIT TITLE</a:t>
            </a:r>
          </a:p>
        </p:txBody>
      </p:sp>
      <p:sp>
        <p:nvSpPr>
          <p:cNvPr id="3" name="Text Placeholder 2">
            <a:extLst>
              <a:ext uri="{FF2B5EF4-FFF2-40B4-BE49-F238E27FC236}">
                <a16:creationId xmlns:a16="http://schemas.microsoft.com/office/drawing/2014/main" id="{227D0E4D-9C81-2FCD-CDF4-6788792CAAEC}"/>
              </a:ext>
            </a:extLst>
          </p:cNvPr>
          <p:cNvSpPr>
            <a:spLocks noGrp="1"/>
          </p:cNvSpPr>
          <p:nvPr>
            <p:ph type="body" idx="1"/>
          </p:nvPr>
        </p:nvSpPr>
        <p:spPr>
          <a:xfrm>
            <a:off x="644771" y="1825625"/>
            <a:ext cx="10709031" cy="4235176"/>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6FF5758-A04B-569F-5DA2-3E27D28C73D9}"/>
              </a:ext>
            </a:extLst>
          </p:cNvPr>
          <p:cNvSpPr>
            <a:spLocks noGrp="1"/>
          </p:cNvSpPr>
          <p:nvPr>
            <p:ph type="sldNum" sz="quarter" idx="4"/>
          </p:nvPr>
        </p:nvSpPr>
        <p:spPr>
          <a:xfrm>
            <a:off x="9375913" y="6276840"/>
            <a:ext cx="2743200" cy="365125"/>
          </a:xfrm>
          <a:prstGeom prst="rect">
            <a:avLst/>
          </a:prstGeom>
        </p:spPr>
        <p:txBody>
          <a:bodyPr vert="horz" lIns="91440" tIns="45720" rIns="91440" bIns="45720" rtlCol="0" anchor="ctr"/>
          <a:lstStyle>
            <a:lvl1pPr algn="r">
              <a:defRPr sz="1200" b="1" i="0">
                <a:solidFill>
                  <a:schemeClr val="accent1"/>
                </a:solidFill>
                <a:latin typeface="IBM Plex Sans" panose="020B0503050203000203" pitchFamily="34" charset="0"/>
              </a:defRPr>
            </a:lvl1pPr>
          </a:lstStyle>
          <a:p>
            <a:fld id="{4267CD5E-26CF-4249-8540-BB1D07FD4227}" type="slidenum">
              <a:rPr lang="en-US" smtClean="0"/>
              <a:pPr/>
              <a:t>‹#›</a:t>
            </a:fld>
            <a:endParaRPr lang="en-US" dirty="0"/>
          </a:p>
        </p:txBody>
      </p:sp>
      <p:sp>
        <p:nvSpPr>
          <p:cNvPr id="4" name="TextBox 3">
            <a:extLst>
              <a:ext uri="{FF2B5EF4-FFF2-40B4-BE49-F238E27FC236}">
                <a16:creationId xmlns:a16="http://schemas.microsoft.com/office/drawing/2014/main" id="{287388E6-E01B-3FE4-9BC3-7972F73089F9}"/>
              </a:ext>
            </a:extLst>
          </p:cNvPr>
          <p:cNvSpPr txBox="1"/>
          <p:nvPr userDrawn="1"/>
        </p:nvSpPr>
        <p:spPr>
          <a:xfrm>
            <a:off x="485775" y="6525968"/>
            <a:ext cx="3248025"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b="0" dirty="0">
                <a:solidFill>
                  <a:srgbClr val="A32638"/>
                </a:solidFill>
              </a:rPr>
              <a:t>Marsooli Research Lab</a:t>
            </a:r>
          </a:p>
        </p:txBody>
      </p:sp>
    </p:spTree>
    <p:extLst>
      <p:ext uri="{BB962C8B-B14F-4D97-AF65-F5344CB8AC3E}">
        <p14:creationId xmlns:p14="http://schemas.microsoft.com/office/powerpoint/2010/main" val="34854453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51" r:id="rId4"/>
    <p:sldLayoutId id="2147483650" r:id="rId5"/>
    <p:sldLayoutId id="2147483662" r:id="rId6"/>
    <p:sldLayoutId id="2147483652" r:id="rId7"/>
    <p:sldLayoutId id="2147483670" r:id="rId8"/>
    <p:sldLayoutId id="2147483671" r:id="rId9"/>
    <p:sldLayoutId id="2147483665" r:id="rId10"/>
    <p:sldLayoutId id="2147483666" r:id="rId11"/>
    <p:sldLayoutId id="2147483668" r:id="rId12"/>
    <p:sldLayoutId id="2147483667" r:id="rId13"/>
    <p:sldLayoutId id="2147483664" r:id="rId14"/>
    <p:sldLayoutId id="2147483653" r:id="rId15"/>
    <p:sldLayoutId id="2147483654" r:id="rId16"/>
    <p:sldLayoutId id="2147483655" r:id="rId17"/>
    <p:sldLayoutId id="2147483663" r:id="rId18"/>
    <p:sldLayoutId id="2147483656" r:id="rId19"/>
    <p:sldLayoutId id="2147483657" r:id="rId20"/>
    <p:sldLayoutId id="2147483658" r:id="rId21"/>
    <p:sldLayoutId id="2147483659" r:id="rId22"/>
    <p:sldLayoutId id="2147483669" r:id="rId23"/>
  </p:sldLayoutIdLst>
  <p:hf hdr="0" ftr="0"/>
  <p:txStyles>
    <p:titleStyle>
      <a:lvl1pPr algn="l" defTabSz="914354" rtl="0" eaLnBrk="1" latinLnBrk="0" hangingPunct="1">
        <a:lnSpc>
          <a:spcPct val="90000"/>
        </a:lnSpc>
        <a:spcBef>
          <a:spcPct val="0"/>
        </a:spcBef>
        <a:buNone/>
        <a:defRPr sz="4000" b="1" i="0" kern="1200">
          <a:solidFill>
            <a:schemeClr val="tx1"/>
          </a:solidFill>
          <a:latin typeface="Saira Condensed Condensed SemiBold" pitchFamily="2" charset="77"/>
          <a:ea typeface="+mj-ea"/>
          <a:cs typeface="+mj-cs"/>
        </a:defRPr>
      </a:lvl1pPr>
    </p:titleStyle>
    <p:body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solidFill>
          <a:latin typeface="IBM Plex Sans" panose="020B0503050203000203" pitchFamily="34" charset="0"/>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diagramColors" Target="../diagrams/colors1.xml"/><Relationship Id="rId11" Type="http://schemas.openxmlformats.org/officeDocument/2006/relationships/hyperlink" Target="https://creativecommons.org/licenses/by-sa/3.0/" TargetMode="External"/><Relationship Id="rId5" Type="http://schemas.openxmlformats.org/officeDocument/2006/relationships/diagramQuickStyle" Target="../diagrams/quickStyle1.xml"/><Relationship Id="rId10" Type="http://schemas.openxmlformats.org/officeDocument/2006/relationships/hyperlink" Target="https://www.geograph.org.uk/photo/1110016" TargetMode="External"/><Relationship Id="rId4" Type="http://schemas.openxmlformats.org/officeDocument/2006/relationships/diagramLayout" Target="../diagrams/layout1.xml"/><Relationship Id="rId9" Type="http://schemas.openxmlformats.org/officeDocument/2006/relationships/image" Target="../media/image20.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6.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y, outdoor, grass, nature&#10;&#10;Description automatically generated">
            <a:extLst>
              <a:ext uri="{FF2B5EF4-FFF2-40B4-BE49-F238E27FC236}">
                <a16:creationId xmlns:a16="http://schemas.microsoft.com/office/drawing/2014/main" id="{78B58EEB-8AF0-8D68-A424-026239D3D7C5}"/>
              </a:ext>
            </a:extLst>
          </p:cNvPr>
          <p:cNvPicPr>
            <a:picLocks noChangeAspect="1"/>
          </p:cNvPicPr>
          <p:nvPr/>
        </p:nvPicPr>
        <p:blipFill rotWithShape="1">
          <a:blip r:embed="rId3"/>
          <a:srcRect l="10843" r="36771" b="-1"/>
          <a:stretch/>
        </p:blipFill>
        <p:spPr>
          <a:xfrm>
            <a:off x="8420100" y="2302198"/>
            <a:ext cx="3771900" cy="417201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0" name="TextBox 9">
            <a:extLst>
              <a:ext uri="{FF2B5EF4-FFF2-40B4-BE49-F238E27FC236}">
                <a16:creationId xmlns:a16="http://schemas.microsoft.com/office/drawing/2014/main" id="{3DB8B93B-A944-0A0A-4AF2-254702211EAC}"/>
              </a:ext>
            </a:extLst>
          </p:cNvPr>
          <p:cNvSpPr txBox="1"/>
          <p:nvPr/>
        </p:nvSpPr>
        <p:spPr>
          <a:xfrm>
            <a:off x="10388065" y="6274157"/>
            <a:ext cx="1879382" cy="200055"/>
          </a:xfrm>
          <a:prstGeom prst="rect">
            <a:avLst/>
          </a:prstGeom>
          <a:noFill/>
        </p:spPr>
        <p:txBody>
          <a:bodyPr wrap="square">
            <a:spAutoFit/>
          </a:bodyPr>
          <a:lstStyle/>
          <a:p>
            <a:pPr>
              <a:spcAft>
                <a:spcPts val="600"/>
              </a:spcAft>
            </a:pPr>
            <a:r>
              <a:rPr lang="en-US" sz="700" dirty="0">
                <a:solidFill>
                  <a:schemeClr val="bg1"/>
                </a:solidFill>
              </a:rPr>
              <a:t>Credit: </a:t>
            </a:r>
            <a:r>
              <a:rPr lang="en-US" sz="700" b="0" i="0" dirty="0">
                <a:solidFill>
                  <a:schemeClr val="bg1"/>
                </a:solidFill>
                <a:effectLst/>
                <a:latin typeface="Public Sans"/>
              </a:rPr>
              <a:t>Robin Lubbock/WBUR (</a:t>
            </a:r>
            <a:r>
              <a:rPr lang="en-US" sz="700" dirty="0">
                <a:solidFill>
                  <a:schemeClr val="bg1"/>
                </a:solidFill>
              </a:rPr>
              <a:t>www.wbur.org)</a:t>
            </a:r>
          </a:p>
        </p:txBody>
      </p:sp>
      <p:sp>
        <p:nvSpPr>
          <p:cNvPr id="11" name="Title 1">
            <a:extLst>
              <a:ext uri="{FF2B5EF4-FFF2-40B4-BE49-F238E27FC236}">
                <a16:creationId xmlns:a16="http://schemas.microsoft.com/office/drawing/2014/main" id="{437BE6CA-38D4-02D5-79A9-73ED30CA806E}"/>
              </a:ext>
            </a:extLst>
          </p:cNvPr>
          <p:cNvSpPr txBox="1">
            <a:spLocks/>
          </p:cNvSpPr>
          <p:nvPr/>
        </p:nvSpPr>
        <p:spPr>
          <a:xfrm>
            <a:off x="549639" y="733791"/>
            <a:ext cx="8441961" cy="1314143"/>
          </a:xfrm>
          <a:prstGeom prst="rect">
            <a:avLst/>
          </a:prstGeom>
        </p:spPr>
        <p:txBody>
          <a:bodyPr vert="horz" lIns="91440" tIns="45720" rIns="91440" bIns="45720" rtlCol="0" anchor="b">
            <a:noAutofit/>
          </a:bodyPr>
          <a:lstStyle>
            <a:lvl1pPr algn="r" defTabSz="914354" rtl="0" eaLnBrk="1" latinLnBrk="0" hangingPunct="1">
              <a:lnSpc>
                <a:spcPct val="90000"/>
              </a:lnSpc>
              <a:spcBef>
                <a:spcPct val="0"/>
              </a:spcBef>
              <a:buNone/>
              <a:defRPr sz="5400" b="0" i="0" kern="1200">
                <a:solidFill>
                  <a:schemeClr val="bg1"/>
                </a:solidFill>
                <a:latin typeface="Saira Condensed Condensed Light" pitchFamily="2" charset="77"/>
                <a:ea typeface="+mj-ea"/>
                <a:cs typeface="+mj-cs"/>
              </a:defRPr>
            </a:lvl1pPr>
          </a:lstStyle>
          <a:p>
            <a:pPr algn="l"/>
            <a:r>
              <a:rPr lang="en-US" sz="3000" b="1" dirty="0">
                <a:latin typeface="IBM Plex Sans" panose="020B0503050203000203" pitchFamily="34" charset="0"/>
              </a:rPr>
              <a:t>Optimized Desing Parameters of Hybrid Vegetation-Seawall Coastal Systems to Enhance Robustness and Flood Serviceability</a:t>
            </a:r>
          </a:p>
        </p:txBody>
      </p:sp>
      <p:sp>
        <p:nvSpPr>
          <p:cNvPr id="12" name="Subtitle 2">
            <a:extLst>
              <a:ext uri="{FF2B5EF4-FFF2-40B4-BE49-F238E27FC236}">
                <a16:creationId xmlns:a16="http://schemas.microsoft.com/office/drawing/2014/main" id="{6219A11D-5293-45B0-E4D3-CD85C1854A5F}"/>
              </a:ext>
            </a:extLst>
          </p:cNvPr>
          <p:cNvSpPr txBox="1">
            <a:spLocks/>
          </p:cNvSpPr>
          <p:nvPr/>
        </p:nvSpPr>
        <p:spPr>
          <a:xfrm>
            <a:off x="549639" y="4310661"/>
            <a:ext cx="8292994" cy="1314142"/>
          </a:xfrm>
          <a:prstGeom prst="rect">
            <a:avLst/>
          </a:prstGeom>
        </p:spPr>
        <p:txBody>
          <a:bodyPr vert="horz" lIns="91440" tIns="45720" rIns="91440" bIns="45720" rtlCol="0">
            <a:normAutofit/>
          </a:bodyPr>
          <a:lstStyle>
            <a:lvl1pPr marL="0" indent="0" algn="r" defTabSz="914354" rtl="0" eaLnBrk="1" latinLnBrk="0" hangingPunct="1">
              <a:lnSpc>
                <a:spcPct val="90000"/>
              </a:lnSpc>
              <a:spcBef>
                <a:spcPts val="1000"/>
              </a:spcBef>
              <a:buClr>
                <a:schemeClr val="accent4"/>
              </a:buClr>
              <a:buFont typeface="Wingdings" pitchFamily="2" charset="2"/>
              <a:buNone/>
              <a:defRPr sz="2000" b="0" i="0" kern="1200">
                <a:solidFill>
                  <a:schemeClr val="bg1"/>
                </a:solidFill>
                <a:latin typeface="IBM Plex Sans" panose="020B0503050203000203" pitchFamily="34" charset="0"/>
                <a:ea typeface="+mn-ea"/>
                <a:cs typeface="+mn-cs"/>
              </a:defRPr>
            </a:lvl1pPr>
            <a:lvl2pPr marL="457178" indent="0" algn="ctr" defTabSz="914354" rtl="0" eaLnBrk="1" latinLnBrk="0" hangingPunct="1">
              <a:lnSpc>
                <a:spcPct val="90000"/>
              </a:lnSpc>
              <a:spcBef>
                <a:spcPts val="500"/>
              </a:spcBef>
              <a:buClr>
                <a:schemeClr val="accent4"/>
              </a:buClr>
              <a:buFont typeface="System Font Regular"/>
              <a:buNone/>
              <a:defRPr sz="2000" b="0" i="0" kern="1200">
                <a:solidFill>
                  <a:schemeClr val="tx1"/>
                </a:solidFill>
                <a:latin typeface="IBM Plex Sans" panose="020B0503050203000203" pitchFamily="34" charset="0"/>
                <a:ea typeface="+mn-ea"/>
                <a:cs typeface="+mn-cs"/>
              </a:defRPr>
            </a:lvl2pPr>
            <a:lvl3pPr marL="914354" indent="0" algn="ctr" defTabSz="914354" rtl="0" eaLnBrk="1" latinLnBrk="0" hangingPunct="1">
              <a:lnSpc>
                <a:spcPct val="90000"/>
              </a:lnSpc>
              <a:spcBef>
                <a:spcPts val="500"/>
              </a:spcBef>
              <a:buClr>
                <a:schemeClr val="accent4"/>
              </a:buClr>
              <a:buFont typeface="System Font Regular"/>
              <a:buNone/>
              <a:defRPr sz="1800" b="0" i="0" kern="1200">
                <a:solidFill>
                  <a:schemeClr val="tx1"/>
                </a:solidFill>
                <a:latin typeface="IBM Plex Sans" panose="020B0503050203000203" pitchFamily="34" charset="0"/>
                <a:ea typeface="+mn-ea"/>
                <a:cs typeface="+mn-cs"/>
              </a:defRPr>
            </a:lvl3pPr>
            <a:lvl4pPr marL="1371532" indent="0" algn="ctr" defTabSz="914354" rtl="0" eaLnBrk="1" latinLnBrk="0" hangingPunct="1">
              <a:lnSpc>
                <a:spcPct val="90000"/>
              </a:lnSpc>
              <a:spcBef>
                <a:spcPts val="500"/>
              </a:spcBef>
              <a:buClr>
                <a:schemeClr val="accent4"/>
              </a:buClr>
              <a:buFont typeface="System Font Regular"/>
              <a:buNone/>
              <a:defRPr sz="1600" b="0" i="0" kern="1200">
                <a:solidFill>
                  <a:schemeClr val="tx1"/>
                </a:solidFill>
                <a:latin typeface="IBM Plex Sans" panose="020B0503050203000203" pitchFamily="34" charset="0"/>
                <a:ea typeface="+mn-ea"/>
                <a:cs typeface="+mn-cs"/>
              </a:defRPr>
            </a:lvl4pPr>
            <a:lvl5pPr marL="1828709" indent="0" algn="ctr" defTabSz="914354" rtl="0" eaLnBrk="1" latinLnBrk="0" hangingPunct="1">
              <a:lnSpc>
                <a:spcPct val="90000"/>
              </a:lnSpc>
              <a:spcBef>
                <a:spcPts val="500"/>
              </a:spcBef>
              <a:buClr>
                <a:schemeClr val="accent4"/>
              </a:buClr>
              <a:buFont typeface="System Font Regular"/>
              <a:buNone/>
              <a:defRPr sz="1600" b="0" i="0" kern="1200">
                <a:solidFill>
                  <a:schemeClr val="tx1"/>
                </a:solidFill>
                <a:latin typeface="IBM Plex Sans" panose="020B0503050203000203" pitchFamily="34" charset="0"/>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i="1" dirty="0"/>
              <a:t>Reza Marsooli</a:t>
            </a:r>
            <a:r>
              <a:rPr lang="en-US" sz="1800" i="1" dirty="0"/>
              <a:t>, PhD., Assistant Professor </a:t>
            </a:r>
            <a:r>
              <a:rPr lang="en-US" sz="1800" dirty="0"/>
              <a:t>(Stevens Inst. of Tech.)</a:t>
            </a:r>
          </a:p>
          <a:p>
            <a:pPr algn="l"/>
            <a:r>
              <a:rPr lang="en-US" sz="1800" b="1" i="1" dirty="0"/>
              <a:t>Erfan Amini</a:t>
            </a:r>
            <a:r>
              <a:rPr lang="en-US" sz="1800" i="1" dirty="0"/>
              <a:t>, Graduate Research Assistant </a:t>
            </a:r>
            <a:r>
              <a:rPr lang="en-US" sz="1800" dirty="0"/>
              <a:t>(Stevens Inst. of Tech.)</a:t>
            </a:r>
            <a:endParaRPr lang="en-US" sz="1800" b="1" i="1" dirty="0">
              <a:solidFill>
                <a:schemeClr val="bg1"/>
              </a:solidFill>
              <a:latin typeface="IBM Plex Sans" panose="020B0503050203000203" pitchFamily="34" charset="0"/>
            </a:endParaRPr>
          </a:p>
          <a:p>
            <a:pPr algn="l"/>
            <a:r>
              <a:rPr lang="en-US" sz="1800" b="1" i="1" dirty="0">
                <a:solidFill>
                  <a:schemeClr val="bg1"/>
                </a:solidFill>
                <a:latin typeface="IBM Plex Sans" panose="020B0503050203000203" pitchFamily="34" charset="0"/>
              </a:rPr>
              <a:t>Bilal Ayyub</a:t>
            </a:r>
            <a:r>
              <a:rPr lang="en-US" sz="1800" i="1" dirty="0">
                <a:solidFill>
                  <a:schemeClr val="bg1"/>
                </a:solidFill>
                <a:latin typeface="IBM Plex Sans" panose="020B0503050203000203" pitchFamily="34" charset="0"/>
              </a:rPr>
              <a:t>, PhD., Professor </a:t>
            </a:r>
            <a:r>
              <a:rPr lang="en-US" sz="1800" dirty="0">
                <a:solidFill>
                  <a:schemeClr val="bg1"/>
                </a:solidFill>
                <a:latin typeface="IBM Plex Sans" panose="020B0503050203000203" pitchFamily="34" charset="0"/>
              </a:rPr>
              <a:t>(University of Maryland)</a:t>
            </a:r>
          </a:p>
          <a:p>
            <a:pPr algn="l"/>
            <a:endParaRPr lang="en-US" sz="1800" dirty="0"/>
          </a:p>
          <a:p>
            <a:pPr algn="l"/>
            <a:endParaRPr lang="en-US" sz="1800" i="1" dirty="0"/>
          </a:p>
        </p:txBody>
      </p:sp>
      <p:sp>
        <p:nvSpPr>
          <p:cNvPr id="2" name="Subtitle 2">
            <a:extLst>
              <a:ext uri="{FF2B5EF4-FFF2-40B4-BE49-F238E27FC236}">
                <a16:creationId xmlns:a16="http://schemas.microsoft.com/office/drawing/2014/main" id="{4BFF0706-D8ED-617F-6A67-E8152C5C83B4}"/>
              </a:ext>
            </a:extLst>
          </p:cNvPr>
          <p:cNvSpPr txBox="1">
            <a:spLocks/>
          </p:cNvSpPr>
          <p:nvPr/>
        </p:nvSpPr>
        <p:spPr>
          <a:xfrm>
            <a:off x="361610" y="2537288"/>
            <a:ext cx="7750295" cy="1314142"/>
          </a:xfrm>
          <a:prstGeom prst="rect">
            <a:avLst/>
          </a:prstGeom>
        </p:spPr>
        <p:txBody>
          <a:bodyPr vert="horz" lIns="91440" tIns="45720" rIns="91440" bIns="45720" rtlCol="0">
            <a:noAutofit/>
          </a:bodyPr>
          <a:lstStyle>
            <a:lvl1pPr marL="0" indent="0" algn="r" defTabSz="914354" rtl="0" eaLnBrk="1" latinLnBrk="0" hangingPunct="1">
              <a:lnSpc>
                <a:spcPct val="90000"/>
              </a:lnSpc>
              <a:spcBef>
                <a:spcPts val="1000"/>
              </a:spcBef>
              <a:buClr>
                <a:schemeClr val="accent4"/>
              </a:buClr>
              <a:buFont typeface="Wingdings" pitchFamily="2" charset="2"/>
              <a:buNone/>
              <a:defRPr sz="2000" b="0" i="0" kern="1200">
                <a:solidFill>
                  <a:schemeClr val="bg1"/>
                </a:solidFill>
                <a:latin typeface="IBM Plex Sans" panose="020B0503050203000203" pitchFamily="34" charset="0"/>
                <a:ea typeface="+mn-ea"/>
                <a:cs typeface="+mn-cs"/>
              </a:defRPr>
            </a:lvl1pPr>
            <a:lvl2pPr marL="457178" indent="0" algn="ctr" defTabSz="914354" rtl="0" eaLnBrk="1" latinLnBrk="0" hangingPunct="1">
              <a:lnSpc>
                <a:spcPct val="90000"/>
              </a:lnSpc>
              <a:spcBef>
                <a:spcPts val="500"/>
              </a:spcBef>
              <a:buClr>
                <a:schemeClr val="accent4"/>
              </a:buClr>
              <a:buFont typeface="System Font Regular"/>
              <a:buNone/>
              <a:defRPr sz="2000" b="0" i="0" kern="1200">
                <a:solidFill>
                  <a:schemeClr val="tx1"/>
                </a:solidFill>
                <a:latin typeface="IBM Plex Sans" panose="020B0503050203000203" pitchFamily="34" charset="0"/>
                <a:ea typeface="+mn-ea"/>
                <a:cs typeface="+mn-cs"/>
              </a:defRPr>
            </a:lvl2pPr>
            <a:lvl3pPr marL="914354" indent="0" algn="ctr" defTabSz="914354" rtl="0" eaLnBrk="1" latinLnBrk="0" hangingPunct="1">
              <a:lnSpc>
                <a:spcPct val="90000"/>
              </a:lnSpc>
              <a:spcBef>
                <a:spcPts val="500"/>
              </a:spcBef>
              <a:buClr>
                <a:schemeClr val="accent4"/>
              </a:buClr>
              <a:buFont typeface="System Font Regular"/>
              <a:buNone/>
              <a:defRPr sz="1800" b="0" i="0" kern="1200">
                <a:solidFill>
                  <a:schemeClr val="tx1"/>
                </a:solidFill>
                <a:latin typeface="IBM Plex Sans" panose="020B0503050203000203" pitchFamily="34" charset="0"/>
                <a:ea typeface="+mn-ea"/>
                <a:cs typeface="+mn-cs"/>
              </a:defRPr>
            </a:lvl3pPr>
            <a:lvl4pPr marL="1371532" indent="0" algn="ctr" defTabSz="914354" rtl="0" eaLnBrk="1" latinLnBrk="0" hangingPunct="1">
              <a:lnSpc>
                <a:spcPct val="90000"/>
              </a:lnSpc>
              <a:spcBef>
                <a:spcPts val="500"/>
              </a:spcBef>
              <a:buClr>
                <a:schemeClr val="accent4"/>
              </a:buClr>
              <a:buFont typeface="System Font Regular"/>
              <a:buNone/>
              <a:defRPr sz="1600" b="0" i="0" kern="1200">
                <a:solidFill>
                  <a:schemeClr val="tx1"/>
                </a:solidFill>
                <a:latin typeface="IBM Plex Sans" panose="020B0503050203000203" pitchFamily="34" charset="0"/>
                <a:ea typeface="+mn-ea"/>
                <a:cs typeface="+mn-cs"/>
              </a:defRPr>
            </a:lvl4pPr>
            <a:lvl5pPr marL="1828709" indent="0" algn="ctr" defTabSz="914354" rtl="0" eaLnBrk="1" latinLnBrk="0" hangingPunct="1">
              <a:lnSpc>
                <a:spcPct val="90000"/>
              </a:lnSpc>
              <a:spcBef>
                <a:spcPts val="500"/>
              </a:spcBef>
              <a:buClr>
                <a:schemeClr val="accent4"/>
              </a:buClr>
              <a:buFont typeface="System Font Regular"/>
              <a:buNone/>
              <a:defRPr sz="1600" b="0" i="0" kern="1200">
                <a:solidFill>
                  <a:schemeClr val="tx1"/>
                </a:solidFill>
                <a:latin typeface="IBM Plex Sans" panose="020B0503050203000203" pitchFamily="34" charset="0"/>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spcAft>
                <a:spcPts val="300"/>
              </a:spcAft>
            </a:pPr>
            <a:r>
              <a:rPr lang="en-US" dirty="0"/>
              <a:t>Marsooli Research Lab</a:t>
            </a:r>
          </a:p>
          <a:p>
            <a:pPr algn="ctr">
              <a:lnSpc>
                <a:spcPct val="100000"/>
              </a:lnSpc>
              <a:spcBef>
                <a:spcPts val="0"/>
              </a:spcBef>
              <a:spcAft>
                <a:spcPts val="300"/>
              </a:spcAft>
            </a:pPr>
            <a:r>
              <a:rPr lang="en-US" sz="1800" dirty="0">
                <a:latin typeface="IBM Plex Sans" panose="020B0503050203000203" pitchFamily="34" charset="0"/>
              </a:rPr>
              <a:t>Stevens Institute of Technology</a:t>
            </a:r>
          </a:p>
          <a:p>
            <a:pPr algn="ctr">
              <a:lnSpc>
                <a:spcPct val="100000"/>
              </a:lnSpc>
              <a:spcBef>
                <a:spcPts val="0"/>
              </a:spcBef>
              <a:spcAft>
                <a:spcPts val="300"/>
              </a:spcAft>
            </a:pPr>
            <a:r>
              <a:rPr lang="en-US" sz="1800" dirty="0">
                <a:latin typeface="IBM Plex Sans" panose="020B0503050203000203" pitchFamily="34" charset="0"/>
              </a:rPr>
              <a:t>Dept. of Civil, </a:t>
            </a:r>
            <a:r>
              <a:rPr lang="en-US" sz="1800" dirty="0" err="1">
                <a:latin typeface="IBM Plex Sans" panose="020B0503050203000203" pitchFamily="34" charset="0"/>
              </a:rPr>
              <a:t>Envir</a:t>
            </a:r>
            <a:r>
              <a:rPr lang="en-US" sz="1800" dirty="0">
                <a:latin typeface="IBM Plex Sans" panose="020B0503050203000203" pitchFamily="34" charset="0"/>
              </a:rPr>
              <a:t>., and Ocean Eng., Hoboken, NJ</a:t>
            </a:r>
          </a:p>
          <a:p>
            <a:pPr algn="ctr">
              <a:lnSpc>
                <a:spcPct val="100000"/>
              </a:lnSpc>
              <a:spcBef>
                <a:spcPts val="0"/>
              </a:spcBef>
              <a:spcAft>
                <a:spcPts val="300"/>
              </a:spcAft>
            </a:pPr>
            <a:r>
              <a:rPr lang="en-US" sz="1800" dirty="0"/>
              <a:t>rmarsool@stevens.edu | www.marsooli.com</a:t>
            </a:r>
          </a:p>
          <a:p>
            <a:pPr algn="ctr">
              <a:lnSpc>
                <a:spcPct val="100000"/>
              </a:lnSpc>
              <a:spcBef>
                <a:spcPts val="0"/>
              </a:spcBef>
              <a:spcAft>
                <a:spcPts val="300"/>
              </a:spcAft>
            </a:pPr>
            <a:endParaRPr lang="en-US" sz="1800" dirty="0">
              <a:latin typeface="IBM Plex Sans" panose="020B0503050203000203" pitchFamily="34" charset="0"/>
            </a:endParaRPr>
          </a:p>
          <a:p>
            <a:pPr algn="l">
              <a:spcBef>
                <a:spcPts val="0"/>
              </a:spcBef>
              <a:spcAft>
                <a:spcPts val="300"/>
              </a:spcAft>
            </a:pPr>
            <a:endParaRPr lang="en-US" i="1" dirty="0"/>
          </a:p>
        </p:txBody>
      </p:sp>
      <p:sp>
        <p:nvSpPr>
          <p:cNvPr id="4" name="Text Placeholder 3">
            <a:extLst>
              <a:ext uri="{FF2B5EF4-FFF2-40B4-BE49-F238E27FC236}">
                <a16:creationId xmlns:a16="http://schemas.microsoft.com/office/drawing/2014/main" id="{45ACA778-1B9D-9909-42F4-F06631ED1524}"/>
              </a:ext>
            </a:extLst>
          </p:cNvPr>
          <p:cNvSpPr>
            <a:spLocks noGrp="1"/>
          </p:cNvSpPr>
          <p:nvPr>
            <p:ph type="body" sz="quarter" idx="11"/>
          </p:nvPr>
        </p:nvSpPr>
        <p:spPr>
          <a:xfrm>
            <a:off x="1690869" y="6114157"/>
            <a:ext cx="6159500" cy="326087"/>
          </a:xfrm>
        </p:spPr>
        <p:txBody>
          <a:bodyPr>
            <a:noAutofit/>
          </a:bodyPr>
          <a:lstStyle/>
          <a:p>
            <a:pPr algn="ctr"/>
            <a:r>
              <a:rPr lang="en-US" sz="1600" b="0" dirty="0"/>
              <a:t>2024 NJ Coastal and Climate Resilience Conference, March 13</a:t>
            </a:r>
          </a:p>
        </p:txBody>
      </p:sp>
    </p:spTree>
    <p:extLst>
      <p:ext uri="{BB962C8B-B14F-4D97-AF65-F5344CB8AC3E}">
        <p14:creationId xmlns:p14="http://schemas.microsoft.com/office/powerpoint/2010/main" val="643612897"/>
      </p:ext>
    </p:extLst>
  </p:cSld>
  <p:clrMapOvr>
    <a:masterClrMapping/>
  </p:clrMapOvr>
  <mc:AlternateContent xmlns:mc="http://schemas.openxmlformats.org/markup-compatibility/2006" xmlns:p14="http://schemas.microsoft.com/office/powerpoint/2010/main">
    <mc:Choice Requires="p14">
      <p:transition spd="slow" p14:dur="2000" advTm="16449"/>
    </mc:Choice>
    <mc:Fallback xmlns="">
      <p:transition spd="slow" advTm="1644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AC99B7-63A4-BA61-B324-32EB7752ECFD}"/>
              </a:ext>
            </a:extLst>
          </p:cNvPr>
          <p:cNvSpPr>
            <a:spLocks noGrp="1"/>
          </p:cNvSpPr>
          <p:nvPr>
            <p:ph type="sldNum" sz="quarter" idx="12"/>
          </p:nvPr>
        </p:nvSpPr>
        <p:spPr/>
        <p:txBody>
          <a:bodyPr/>
          <a:lstStyle/>
          <a:p>
            <a:fld id="{4267CD5E-26CF-4249-8540-BB1D07FD4227}" type="slidenum">
              <a:rPr lang="en-US" smtClean="0"/>
              <a:t>10</a:t>
            </a:fld>
            <a:endParaRPr lang="en-US"/>
          </a:p>
        </p:txBody>
      </p:sp>
      <p:sp>
        <p:nvSpPr>
          <p:cNvPr id="7" name="Content Placeholder 1">
            <a:extLst>
              <a:ext uri="{FF2B5EF4-FFF2-40B4-BE49-F238E27FC236}">
                <a16:creationId xmlns:a16="http://schemas.microsoft.com/office/drawing/2014/main" id="{FB78B491-0B58-E8DB-EB62-4A7E6D647CF1}"/>
              </a:ext>
            </a:extLst>
          </p:cNvPr>
          <p:cNvSpPr>
            <a:spLocks noGrp="1"/>
          </p:cNvSpPr>
          <p:nvPr>
            <p:ph idx="1"/>
          </p:nvPr>
        </p:nvSpPr>
        <p:spPr>
          <a:xfrm>
            <a:off x="644771" y="1234705"/>
            <a:ext cx="6641853" cy="1880523"/>
          </a:xfrm>
        </p:spPr>
        <p:txBody>
          <a:bodyPr>
            <a:normAutofit/>
          </a:bodyPr>
          <a:lstStyle/>
          <a:p>
            <a:pPr algn="l">
              <a:buFont typeface="Arial" panose="020B0604020202020204" pitchFamily="34" charset="0"/>
              <a:buChar char="•"/>
            </a:pPr>
            <a:r>
              <a:rPr lang="en-US" sz="2200" dirty="0">
                <a:solidFill>
                  <a:srgbClr val="000000"/>
                </a:solidFill>
                <a:latin typeface="-apple-system"/>
              </a:rPr>
              <a:t>The system can maintain its functionality as long as the </a:t>
            </a:r>
            <a:r>
              <a:rPr lang="en-US" sz="2200" b="1" dirty="0">
                <a:solidFill>
                  <a:srgbClr val="000000"/>
                </a:solidFill>
                <a:latin typeface="-apple-system"/>
              </a:rPr>
              <a:t>overtopping is not occurred</a:t>
            </a:r>
            <a:r>
              <a:rPr lang="en-US" sz="2200" dirty="0">
                <a:solidFill>
                  <a:srgbClr val="000000"/>
                </a:solidFill>
                <a:latin typeface="-apple-system"/>
              </a:rPr>
              <a:t>. </a:t>
            </a:r>
            <a:endParaRPr lang="en-US" sz="2200" b="0" i="0" dirty="0">
              <a:solidFill>
                <a:srgbClr val="000000"/>
              </a:solidFill>
              <a:effectLst/>
              <a:latin typeface="-apple-system"/>
            </a:endParaRPr>
          </a:p>
          <a:p>
            <a:pPr algn="l">
              <a:buFont typeface="Arial" panose="020B0604020202020204" pitchFamily="34" charset="0"/>
              <a:buChar char="•"/>
            </a:pPr>
            <a:r>
              <a:rPr lang="en-US" sz="2200" dirty="0">
                <a:solidFill>
                  <a:srgbClr val="000000"/>
                </a:solidFill>
                <a:latin typeface="-apple-system"/>
              </a:rPr>
              <a:t>The </a:t>
            </a:r>
            <a:r>
              <a:rPr lang="en-US" sz="2200" b="1" dirty="0">
                <a:solidFill>
                  <a:srgbClr val="000000"/>
                </a:solidFill>
                <a:latin typeface="-apple-system"/>
              </a:rPr>
              <a:t>robustness</a:t>
            </a:r>
            <a:r>
              <a:rPr lang="en-US" sz="2200" dirty="0">
                <a:solidFill>
                  <a:srgbClr val="000000"/>
                </a:solidFill>
                <a:latin typeface="-apple-system"/>
              </a:rPr>
              <a:t> of a seawall against a storm event can be quantified by </a:t>
            </a:r>
            <a:r>
              <a:rPr lang="en-US" sz="2200" b="1" dirty="0">
                <a:solidFill>
                  <a:srgbClr val="000000"/>
                </a:solidFill>
                <a:latin typeface="-apple-system"/>
              </a:rPr>
              <a:t>normalized available dry height </a:t>
            </a:r>
            <a:r>
              <a:rPr lang="en-US" sz="2200" dirty="0">
                <a:solidFill>
                  <a:srgbClr val="000000"/>
                </a:solidFill>
                <a:latin typeface="-apple-system"/>
              </a:rPr>
              <a:t>during the storm.</a:t>
            </a:r>
          </a:p>
          <a:p>
            <a:pPr algn="l">
              <a:buFont typeface="Arial" panose="020B0604020202020204" pitchFamily="34" charset="0"/>
              <a:buChar char="•"/>
            </a:pPr>
            <a:endParaRPr lang="en-US" sz="2200" b="0" i="0" dirty="0">
              <a:solidFill>
                <a:srgbClr val="000000"/>
              </a:solidFill>
              <a:effectLst/>
              <a:latin typeface="-apple-system"/>
            </a:endParaRPr>
          </a:p>
        </p:txBody>
      </p:sp>
      <p:sp>
        <p:nvSpPr>
          <p:cNvPr id="12" name="Title 3">
            <a:extLst>
              <a:ext uri="{FF2B5EF4-FFF2-40B4-BE49-F238E27FC236}">
                <a16:creationId xmlns:a16="http://schemas.microsoft.com/office/drawing/2014/main" id="{A1C08A9B-DB2B-6F48-CB69-CBCA46B8AECC}"/>
              </a:ext>
            </a:extLst>
          </p:cNvPr>
          <p:cNvSpPr txBox="1">
            <a:spLocks/>
          </p:cNvSpPr>
          <p:nvPr/>
        </p:nvSpPr>
        <p:spPr>
          <a:xfrm>
            <a:off x="798759" y="517528"/>
            <a:ext cx="10936041" cy="602160"/>
          </a:xfrm>
          <a:prstGeom prst="rect">
            <a:avLst/>
          </a:prstGeom>
        </p:spPr>
        <p:txBody>
          <a:bodyPr vert="horz" lIns="91440" tIns="45720" rIns="91440" bIns="45720" rtlCol="0" anchor="t">
            <a:normAutofit fontScale="97500"/>
          </a:bodyPr>
          <a:lstStyle>
            <a:lvl1pPr algn="l" defTabSz="914354" rtl="0" eaLnBrk="1" latinLnBrk="0" hangingPunct="1">
              <a:lnSpc>
                <a:spcPct val="90000"/>
              </a:lnSpc>
              <a:spcBef>
                <a:spcPct val="0"/>
              </a:spcBef>
              <a:buNone/>
              <a:defRPr sz="4000" b="1" i="0" kern="1200">
                <a:solidFill>
                  <a:schemeClr val="tx1"/>
                </a:solidFill>
                <a:latin typeface="Saira Condensed Condensed SemiBold" pitchFamily="2" charset="77"/>
                <a:ea typeface="+mj-ea"/>
                <a:cs typeface="+mj-cs"/>
              </a:defRPr>
            </a:lvl1pPr>
          </a:lstStyle>
          <a:p>
            <a:r>
              <a:rPr lang="en-US" sz="3200" dirty="0">
                <a:solidFill>
                  <a:srgbClr val="000000"/>
                </a:solidFill>
                <a:latin typeface="Arial" panose="020B0604020202020204" pitchFamily="34" charset="0"/>
                <a:cs typeface="Arial" panose="020B0604020202020204" pitchFamily="34" charset="0"/>
              </a:rPr>
              <a:t>Dataset – Performance Metric (Robustness)</a:t>
            </a:r>
          </a:p>
        </p:txBody>
      </p:sp>
      <p:pic>
        <p:nvPicPr>
          <p:cNvPr id="2" name="Picture 1" descr="A diagram of a hybrid vegetation system&#10;&#10;Description automatically generated">
            <a:extLst>
              <a:ext uri="{FF2B5EF4-FFF2-40B4-BE49-F238E27FC236}">
                <a16:creationId xmlns:a16="http://schemas.microsoft.com/office/drawing/2014/main" id="{509C376E-9682-EC5A-1C57-5447AD1796C7}"/>
              </a:ext>
            </a:extLst>
          </p:cNvPr>
          <p:cNvPicPr>
            <a:picLocks noChangeAspect="1"/>
          </p:cNvPicPr>
          <p:nvPr/>
        </p:nvPicPr>
        <p:blipFill rotWithShape="1">
          <a:blip r:embed="rId2"/>
          <a:srcRect l="55803" t="13767" b="3498"/>
          <a:stretch/>
        </p:blipFill>
        <p:spPr>
          <a:xfrm>
            <a:off x="7606578" y="1238685"/>
            <a:ext cx="3709121" cy="2016867"/>
          </a:xfrm>
          <a:prstGeom prst="rect">
            <a:avLst/>
          </a:prstGeom>
        </p:spPr>
      </p:pic>
      <p:grpSp>
        <p:nvGrpSpPr>
          <p:cNvPr id="18" name="Group 17">
            <a:extLst>
              <a:ext uri="{FF2B5EF4-FFF2-40B4-BE49-F238E27FC236}">
                <a16:creationId xmlns:a16="http://schemas.microsoft.com/office/drawing/2014/main" id="{A11A876A-0534-6767-559E-73872A07C348}"/>
              </a:ext>
            </a:extLst>
          </p:cNvPr>
          <p:cNvGrpSpPr/>
          <p:nvPr/>
        </p:nvGrpSpPr>
        <p:grpSpPr>
          <a:xfrm>
            <a:off x="894972" y="3593295"/>
            <a:ext cx="10743614" cy="2605855"/>
            <a:chOff x="894972" y="3593295"/>
            <a:chExt cx="10743614" cy="2605855"/>
          </a:xfrm>
        </p:grpSpPr>
        <p:sp>
          <p:nvSpPr>
            <p:cNvPr id="10" name="Rectangle 9">
              <a:extLst>
                <a:ext uri="{FF2B5EF4-FFF2-40B4-BE49-F238E27FC236}">
                  <a16:creationId xmlns:a16="http://schemas.microsoft.com/office/drawing/2014/main" id="{215F8FDC-D596-20A2-FF6D-D1FA7E845E38}"/>
                </a:ext>
              </a:extLst>
            </p:cNvPr>
            <p:cNvSpPr/>
            <p:nvPr/>
          </p:nvSpPr>
          <p:spPr>
            <a:xfrm>
              <a:off x="9849539" y="3891117"/>
              <a:ext cx="740894" cy="389894"/>
            </a:xfrm>
            <a:prstGeom prst="rect">
              <a:avLst/>
            </a:prstGeom>
            <a:solidFill>
              <a:schemeClr val="bg1"/>
            </a:solidFill>
          </p:spPr>
          <p:txBody>
            <a:bodyPr wrap="square" lIns="91440" tIns="45720" rIns="91440" bIns="45720">
              <a:spAutoFit/>
              <a:scene3d>
                <a:camera prst="orthographicFront"/>
                <a:lightRig rig="soft" dir="t">
                  <a:rot lat="0" lon="0" rev="15600000"/>
                </a:lightRig>
              </a:scene3d>
              <a:sp3d prstMaterial="softEdge"/>
            </a:bodyPr>
            <a:lstStyle/>
            <a:p>
              <a:pPr algn="ctr"/>
              <a:r>
                <a:rPr lang="en-US" sz="1600" b="1" dirty="0">
                  <a:ln/>
                  <a:solidFill>
                    <a:schemeClr val="bg1"/>
                  </a:solidFill>
                  <a:latin typeface="Arial" panose="020B0604020202020204" pitchFamily="34" charset="0"/>
                  <a:cs typeface="Arial" panose="020B0604020202020204" pitchFamily="34" charset="0"/>
                </a:rPr>
                <a:t>BFE</a:t>
              </a:r>
            </a:p>
          </p:txBody>
        </p:sp>
        <p:grpSp>
          <p:nvGrpSpPr>
            <p:cNvPr id="5" name="Group 4">
              <a:extLst>
                <a:ext uri="{FF2B5EF4-FFF2-40B4-BE49-F238E27FC236}">
                  <a16:creationId xmlns:a16="http://schemas.microsoft.com/office/drawing/2014/main" id="{70567D5D-3FDB-BFC3-90ED-8EE949F09ADC}"/>
                </a:ext>
              </a:extLst>
            </p:cNvPr>
            <p:cNvGrpSpPr>
              <a:grpSpLocks noChangeAspect="1"/>
            </p:cNvGrpSpPr>
            <p:nvPr/>
          </p:nvGrpSpPr>
          <p:grpSpPr>
            <a:xfrm>
              <a:off x="894972" y="3593295"/>
              <a:ext cx="10743614" cy="2605855"/>
              <a:chOff x="1674264" y="3393108"/>
              <a:chExt cx="9031042" cy="2190472"/>
            </a:xfrm>
          </p:grpSpPr>
          <p:pic>
            <p:nvPicPr>
              <p:cNvPr id="8" name="Picture 7">
                <a:extLst>
                  <a:ext uri="{FF2B5EF4-FFF2-40B4-BE49-F238E27FC236}">
                    <a16:creationId xmlns:a16="http://schemas.microsoft.com/office/drawing/2014/main" id="{CED87005-B419-911E-8C1A-8E95A4E31389}"/>
                  </a:ext>
                </a:extLst>
              </p:cNvPr>
              <p:cNvPicPr>
                <a:picLocks noChangeAspect="1"/>
              </p:cNvPicPr>
              <p:nvPr/>
            </p:nvPicPr>
            <p:blipFill rotWithShape="1">
              <a:blip r:embed="rId3"/>
              <a:srcRect t="18889" b="23077"/>
              <a:stretch/>
            </p:blipFill>
            <p:spPr>
              <a:xfrm>
                <a:off x="1674265" y="3635128"/>
                <a:ext cx="9031041" cy="1948452"/>
              </a:xfrm>
              <a:prstGeom prst="rect">
                <a:avLst/>
              </a:prstGeom>
            </p:spPr>
          </p:pic>
          <p:pic>
            <p:nvPicPr>
              <p:cNvPr id="4" name="Picture 3">
                <a:extLst>
                  <a:ext uri="{FF2B5EF4-FFF2-40B4-BE49-F238E27FC236}">
                    <a16:creationId xmlns:a16="http://schemas.microsoft.com/office/drawing/2014/main" id="{EE8089CB-11A8-7533-E828-B64767CDD604}"/>
                  </a:ext>
                </a:extLst>
              </p:cNvPr>
              <p:cNvPicPr>
                <a:picLocks noChangeAspect="1"/>
              </p:cNvPicPr>
              <p:nvPr/>
            </p:nvPicPr>
            <p:blipFill rotWithShape="1">
              <a:blip r:embed="rId3"/>
              <a:srcRect b="94203"/>
              <a:stretch/>
            </p:blipFill>
            <p:spPr>
              <a:xfrm>
                <a:off x="1674264" y="3393108"/>
                <a:ext cx="9031041" cy="194642"/>
              </a:xfrm>
              <a:prstGeom prst="rect">
                <a:avLst/>
              </a:prstGeom>
            </p:spPr>
          </p:pic>
        </p:grpSp>
        <p:sp>
          <p:nvSpPr>
            <p:cNvPr id="13" name="Rectangle 12">
              <a:extLst>
                <a:ext uri="{FF2B5EF4-FFF2-40B4-BE49-F238E27FC236}">
                  <a16:creationId xmlns:a16="http://schemas.microsoft.com/office/drawing/2014/main" id="{841566B3-6F6D-53F5-B86E-4A6B4909474C}"/>
                </a:ext>
              </a:extLst>
            </p:cNvPr>
            <p:cNvSpPr/>
            <p:nvPr/>
          </p:nvSpPr>
          <p:spPr>
            <a:xfrm>
              <a:off x="4513509" y="4552950"/>
              <a:ext cx="315666" cy="314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A22F9C3-5346-1F5B-D174-E7986D994E2F}"/>
                </a:ext>
              </a:extLst>
            </p:cNvPr>
            <p:cNvSpPr/>
            <p:nvPr/>
          </p:nvSpPr>
          <p:spPr>
            <a:xfrm>
              <a:off x="8018709" y="4181640"/>
              <a:ext cx="315666" cy="314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6070AB-851C-4546-7B04-360959D618D3}"/>
                </a:ext>
              </a:extLst>
            </p:cNvPr>
            <p:cNvSpPr/>
            <p:nvPr/>
          </p:nvSpPr>
          <p:spPr>
            <a:xfrm>
              <a:off x="894973" y="4867275"/>
              <a:ext cx="315666" cy="314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EAF4D4A-38A8-68EE-D59C-E02DF24052E7}"/>
                </a:ext>
              </a:extLst>
            </p:cNvPr>
            <p:cNvSpPr/>
            <p:nvPr/>
          </p:nvSpPr>
          <p:spPr>
            <a:xfrm>
              <a:off x="10621389" y="4395787"/>
              <a:ext cx="877667" cy="314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0765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AC99B7-63A4-BA61-B324-32EB7752ECFD}"/>
              </a:ext>
            </a:extLst>
          </p:cNvPr>
          <p:cNvSpPr>
            <a:spLocks noGrp="1"/>
          </p:cNvSpPr>
          <p:nvPr>
            <p:ph type="sldNum" sz="quarter" idx="12"/>
          </p:nvPr>
        </p:nvSpPr>
        <p:spPr/>
        <p:txBody>
          <a:bodyPr/>
          <a:lstStyle/>
          <a:p>
            <a:fld id="{4267CD5E-26CF-4249-8540-BB1D07FD4227}" type="slidenum">
              <a:rPr lang="en-US" smtClean="0"/>
              <a:t>11</a:t>
            </a:fld>
            <a:endParaRPr lang="en-US"/>
          </a:p>
        </p:txBody>
      </p:sp>
      <p:pic>
        <p:nvPicPr>
          <p:cNvPr id="13" name="Picture 12">
            <a:extLst>
              <a:ext uri="{FF2B5EF4-FFF2-40B4-BE49-F238E27FC236}">
                <a16:creationId xmlns:a16="http://schemas.microsoft.com/office/drawing/2014/main" id="{4C5CCD54-E21C-2523-381A-98E7A1FB56C7}"/>
              </a:ext>
            </a:extLst>
          </p:cNvPr>
          <p:cNvPicPr>
            <a:picLocks noChangeAspect="1"/>
          </p:cNvPicPr>
          <p:nvPr/>
        </p:nvPicPr>
        <p:blipFill>
          <a:blip r:embed="rId2"/>
          <a:stretch>
            <a:fillRect/>
          </a:stretch>
        </p:blipFill>
        <p:spPr>
          <a:xfrm>
            <a:off x="1985292" y="3360818"/>
            <a:ext cx="7730208" cy="2916022"/>
          </a:xfrm>
          <a:prstGeom prst="rect">
            <a:avLst/>
          </a:prstGeom>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14D184AD-3C8A-245F-99D1-5B892A301168}"/>
                  </a:ext>
                </a:extLst>
              </p:cNvPr>
              <p:cNvSpPr txBox="1"/>
              <p:nvPr/>
            </p:nvSpPr>
            <p:spPr>
              <a:xfrm>
                <a:off x="695325" y="1275329"/>
                <a:ext cx="6143626" cy="1117998"/>
              </a:xfrm>
              <a:prstGeom prst="rect">
                <a:avLst/>
              </a:prstGeom>
              <a:solidFill>
                <a:schemeClr val="accent2">
                  <a:lumMod val="20000"/>
                  <a:lumOff val="8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i="0" smtClean="0">
                          <a:solidFill>
                            <a:srgbClr val="000000"/>
                          </a:solidFill>
                          <a:latin typeface="Cambria Math" panose="02040503050406030204" pitchFamily="18" charset="0"/>
                        </a:rPr>
                        <m:t> </m:t>
                      </m:r>
                      <m:r>
                        <a:rPr lang="en-US" b="0" i="1" smtClean="0">
                          <a:solidFill>
                            <a:srgbClr val="000000"/>
                          </a:solidFill>
                          <a:latin typeface="Cambria Math" panose="02040503050406030204" pitchFamily="18" charset="0"/>
                        </a:rPr>
                        <m:t>𝑅𝑜𝑏𝑢𝑠𝑡𝑛𝑒𝑠𝑠</m:t>
                      </m:r>
                      <m:r>
                        <a:rPr lang="en-US" b="0" i="1" smtClean="0">
                          <a:solidFill>
                            <a:srgbClr val="000000"/>
                          </a:solidFill>
                          <a:latin typeface="Cambria Math" panose="02040503050406030204" pitchFamily="18" charset="0"/>
                        </a:rPr>
                        <m:t> </m:t>
                      </m:r>
                      <m:r>
                        <a:rPr lang="en-US" b="0" i="1" smtClean="0">
                          <a:solidFill>
                            <a:srgbClr val="000000"/>
                          </a:solidFill>
                          <a:latin typeface="Cambria Math" panose="02040503050406030204" pitchFamily="18" charset="0"/>
                        </a:rPr>
                        <m:t>𝑆𝑐𝑜𝑟𝑒</m:t>
                      </m:r>
                      <m:r>
                        <a:rPr lang="en-US" b="0" i="1" smtClean="0">
                          <a:solidFill>
                            <a:srgbClr val="000000"/>
                          </a:solidFill>
                          <a:latin typeface="Cambria Math" panose="02040503050406030204" pitchFamily="18" charset="0"/>
                        </a:rPr>
                        <m:t> </m:t>
                      </m:r>
                      <m:d>
                        <m:dPr>
                          <m:ctrlPr>
                            <a:rPr lang="en-US" b="0" i="0" smtClean="0">
                              <a:solidFill>
                                <a:srgbClr val="000000"/>
                              </a:solidFill>
                              <a:latin typeface="Cambria Math" panose="02040503050406030204" pitchFamily="18" charset="0"/>
                            </a:rPr>
                          </m:ctrlPr>
                        </m:dPr>
                        <m:e>
                          <m:r>
                            <m:rPr>
                              <m:sty m:val="p"/>
                            </m:rPr>
                            <a:rPr lang="en-US" b="0" i="0" smtClean="0">
                              <a:solidFill>
                                <a:srgbClr val="000000"/>
                              </a:solidFill>
                              <a:latin typeface="Cambria Math" panose="02040503050406030204" pitchFamily="18" charset="0"/>
                            </a:rPr>
                            <m:t>RS</m:t>
                          </m:r>
                        </m:e>
                      </m:d>
                      <m:r>
                        <a:rPr lang="en-US" i="0">
                          <a:solidFill>
                            <a:srgbClr val="000000"/>
                          </a:solidFill>
                          <a:latin typeface="Cambria Math" panose="02040503050406030204" pitchFamily="18" charset="0"/>
                        </a:rPr>
                        <m:t>=</m:t>
                      </m:r>
                      <m:d>
                        <m:dPr>
                          <m:begChr m:val="{"/>
                          <m:endChr m:val=""/>
                          <m:ctrlPr>
                            <a:rPr lang="en-US" i="1">
                              <a:solidFill>
                                <a:srgbClr val="000000"/>
                              </a:solidFill>
                              <a:latin typeface="Cambria Math" panose="02040503050406030204" pitchFamily="18" charset="0"/>
                            </a:rPr>
                          </m:ctrlPr>
                        </m:dPr>
                        <m:e>
                          <m:m>
                            <m:mPr>
                              <m:plcHide m:val="on"/>
                              <m:mcs>
                                <m:mc>
                                  <m:mcPr>
                                    <m:count m:val="2"/>
                                    <m:mcJc m:val="center"/>
                                  </m:mcPr>
                                </m:mc>
                              </m:mcs>
                              <m:ctrlPr>
                                <a:rPr lang="en-US" i="1">
                                  <a:solidFill>
                                    <a:srgbClr val="000000"/>
                                  </a:solidFill>
                                  <a:latin typeface="Cambria Math" panose="02040503050406030204" pitchFamily="18" charset="0"/>
                                </a:rPr>
                              </m:ctrlPr>
                            </m:mPr>
                            <m:mr>
                              <m:e>
                                <m:r>
                                  <a:rPr lang="en-US" b="0" i="1" smtClean="0">
                                    <a:solidFill>
                                      <a:srgbClr val="000000"/>
                                    </a:solidFill>
                                    <a:latin typeface="Cambria Math" panose="02040503050406030204" pitchFamily="18" charset="0"/>
                                  </a:rPr>
                                  <m:t>0</m:t>
                                </m:r>
                              </m:e>
                              <m:e>
                                <m:r>
                                  <a:rPr lang="en-US" i="1">
                                    <a:solidFill>
                                      <a:srgbClr val="000000"/>
                                    </a:solidFill>
                                    <a:latin typeface="Cambria Math" panose="02040503050406030204" pitchFamily="18" charset="0"/>
                                  </a:rPr>
                                  <m:t>𝑅𝑢𝑛𝑢𝑝</m:t>
                                </m:r>
                                <m:r>
                                  <a:rPr lang="en-US">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𝑆𝐶𝐸</m:t>
                                </m:r>
                              </m:e>
                            </m:mr>
                            <m:mr>
                              <m:e>
                                <m:nary>
                                  <m:naryPr>
                                    <m:limLoc m:val="subSup"/>
                                    <m:ctrlPr>
                                      <a:rPr lang="en-US" i="1">
                                        <a:solidFill>
                                          <a:srgbClr val="000000"/>
                                        </a:solidFill>
                                        <a:latin typeface="Cambria Math" panose="02040503050406030204" pitchFamily="18" charset="0"/>
                                      </a:rPr>
                                    </m:ctrlPr>
                                  </m:naryPr>
                                  <m: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𝑡</m:t>
                                        </m:r>
                                      </m:e>
                                      <m:sub>
                                        <m:r>
                                          <a:rPr lang="en-US">
                                            <a:solidFill>
                                              <a:srgbClr val="000000"/>
                                            </a:solidFill>
                                            <a:latin typeface="Cambria Math" panose="02040503050406030204" pitchFamily="18" charset="0"/>
                                          </a:rPr>
                                          <m:t>1</m:t>
                                        </m:r>
                                      </m:sub>
                                    </m:sSub>
                                  </m:sub>
                                  <m:sup>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𝑡</m:t>
                                        </m:r>
                                      </m:e>
                                      <m:sub>
                                        <m:r>
                                          <a:rPr lang="en-US">
                                            <a:solidFill>
                                              <a:srgbClr val="000000"/>
                                            </a:solidFill>
                                            <a:latin typeface="Cambria Math" panose="02040503050406030204" pitchFamily="18" charset="0"/>
                                          </a:rPr>
                                          <m:t>2</m:t>
                                        </m:r>
                                      </m:sub>
                                    </m:sSub>
                                  </m:sup>
                                  <m:e>
                                    <m:r>
                                      <a:rPr lang="en-US" i="1">
                                        <a:solidFill>
                                          <a:srgbClr val="000000"/>
                                        </a:solidFill>
                                        <a:latin typeface="Cambria Math" panose="02040503050406030204" pitchFamily="18" charset="0"/>
                                      </a:rPr>
                                      <m:t>𝐷𝑟𝑦</m:t>
                                    </m:r>
                                    <m:r>
                                      <a:rPr lang="en-US">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h𝑒𝑖𝑔h𝑡</m:t>
                                    </m:r>
                                  </m:e>
                                </m:nary>
                              </m:e>
                              <m:e>
                                <m:r>
                                  <a:rPr lang="en-US" i="1">
                                    <a:solidFill>
                                      <a:srgbClr val="000000"/>
                                    </a:solidFill>
                                    <a:latin typeface="Cambria Math" panose="02040503050406030204" pitchFamily="18" charset="0"/>
                                  </a:rPr>
                                  <m:t>𝑅𝑢𝑛𝑢𝑝</m:t>
                                </m:r>
                                <m:r>
                                  <a:rPr lang="en-US">
                                    <a:solidFill>
                                      <a:srgbClr val="000000"/>
                                    </a:solidFill>
                                    <a:latin typeface="Cambria Math" panose="02040503050406030204" pitchFamily="18" charset="0"/>
                                  </a:rPr>
                                  <m:t>&lt;</m:t>
                                </m:r>
                                <m:r>
                                  <a:rPr lang="en-US" i="1">
                                    <a:solidFill>
                                      <a:srgbClr val="000000"/>
                                    </a:solidFill>
                                    <a:latin typeface="Cambria Math" panose="02040503050406030204" pitchFamily="18" charset="0"/>
                                  </a:rPr>
                                  <m:t>𝑆𝐶𝐸</m:t>
                                </m:r>
                              </m:e>
                            </m:mr>
                          </m:m>
                        </m:e>
                      </m:d>
                    </m:oMath>
                  </m:oMathPara>
                </a14:m>
                <a:endParaRPr lang="en-US" dirty="0">
                  <a:solidFill>
                    <a:srgbClr val="000000"/>
                  </a:solidFill>
                </a:endParaRPr>
              </a:p>
            </p:txBody>
          </p:sp>
        </mc:Choice>
        <mc:Fallback>
          <p:sp>
            <p:nvSpPr>
              <p:cNvPr id="14" name="TextBox 13">
                <a:extLst>
                  <a:ext uri="{FF2B5EF4-FFF2-40B4-BE49-F238E27FC236}">
                    <a16:creationId xmlns:a16="http://schemas.microsoft.com/office/drawing/2014/main" id="{14D184AD-3C8A-245F-99D1-5B892A301168}"/>
                  </a:ext>
                </a:extLst>
              </p:cNvPr>
              <p:cNvSpPr txBox="1">
                <a:spLocks noRot="1" noChangeAspect="1" noMove="1" noResize="1" noEditPoints="1" noAdjustHandles="1" noChangeArrowheads="1" noChangeShapeType="1" noTextEdit="1"/>
              </p:cNvSpPr>
              <p:nvPr/>
            </p:nvSpPr>
            <p:spPr>
              <a:xfrm>
                <a:off x="695325" y="1275329"/>
                <a:ext cx="6143626" cy="111799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0F47EC0B-3A28-0C1F-9E81-426CB68E7C65}"/>
                  </a:ext>
                </a:extLst>
              </p:cNvPr>
              <p:cNvSpPr txBox="1"/>
              <p:nvPr/>
            </p:nvSpPr>
            <p:spPr>
              <a:xfrm>
                <a:off x="695325" y="2558461"/>
                <a:ext cx="4887666" cy="661335"/>
              </a:xfrm>
              <a:prstGeom prst="rect">
                <a:avLst/>
              </a:prstGeom>
              <a:solidFill>
                <a:schemeClr val="accent2">
                  <a:lumMod val="20000"/>
                  <a:lumOff val="8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rgbClr val="000000"/>
                          </a:solidFill>
                          <a:latin typeface="Cambria Math" panose="02040503050406030204" pitchFamily="18" charset="0"/>
                        </a:rPr>
                        <m:t>𝑅𝑜𝑏𝑢𝑠𝑡𝑛𝑒𝑠𝑠</m:t>
                      </m:r>
                      <m:r>
                        <a:rPr lang="en-US" i="0">
                          <a:solidFill>
                            <a:srgbClr val="000000"/>
                          </a:solidFill>
                          <a:latin typeface="Cambria Math" panose="02040503050406030204" pitchFamily="18" charset="0"/>
                        </a:rPr>
                        <m:t> = </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𝑅𝑆</m:t>
                          </m:r>
                        </m:num>
                        <m:den>
                          <m:r>
                            <a:rPr lang="en-US" i="0">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𝑇</m:t>
                          </m:r>
                          <m:r>
                            <a:rPr lang="en-US" i="0">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𝑆𝑒𝑎𝑤𝑎𝑙𝑙</m:t>
                          </m:r>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h𝑒𝑖𝑔h𝑡</m:t>
                          </m:r>
                        </m:den>
                      </m:f>
                      <m:r>
                        <a:rPr lang="en-US">
                          <a:solidFill>
                            <a:srgbClr val="000000"/>
                          </a:solidFill>
                          <a:latin typeface="Cambria Math" panose="02040503050406030204" pitchFamily="18" charset="0"/>
                          <a:ea typeface="Cambria Math" panose="02040503050406030204" pitchFamily="18" charset="0"/>
                        </a:rPr>
                        <m:t>×</m:t>
                      </m:r>
                      <m:r>
                        <a:rPr lang="en-US" i="0">
                          <a:solidFill>
                            <a:srgbClr val="000000"/>
                          </a:solidFill>
                          <a:latin typeface="Cambria Math" panose="02040503050406030204" pitchFamily="18" charset="0"/>
                        </a:rPr>
                        <m:t>100%</m:t>
                      </m:r>
                    </m:oMath>
                  </m:oMathPara>
                </a14:m>
                <a:endParaRPr lang="en-US" dirty="0">
                  <a:solidFill>
                    <a:srgbClr val="000000"/>
                  </a:solidFill>
                </a:endParaRPr>
              </a:p>
            </p:txBody>
          </p:sp>
        </mc:Choice>
        <mc:Fallback>
          <p:sp>
            <p:nvSpPr>
              <p:cNvPr id="15" name="TextBox 14">
                <a:extLst>
                  <a:ext uri="{FF2B5EF4-FFF2-40B4-BE49-F238E27FC236}">
                    <a16:creationId xmlns:a16="http://schemas.microsoft.com/office/drawing/2014/main" id="{0F47EC0B-3A28-0C1F-9E81-426CB68E7C65}"/>
                  </a:ext>
                </a:extLst>
              </p:cNvPr>
              <p:cNvSpPr txBox="1">
                <a:spLocks noRot="1" noChangeAspect="1" noMove="1" noResize="1" noEditPoints="1" noAdjustHandles="1" noChangeArrowheads="1" noChangeShapeType="1" noTextEdit="1"/>
              </p:cNvSpPr>
              <p:nvPr/>
            </p:nvSpPr>
            <p:spPr>
              <a:xfrm>
                <a:off x="695325" y="2558461"/>
                <a:ext cx="4887666" cy="661335"/>
              </a:xfrm>
              <a:prstGeom prst="rect">
                <a:avLst/>
              </a:prstGeom>
              <a:blipFill>
                <a:blip r:embed="rId4"/>
                <a:stretch>
                  <a:fillRect/>
                </a:stretch>
              </a:blipFill>
            </p:spPr>
            <p:txBody>
              <a:bodyPr/>
              <a:lstStyle/>
              <a:p>
                <a:r>
                  <a:rPr lang="en-US">
                    <a:noFill/>
                  </a:rPr>
                  <a:t> </a:t>
                </a:r>
              </a:p>
            </p:txBody>
          </p:sp>
        </mc:Fallback>
      </mc:AlternateContent>
      <p:sp>
        <p:nvSpPr>
          <p:cNvPr id="6" name="Title 3">
            <a:extLst>
              <a:ext uri="{FF2B5EF4-FFF2-40B4-BE49-F238E27FC236}">
                <a16:creationId xmlns:a16="http://schemas.microsoft.com/office/drawing/2014/main" id="{6529BC3F-9667-6801-E9C4-949415C4052F}"/>
              </a:ext>
            </a:extLst>
          </p:cNvPr>
          <p:cNvSpPr txBox="1">
            <a:spLocks/>
          </p:cNvSpPr>
          <p:nvPr/>
        </p:nvSpPr>
        <p:spPr>
          <a:xfrm>
            <a:off x="798759" y="517527"/>
            <a:ext cx="10936041" cy="850979"/>
          </a:xfrm>
          <a:prstGeom prst="rect">
            <a:avLst/>
          </a:prstGeom>
        </p:spPr>
        <p:txBody>
          <a:bodyPr vert="horz" lIns="91440" tIns="45720" rIns="91440" bIns="45720" rtlCol="0" anchor="t">
            <a:normAutofit fontScale="97500"/>
          </a:bodyPr>
          <a:lstStyle>
            <a:lvl1pPr algn="l" defTabSz="914354" rtl="0" eaLnBrk="1" latinLnBrk="0" hangingPunct="1">
              <a:lnSpc>
                <a:spcPct val="90000"/>
              </a:lnSpc>
              <a:spcBef>
                <a:spcPct val="0"/>
              </a:spcBef>
              <a:buNone/>
              <a:defRPr sz="4000" b="1" i="0" kern="1200">
                <a:solidFill>
                  <a:schemeClr val="tx1"/>
                </a:solidFill>
                <a:latin typeface="Saira Condensed Condensed SemiBold" pitchFamily="2" charset="77"/>
                <a:ea typeface="+mj-ea"/>
                <a:cs typeface="+mj-cs"/>
              </a:defRPr>
            </a:lvl1pPr>
          </a:lstStyle>
          <a:p>
            <a:r>
              <a:rPr lang="en-US" sz="3200" dirty="0">
                <a:solidFill>
                  <a:srgbClr val="000000"/>
                </a:solidFill>
                <a:latin typeface="Arial" panose="020B0604020202020204" pitchFamily="34" charset="0"/>
                <a:cs typeface="Arial" panose="020B0604020202020204" pitchFamily="34" charset="0"/>
              </a:rPr>
              <a:t>Dataset – Performance Metric (Robustness)</a:t>
            </a:r>
          </a:p>
        </p:txBody>
      </p:sp>
    </p:spTree>
    <p:extLst>
      <p:ext uri="{BB962C8B-B14F-4D97-AF65-F5344CB8AC3E}">
        <p14:creationId xmlns:p14="http://schemas.microsoft.com/office/powerpoint/2010/main" val="401190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718B01-5559-D25B-AEA3-D07739F321BD}"/>
              </a:ext>
            </a:extLst>
          </p:cNvPr>
          <p:cNvSpPr>
            <a:spLocks noGrp="1"/>
          </p:cNvSpPr>
          <p:nvPr>
            <p:ph idx="1"/>
          </p:nvPr>
        </p:nvSpPr>
        <p:spPr>
          <a:xfrm>
            <a:off x="465868" y="1145139"/>
            <a:ext cx="11173682" cy="998282"/>
          </a:xfrm>
        </p:spPr>
        <p:txBody>
          <a:bodyPr>
            <a:normAutofit/>
          </a:bodyPr>
          <a:lstStyle/>
          <a:p>
            <a:pPr algn="l">
              <a:buFont typeface="Arial" panose="020B0604020202020204" pitchFamily="34" charset="0"/>
              <a:buChar char="•"/>
            </a:pPr>
            <a:r>
              <a:rPr lang="en-US" sz="2200" dirty="0">
                <a:solidFill>
                  <a:srgbClr val="000000"/>
                </a:solidFill>
                <a:latin typeface="+mn-lt"/>
              </a:rPr>
              <a:t>When the flood level behind the seawall </a:t>
            </a:r>
            <a:r>
              <a:rPr lang="en-US" sz="2200" b="1" dirty="0">
                <a:solidFill>
                  <a:srgbClr val="000000"/>
                </a:solidFill>
                <a:latin typeface="+mn-lt"/>
              </a:rPr>
              <a:t>exceeds a threshold (e.g., BFE)</a:t>
            </a:r>
            <a:r>
              <a:rPr lang="en-US" sz="2200" dirty="0">
                <a:solidFill>
                  <a:srgbClr val="000000"/>
                </a:solidFill>
                <a:latin typeface="+mn-lt"/>
              </a:rPr>
              <a:t>, the system is no longer capable of providing its intended flood protection, i.e., </a:t>
            </a:r>
            <a:r>
              <a:rPr lang="en-US" sz="2200" b="1" dirty="0">
                <a:solidFill>
                  <a:srgbClr val="000000"/>
                </a:solidFill>
                <a:latin typeface="+mn-lt"/>
              </a:rPr>
              <a:t>not serviceable</a:t>
            </a:r>
            <a:r>
              <a:rPr lang="en-US" sz="2200" dirty="0">
                <a:solidFill>
                  <a:srgbClr val="000000"/>
                </a:solidFill>
                <a:latin typeface="+mn-lt"/>
              </a:rPr>
              <a:t>.</a:t>
            </a:r>
            <a:endParaRPr lang="en-US" sz="2200" b="0" i="0" dirty="0">
              <a:solidFill>
                <a:srgbClr val="000000"/>
              </a:solidFill>
              <a:effectLst/>
              <a:latin typeface="+mn-lt"/>
            </a:endParaRPr>
          </a:p>
        </p:txBody>
      </p:sp>
      <p:sp>
        <p:nvSpPr>
          <p:cNvPr id="3" name="Slide Number Placeholder 2">
            <a:extLst>
              <a:ext uri="{FF2B5EF4-FFF2-40B4-BE49-F238E27FC236}">
                <a16:creationId xmlns:a16="http://schemas.microsoft.com/office/drawing/2014/main" id="{86AC99B7-63A4-BA61-B324-32EB7752ECFD}"/>
              </a:ext>
            </a:extLst>
          </p:cNvPr>
          <p:cNvSpPr>
            <a:spLocks noGrp="1"/>
          </p:cNvSpPr>
          <p:nvPr>
            <p:ph type="sldNum" sz="quarter" idx="12"/>
          </p:nvPr>
        </p:nvSpPr>
        <p:spPr/>
        <p:txBody>
          <a:bodyPr/>
          <a:lstStyle/>
          <a:p>
            <a:fld id="{4267CD5E-26CF-4249-8540-BB1D07FD4227}" type="slidenum">
              <a:rPr lang="en-US" smtClean="0"/>
              <a:t>12</a:t>
            </a:fld>
            <a:endParaRPr lang="en-US"/>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9CBF6E3E-EE33-5E3F-CA29-4F6A2EDC0206}"/>
                  </a:ext>
                </a:extLst>
              </p:cNvPr>
              <p:cNvSpPr txBox="1"/>
              <p:nvPr/>
            </p:nvSpPr>
            <p:spPr>
              <a:xfrm>
                <a:off x="1550010" y="5319951"/>
                <a:ext cx="7085957" cy="890052"/>
              </a:xfrm>
              <a:prstGeom prst="rect">
                <a:avLst/>
              </a:prstGeom>
              <a:solidFill>
                <a:schemeClr val="accent2">
                  <a:lumMod val="20000"/>
                  <a:lumOff val="8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i="1" smtClean="0">
                          <a:solidFill>
                            <a:srgbClr val="000000"/>
                          </a:solidFill>
                          <a:latin typeface="Cambria Math" panose="02040503050406030204" pitchFamily="18" charset="0"/>
                        </a:rPr>
                        <m:t>𝐹𝑙𝑜𝑜𝑑</m:t>
                      </m:r>
                      <m:r>
                        <a:rPr lang="en-US" sz="1400" i="0">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rPr>
                        <m:t>𝑆𝑒𝑟𝑣𝑖𝑐𝑒𝑎𝑏𝑖𝑙𝑖𝑡𝑦</m:t>
                      </m:r>
                      <m:r>
                        <a:rPr lang="en-US" sz="1400" i="0">
                          <a:solidFill>
                            <a:srgbClr val="000000"/>
                          </a:solidFill>
                          <a:latin typeface="Cambria Math" panose="02040503050406030204" pitchFamily="18" charset="0"/>
                        </a:rPr>
                        <m:t>=</m:t>
                      </m:r>
                      <m:d>
                        <m:dPr>
                          <m:begChr m:val="{"/>
                          <m:endChr m:val=""/>
                          <m:ctrlPr>
                            <a:rPr lang="en-US" sz="1400" i="1">
                              <a:solidFill>
                                <a:srgbClr val="000000"/>
                              </a:solidFill>
                              <a:latin typeface="Cambria Math" panose="02040503050406030204" pitchFamily="18" charset="0"/>
                            </a:rPr>
                          </m:ctrlPr>
                        </m:dPr>
                        <m:e>
                          <m:m>
                            <m:mPr>
                              <m:plcHide m:val="on"/>
                              <m:mcs>
                                <m:mc>
                                  <m:mcPr>
                                    <m:count m:val="2"/>
                                    <m:mcJc m:val="center"/>
                                  </m:mcPr>
                                </m:mc>
                              </m:mcs>
                              <m:ctrlPr>
                                <a:rPr lang="en-US" sz="1400" i="1">
                                  <a:solidFill>
                                    <a:srgbClr val="000000"/>
                                  </a:solidFill>
                                  <a:latin typeface="Cambria Math" panose="02040503050406030204" pitchFamily="18" charset="0"/>
                                </a:rPr>
                              </m:ctrlPr>
                            </m:mPr>
                            <m:mr>
                              <m:e>
                                <m:r>
                                  <a:rPr lang="en-US" sz="1400" i="1">
                                    <a:solidFill>
                                      <a:srgbClr val="000000"/>
                                    </a:solidFill>
                                    <a:latin typeface="Cambria Math" panose="02040503050406030204" pitchFamily="18" charset="0"/>
                                  </a:rPr>
                                  <m:t>𝑚𝑖𝑛</m:t>
                                </m:r>
                                <m:sSub>
                                  <m:sSubPr>
                                    <m:ctrlPr>
                                      <a:rPr lang="en-US" sz="1400" i="1">
                                        <a:solidFill>
                                          <a:srgbClr val="000000"/>
                                        </a:solidFill>
                                        <a:latin typeface="Cambria Math" panose="02040503050406030204" pitchFamily="18" charset="0"/>
                                      </a:rPr>
                                    </m:ctrlPr>
                                  </m:sSubPr>
                                  <m:e>
                                    <m:d>
                                      <m:dPr>
                                        <m:ctrlPr>
                                          <a:rPr lang="en-US" sz="1400" i="1">
                                            <a:solidFill>
                                              <a:srgbClr val="000000"/>
                                            </a:solidFill>
                                            <a:latin typeface="Cambria Math" panose="02040503050406030204" pitchFamily="18" charset="0"/>
                                          </a:rPr>
                                        </m:ctrlPr>
                                      </m:dPr>
                                      <m:e>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𝐵𝐹𝐸</m:t>
                                            </m:r>
                                            <m:r>
                                              <a:rPr lang="en-US" sz="1400" i="0">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𝐹𝑙𝑜𝑜𝑑</m:t>
                                            </m:r>
                                            <m:r>
                                              <a:rPr lang="en-US" sz="1400" i="0">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rPr>
                                              <m:t>𝑑𝑒𝑝𝑡h</m:t>
                                            </m:r>
                                            <m:r>
                                              <a:rPr lang="en-US" sz="1400" i="0">
                                                <a:solidFill>
                                                  <a:srgbClr val="000000"/>
                                                </a:solidFill>
                                                <a:latin typeface="Cambria Math" panose="02040503050406030204" pitchFamily="18" charset="0"/>
                                              </a:rPr>
                                              <m:t> </m:t>
                                            </m:r>
                                          </m:num>
                                          <m:den>
                                            <m:r>
                                              <a:rPr lang="en-US" sz="1400" i="1">
                                                <a:solidFill>
                                                  <a:srgbClr val="000000"/>
                                                </a:solidFill>
                                                <a:latin typeface="Cambria Math" panose="02040503050406030204" pitchFamily="18" charset="0"/>
                                              </a:rPr>
                                              <m:t>𝐵𝐹𝐸</m:t>
                                            </m:r>
                                          </m:den>
                                        </m:f>
                                      </m:e>
                                    </m:d>
                                  </m:e>
                                  <m:sub>
                                    <m:r>
                                      <a:rPr lang="en-US" sz="1400" i="1">
                                        <a:solidFill>
                                          <a:srgbClr val="000000"/>
                                        </a:solidFill>
                                        <a:latin typeface="Cambria Math" panose="02040503050406030204" pitchFamily="18" charset="0"/>
                                      </a:rPr>
                                      <m:t>𝑖</m:t>
                                    </m:r>
                                  </m:sub>
                                </m:sSub>
                                <m:r>
                                  <a:rPr lang="en-US" sz="1400" i="0">
                                    <a:solidFill>
                                      <a:srgbClr val="000000"/>
                                    </a:solidFill>
                                    <a:latin typeface="Cambria Math" panose="02040503050406030204" pitchFamily="18" charset="0"/>
                                  </a:rPr>
                                  <m:t>×100%</m:t>
                                </m:r>
                              </m:e>
                              <m:e>
                                <m:r>
                                  <a:rPr lang="en-US" sz="1400" i="1">
                                    <a:solidFill>
                                      <a:srgbClr val="000000"/>
                                    </a:solidFill>
                                    <a:latin typeface="Cambria Math" panose="02040503050406030204" pitchFamily="18" charset="0"/>
                                  </a:rPr>
                                  <m:t>𝑏𝑒𝑓𝑜𝑟𝑒</m:t>
                                </m:r>
                                <m:r>
                                  <a:rPr lang="en-US" sz="1400" i="0">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rPr>
                                  <m:t>𝑡h𝑒</m:t>
                                </m:r>
                                <m:r>
                                  <a:rPr lang="en-US" sz="1400" i="0">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rPr>
                                  <m:t>𝑡𝑜𝑡𝑎𝑙</m:t>
                                </m:r>
                                <m:r>
                                  <a:rPr lang="en-US" sz="1400" i="0">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rPr>
                                  <m:t>𝑓𝑎𝑖𝑙𝑢𝑟𝑒</m:t>
                                </m:r>
                              </m:e>
                            </m:mr>
                            <m:mr>
                              <m:e>
                                <m:r>
                                  <a:rPr lang="en-US" sz="1400" i="0">
                                    <a:solidFill>
                                      <a:srgbClr val="000000"/>
                                    </a:solidFill>
                                    <a:latin typeface="Cambria Math" panose="02040503050406030204" pitchFamily="18" charset="0"/>
                                  </a:rPr>
                                  <m:t>0</m:t>
                                </m:r>
                              </m:e>
                              <m:e>
                                <m:r>
                                  <a:rPr lang="en-US" sz="1400" i="1">
                                    <a:solidFill>
                                      <a:srgbClr val="000000"/>
                                    </a:solidFill>
                                    <a:latin typeface="Cambria Math" panose="02040503050406030204" pitchFamily="18" charset="0"/>
                                  </a:rPr>
                                  <m:t>𝑎𝑓𝑡𝑒𝑟</m:t>
                                </m:r>
                                <m:r>
                                  <a:rPr lang="en-US" sz="1400" i="0">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rPr>
                                  <m:t>𝑡h𝑒</m:t>
                                </m:r>
                                <m:r>
                                  <a:rPr lang="en-US" sz="1400" i="0">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rPr>
                                  <m:t>𝑡𝑜𝑡𝑎𝑙</m:t>
                                </m:r>
                                <m:r>
                                  <a:rPr lang="en-US" sz="1400" i="0">
                                    <a:solidFill>
                                      <a:srgbClr val="000000"/>
                                    </a:solidFill>
                                    <a:latin typeface="Cambria Math" panose="02040503050406030204" pitchFamily="18" charset="0"/>
                                  </a:rPr>
                                  <m:t> </m:t>
                                </m:r>
                                <m:r>
                                  <a:rPr lang="en-US" sz="1400" i="1">
                                    <a:solidFill>
                                      <a:srgbClr val="000000"/>
                                    </a:solidFill>
                                    <a:latin typeface="Cambria Math" panose="02040503050406030204" pitchFamily="18" charset="0"/>
                                  </a:rPr>
                                  <m:t>𝑓𝑎𝑖𝑙𝑢𝑟𝑒</m:t>
                                </m:r>
                              </m:e>
                            </m:mr>
                          </m:m>
                        </m:e>
                      </m:d>
                    </m:oMath>
                  </m:oMathPara>
                </a14:m>
                <a:endParaRPr lang="en-US" sz="1400" dirty="0">
                  <a:solidFill>
                    <a:srgbClr val="000000"/>
                  </a:solidFill>
                </a:endParaRPr>
              </a:p>
            </p:txBody>
          </p:sp>
        </mc:Choice>
        <mc:Fallback>
          <p:sp>
            <p:nvSpPr>
              <p:cNvPr id="12" name="TextBox 11">
                <a:extLst>
                  <a:ext uri="{FF2B5EF4-FFF2-40B4-BE49-F238E27FC236}">
                    <a16:creationId xmlns:a16="http://schemas.microsoft.com/office/drawing/2014/main" id="{9CBF6E3E-EE33-5E3F-CA29-4F6A2EDC0206}"/>
                  </a:ext>
                </a:extLst>
              </p:cNvPr>
              <p:cNvSpPr txBox="1">
                <a:spLocks noRot="1" noChangeAspect="1" noMove="1" noResize="1" noEditPoints="1" noAdjustHandles="1" noChangeArrowheads="1" noChangeShapeType="1" noTextEdit="1"/>
              </p:cNvSpPr>
              <p:nvPr/>
            </p:nvSpPr>
            <p:spPr>
              <a:xfrm>
                <a:off x="1550010" y="5319951"/>
                <a:ext cx="7085957" cy="890052"/>
              </a:xfrm>
              <a:prstGeom prst="rect">
                <a:avLst/>
              </a:prstGeom>
              <a:blipFill>
                <a:blip r:embed="rId3"/>
                <a:stretch>
                  <a:fillRect/>
                </a:stretch>
              </a:blipFill>
            </p:spPr>
            <p:txBody>
              <a:bodyPr/>
              <a:lstStyle/>
              <a:p>
                <a:r>
                  <a:rPr lang="en-US">
                    <a:noFill/>
                  </a:rPr>
                  <a:t> </a:t>
                </a:r>
              </a:p>
            </p:txBody>
          </p:sp>
        </mc:Fallback>
      </mc:AlternateContent>
      <p:sp>
        <p:nvSpPr>
          <p:cNvPr id="11" name="Title 3">
            <a:extLst>
              <a:ext uri="{FF2B5EF4-FFF2-40B4-BE49-F238E27FC236}">
                <a16:creationId xmlns:a16="http://schemas.microsoft.com/office/drawing/2014/main" id="{340DA843-8E62-726C-7DE4-D54D3D2DA984}"/>
              </a:ext>
            </a:extLst>
          </p:cNvPr>
          <p:cNvSpPr txBox="1">
            <a:spLocks/>
          </p:cNvSpPr>
          <p:nvPr/>
        </p:nvSpPr>
        <p:spPr>
          <a:xfrm>
            <a:off x="798759" y="517527"/>
            <a:ext cx="10709031" cy="734621"/>
          </a:xfrm>
          <a:prstGeom prst="rect">
            <a:avLst/>
          </a:prstGeom>
        </p:spPr>
        <p:txBody>
          <a:bodyPr vert="horz" lIns="91440" tIns="45720" rIns="91440" bIns="45720" rtlCol="0" anchor="t">
            <a:normAutofit fontScale="97500"/>
          </a:bodyPr>
          <a:lstStyle>
            <a:lvl1pPr algn="l" defTabSz="914354" rtl="0" eaLnBrk="1" latinLnBrk="0" hangingPunct="1">
              <a:lnSpc>
                <a:spcPct val="90000"/>
              </a:lnSpc>
              <a:spcBef>
                <a:spcPct val="0"/>
              </a:spcBef>
              <a:buNone/>
              <a:defRPr sz="4000" b="1" i="0" kern="1200">
                <a:solidFill>
                  <a:schemeClr val="tx1"/>
                </a:solidFill>
                <a:latin typeface="Saira Condensed Condensed SemiBold" pitchFamily="2" charset="77"/>
                <a:ea typeface="+mj-ea"/>
                <a:cs typeface="+mj-cs"/>
              </a:defRPr>
            </a:lvl1pPr>
          </a:lstStyle>
          <a:p>
            <a:r>
              <a:rPr lang="en-US" sz="3200" dirty="0">
                <a:solidFill>
                  <a:srgbClr val="000000"/>
                </a:solidFill>
                <a:latin typeface="Arial" panose="020B0604020202020204" pitchFamily="34" charset="0"/>
                <a:cs typeface="Arial" panose="020B0604020202020204" pitchFamily="34" charset="0"/>
              </a:rPr>
              <a:t>Dataset – Performance Metric (Serviceability)</a:t>
            </a:r>
          </a:p>
        </p:txBody>
      </p:sp>
      <p:grpSp>
        <p:nvGrpSpPr>
          <p:cNvPr id="14" name="Group 13">
            <a:extLst>
              <a:ext uri="{FF2B5EF4-FFF2-40B4-BE49-F238E27FC236}">
                <a16:creationId xmlns:a16="http://schemas.microsoft.com/office/drawing/2014/main" id="{A0CC014A-F4B3-C482-AC42-17E21BCC3EFE}"/>
              </a:ext>
            </a:extLst>
          </p:cNvPr>
          <p:cNvGrpSpPr>
            <a:grpSpLocks noChangeAspect="1"/>
          </p:cNvGrpSpPr>
          <p:nvPr/>
        </p:nvGrpSpPr>
        <p:grpSpPr>
          <a:xfrm>
            <a:off x="1550010" y="2221630"/>
            <a:ext cx="8683697" cy="2783980"/>
            <a:chOff x="2101553" y="2706502"/>
            <a:chExt cx="7394717" cy="2370735"/>
          </a:xfrm>
        </p:grpSpPr>
        <p:pic>
          <p:nvPicPr>
            <p:cNvPr id="8" name="Picture 7">
              <a:extLst>
                <a:ext uri="{FF2B5EF4-FFF2-40B4-BE49-F238E27FC236}">
                  <a16:creationId xmlns:a16="http://schemas.microsoft.com/office/drawing/2014/main" id="{20CC05CC-B036-0566-E055-41AA7AF15099}"/>
                </a:ext>
              </a:extLst>
            </p:cNvPr>
            <p:cNvPicPr>
              <a:picLocks noChangeAspect="1"/>
            </p:cNvPicPr>
            <p:nvPr/>
          </p:nvPicPr>
          <p:blipFill rotWithShape="1">
            <a:blip r:embed="rId4"/>
            <a:srcRect t="1" b="21392"/>
            <a:stretch/>
          </p:blipFill>
          <p:spPr>
            <a:xfrm>
              <a:off x="2101553" y="2706502"/>
              <a:ext cx="7394717" cy="2370735"/>
            </a:xfrm>
            <a:prstGeom prst="rect">
              <a:avLst/>
            </a:prstGeom>
          </p:spPr>
        </p:pic>
        <p:sp>
          <p:nvSpPr>
            <p:cNvPr id="7" name="Rectangle 6">
              <a:extLst>
                <a:ext uri="{FF2B5EF4-FFF2-40B4-BE49-F238E27FC236}">
                  <a16:creationId xmlns:a16="http://schemas.microsoft.com/office/drawing/2014/main" id="{CA4C2E7E-A763-5C2F-B3D8-B3B678806148}"/>
                </a:ext>
              </a:extLst>
            </p:cNvPr>
            <p:cNvSpPr/>
            <p:nvPr/>
          </p:nvSpPr>
          <p:spPr>
            <a:xfrm>
              <a:off x="8926612" y="3500560"/>
              <a:ext cx="569658" cy="246221"/>
            </a:xfrm>
            <a:prstGeom prst="rect">
              <a:avLst/>
            </a:prstGeom>
            <a:solidFill>
              <a:schemeClr val="bg1"/>
            </a:solidFill>
          </p:spPr>
          <p:txBody>
            <a:bodyPr wrap="square" lIns="91440" tIns="45720" rIns="91440" bIns="45720">
              <a:spAutoFit/>
              <a:scene3d>
                <a:camera prst="orthographicFront"/>
                <a:lightRig rig="soft" dir="t">
                  <a:rot lat="0" lon="0" rev="15600000"/>
                </a:lightRig>
              </a:scene3d>
              <a:sp3d prstMaterial="softEdge"/>
            </a:bodyPr>
            <a:lstStyle/>
            <a:p>
              <a:pPr algn="ctr"/>
              <a:r>
                <a:rPr lang="en-US" sz="1000" b="1" dirty="0">
                  <a:ln/>
                  <a:solidFill>
                    <a:schemeClr val="accent3">
                      <a:lumMod val="75000"/>
                    </a:schemeClr>
                  </a:solidFill>
                  <a:latin typeface="Arial" panose="020B0604020202020204" pitchFamily="34" charset="0"/>
                  <a:cs typeface="Arial" panose="020B0604020202020204" pitchFamily="34" charset="0"/>
                </a:rPr>
                <a:t>BFE</a:t>
              </a:r>
            </a:p>
          </p:txBody>
        </p:sp>
        <p:sp>
          <p:nvSpPr>
            <p:cNvPr id="9" name="Rectangle 8">
              <a:extLst>
                <a:ext uri="{FF2B5EF4-FFF2-40B4-BE49-F238E27FC236}">
                  <a16:creationId xmlns:a16="http://schemas.microsoft.com/office/drawing/2014/main" id="{332FE9E7-DC4E-33C6-70C3-B6783A6E1656}"/>
                </a:ext>
              </a:extLst>
            </p:cNvPr>
            <p:cNvSpPr/>
            <p:nvPr/>
          </p:nvSpPr>
          <p:spPr>
            <a:xfrm>
              <a:off x="6365407" y="3519611"/>
              <a:ext cx="569658" cy="246221"/>
            </a:xfrm>
            <a:prstGeom prst="rect">
              <a:avLst/>
            </a:prstGeom>
            <a:solidFill>
              <a:schemeClr val="bg1"/>
            </a:solidFill>
          </p:spPr>
          <p:txBody>
            <a:bodyPr wrap="square" lIns="91440" tIns="45720" rIns="91440" bIns="45720">
              <a:spAutoFit/>
              <a:scene3d>
                <a:camera prst="orthographicFront"/>
                <a:lightRig rig="soft" dir="t">
                  <a:rot lat="0" lon="0" rev="15600000"/>
                </a:lightRig>
              </a:scene3d>
              <a:sp3d prstMaterial="softEdge"/>
            </a:bodyPr>
            <a:lstStyle/>
            <a:p>
              <a:pPr algn="ctr"/>
              <a:r>
                <a:rPr lang="en-US" sz="1000" b="1" dirty="0">
                  <a:ln/>
                  <a:solidFill>
                    <a:schemeClr val="accent3">
                      <a:lumMod val="75000"/>
                    </a:schemeClr>
                  </a:solidFill>
                  <a:latin typeface="Arial" panose="020B0604020202020204" pitchFamily="34" charset="0"/>
                  <a:cs typeface="Arial" panose="020B0604020202020204" pitchFamily="34" charset="0"/>
                </a:rPr>
                <a:t>BFE</a:t>
              </a:r>
            </a:p>
          </p:txBody>
        </p:sp>
        <p:sp>
          <p:nvSpPr>
            <p:cNvPr id="10" name="Rectangle 9">
              <a:extLst>
                <a:ext uri="{FF2B5EF4-FFF2-40B4-BE49-F238E27FC236}">
                  <a16:creationId xmlns:a16="http://schemas.microsoft.com/office/drawing/2014/main" id="{94364538-F6BA-39AC-B664-A988EE037656}"/>
                </a:ext>
              </a:extLst>
            </p:cNvPr>
            <p:cNvSpPr/>
            <p:nvPr/>
          </p:nvSpPr>
          <p:spPr>
            <a:xfrm>
              <a:off x="3773249" y="3512464"/>
              <a:ext cx="569658" cy="246221"/>
            </a:xfrm>
            <a:prstGeom prst="rect">
              <a:avLst/>
            </a:prstGeom>
            <a:solidFill>
              <a:schemeClr val="bg1"/>
            </a:solidFill>
          </p:spPr>
          <p:txBody>
            <a:bodyPr wrap="square" lIns="91440" tIns="45720" rIns="91440" bIns="45720">
              <a:spAutoFit/>
              <a:scene3d>
                <a:camera prst="orthographicFront"/>
                <a:lightRig rig="soft" dir="t">
                  <a:rot lat="0" lon="0" rev="15600000"/>
                </a:lightRig>
              </a:scene3d>
              <a:sp3d prstMaterial="softEdge"/>
            </a:bodyPr>
            <a:lstStyle/>
            <a:p>
              <a:pPr algn="ctr"/>
              <a:r>
                <a:rPr lang="en-US" sz="1000" b="1" dirty="0">
                  <a:ln/>
                  <a:solidFill>
                    <a:schemeClr val="accent3">
                      <a:lumMod val="75000"/>
                    </a:schemeClr>
                  </a:solidFill>
                  <a:latin typeface="Arial" panose="020B0604020202020204" pitchFamily="34" charset="0"/>
                  <a:cs typeface="Arial" panose="020B0604020202020204" pitchFamily="34" charset="0"/>
                </a:rPr>
                <a:t>BFE</a:t>
              </a:r>
            </a:p>
          </p:txBody>
        </p:sp>
        <p:sp>
          <p:nvSpPr>
            <p:cNvPr id="5" name="Rectangle 4">
              <a:extLst>
                <a:ext uri="{FF2B5EF4-FFF2-40B4-BE49-F238E27FC236}">
                  <a16:creationId xmlns:a16="http://schemas.microsoft.com/office/drawing/2014/main" id="{19674DE1-5735-58C1-F2C5-421C4BA7AC0B}"/>
                </a:ext>
              </a:extLst>
            </p:cNvPr>
            <p:cNvSpPr/>
            <p:nvPr/>
          </p:nvSpPr>
          <p:spPr>
            <a:xfrm>
              <a:off x="6829100" y="3944350"/>
              <a:ext cx="207167" cy="111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sz="700" b="1" dirty="0">
                  <a:solidFill>
                    <a:schemeClr val="tx1"/>
                  </a:solidFill>
                </a:rPr>
                <a:t>BFE</a:t>
              </a:r>
            </a:p>
          </p:txBody>
        </p:sp>
        <p:sp>
          <p:nvSpPr>
            <p:cNvPr id="6" name="Rectangle 5">
              <a:extLst>
                <a:ext uri="{FF2B5EF4-FFF2-40B4-BE49-F238E27FC236}">
                  <a16:creationId xmlns:a16="http://schemas.microsoft.com/office/drawing/2014/main" id="{DDD63062-B4AF-30E4-84CF-4982C01C7E6A}"/>
                </a:ext>
              </a:extLst>
            </p:cNvPr>
            <p:cNvSpPr/>
            <p:nvPr/>
          </p:nvSpPr>
          <p:spPr>
            <a:xfrm>
              <a:off x="4239323" y="4233209"/>
              <a:ext cx="207167" cy="111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sz="700" b="1" dirty="0">
                  <a:solidFill>
                    <a:schemeClr val="tx1"/>
                  </a:solidFill>
                </a:rPr>
                <a:t>BFE</a:t>
              </a:r>
            </a:p>
          </p:txBody>
        </p:sp>
        <p:sp>
          <p:nvSpPr>
            <p:cNvPr id="13" name="Rectangle 12">
              <a:extLst>
                <a:ext uri="{FF2B5EF4-FFF2-40B4-BE49-F238E27FC236}">
                  <a16:creationId xmlns:a16="http://schemas.microsoft.com/office/drawing/2014/main" id="{0369BA58-FC9B-6C66-739C-8F3D95BA97E4}"/>
                </a:ext>
              </a:extLst>
            </p:cNvPr>
            <p:cNvSpPr/>
            <p:nvPr/>
          </p:nvSpPr>
          <p:spPr>
            <a:xfrm>
              <a:off x="9226660" y="3813381"/>
              <a:ext cx="174516" cy="111392"/>
            </a:xfrm>
            <a:prstGeom prst="rect">
              <a:avLst/>
            </a:prstGeom>
            <a:solidFill>
              <a:srgbClr val="3FCDF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sz="700" b="1" dirty="0">
                  <a:solidFill>
                    <a:schemeClr val="tx1"/>
                  </a:solidFill>
                </a:rPr>
                <a:t>BFE</a:t>
              </a:r>
            </a:p>
          </p:txBody>
        </p:sp>
      </p:grpSp>
    </p:spTree>
    <p:extLst>
      <p:ext uri="{BB962C8B-B14F-4D97-AF65-F5344CB8AC3E}">
        <p14:creationId xmlns:p14="http://schemas.microsoft.com/office/powerpoint/2010/main" val="428190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8729B-B775-885B-062A-14DB698327C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34CDA5-A157-857C-119C-E20B70299317}"/>
              </a:ext>
            </a:extLst>
          </p:cNvPr>
          <p:cNvSpPr>
            <a:spLocks noGrp="1"/>
          </p:cNvSpPr>
          <p:nvPr>
            <p:ph idx="1"/>
          </p:nvPr>
        </p:nvSpPr>
        <p:spPr>
          <a:xfrm>
            <a:off x="465869" y="1252149"/>
            <a:ext cx="11498280" cy="1835232"/>
          </a:xfrm>
        </p:spPr>
        <p:txBody>
          <a:bodyPr>
            <a:normAutofit/>
          </a:bodyPr>
          <a:lstStyle/>
          <a:p>
            <a:pPr>
              <a:buFont typeface="Arial" panose="020B0604020202020204" pitchFamily="34" charset="0"/>
              <a:buChar char="•"/>
            </a:pPr>
            <a:r>
              <a:rPr lang="en-US" sz="2200" b="1" dirty="0">
                <a:solidFill>
                  <a:srgbClr val="000000"/>
                </a:solidFill>
                <a:latin typeface="-apple-system"/>
              </a:rPr>
              <a:t>Objectives and constraints: </a:t>
            </a:r>
            <a:r>
              <a:rPr lang="en-US" sz="2200" dirty="0">
                <a:solidFill>
                  <a:srgbClr val="000000"/>
                </a:solidFill>
                <a:latin typeface="-apple-system"/>
              </a:rPr>
              <a:t>maximize robustness, minimize costs, and ensuring economically efficient and reliable designs (considering penalties for solutions with serviceability &lt; 50%).</a:t>
            </a:r>
          </a:p>
          <a:p>
            <a:pPr>
              <a:buFont typeface="Arial" panose="020B0604020202020204" pitchFamily="34" charset="0"/>
              <a:buChar char="•"/>
            </a:pPr>
            <a:r>
              <a:rPr lang="en-US" sz="2200" b="1" dirty="0">
                <a:solidFill>
                  <a:srgbClr val="000000"/>
                </a:solidFill>
                <a:latin typeface="-apple-system"/>
              </a:rPr>
              <a:t>Cost analysis </a:t>
            </a:r>
            <a:r>
              <a:rPr lang="en-US" sz="2200" dirty="0">
                <a:solidFill>
                  <a:srgbClr val="000000"/>
                </a:solidFill>
                <a:latin typeface="-apple-system"/>
              </a:rPr>
              <a:t>is based on the costs of the hybrid vegetation-seawall system using a methodology outlined in (Greenway et al., 2012) and data from 16 projects in Coastal New England, detailed in (CCRM, 2014).</a:t>
            </a:r>
          </a:p>
        </p:txBody>
      </p:sp>
      <p:sp>
        <p:nvSpPr>
          <p:cNvPr id="3" name="Slide Number Placeholder 2">
            <a:extLst>
              <a:ext uri="{FF2B5EF4-FFF2-40B4-BE49-F238E27FC236}">
                <a16:creationId xmlns:a16="http://schemas.microsoft.com/office/drawing/2014/main" id="{E88AA1FA-DA67-2014-5994-D5A2EC997270}"/>
              </a:ext>
            </a:extLst>
          </p:cNvPr>
          <p:cNvSpPr>
            <a:spLocks noGrp="1"/>
          </p:cNvSpPr>
          <p:nvPr>
            <p:ph type="sldNum" sz="quarter" idx="12"/>
          </p:nvPr>
        </p:nvSpPr>
        <p:spPr/>
        <p:txBody>
          <a:bodyPr/>
          <a:lstStyle/>
          <a:p>
            <a:fld id="{4267CD5E-26CF-4249-8540-BB1D07FD4227}" type="slidenum">
              <a:rPr lang="en-US" smtClean="0"/>
              <a:t>13</a:t>
            </a:fld>
            <a:endParaRPr lang="en-US"/>
          </a:p>
        </p:txBody>
      </p:sp>
      <p:pic>
        <p:nvPicPr>
          <p:cNvPr id="9" name="Picture 8">
            <a:extLst>
              <a:ext uri="{FF2B5EF4-FFF2-40B4-BE49-F238E27FC236}">
                <a16:creationId xmlns:a16="http://schemas.microsoft.com/office/drawing/2014/main" id="{5BD3B5AF-59B1-FAC9-DEF0-9A3AB14D1EA0}"/>
              </a:ext>
            </a:extLst>
          </p:cNvPr>
          <p:cNvPicPr>
            <a:picLocks noChangeAspect="1"/>
          </p:cNvPicPr>
          <p:nvPr/>
        </p:nvPicPr>
        <p:blipFill rotWithShape="1">
          <a:blip r:embed="rId3"/>
          <a:srcRect l="2476" t="57165" r="1276"/>
          <a:stretch/>
        </p:blipFill>
        <p:spPr>
          <a:xfrm>
            <a:off x="254869" y="3138818"/>
            <a:ext cx="5619460" cy="1448437"/>
          </a:xfrm>
          <a:prstGeom prst="rect">
            <a:avLst/>
          </a:prstGeom>
        </p:spPr>
      </p:pic>
      <p:pic>
        <p:nvPicPr>
          <p:cNvPr id="11" name="Picture 10">
            <a:extLst>
              <a:ext uri="{FF2B5EF4-FFF2-40B4-BE49-F238E27FC236}">
                <a16:creationId xmlns:a16="http://schemas.microsoft.com/office/drawing/2014/main" id="{2F169F49-4C4E-9232-E656-E4EFE23D5726}"/>
              </a:ext>
            </a:extLst>
          </p:cNvPr>
          <p:cNvPicPr>
            <a:picLocks noChangeAspect="1"/>
          </p:cNvPicPr>
          <p:nvPr/>
        </p:nvPicPr>
        <p:blipFill>
          <a:blip r:embed="rId4"/>
          <a:stretch>
            <a:fillRect/>
          </a:stretch>
        </p:blipFill>
        <p:spPr>
          <a:xfrm>
            <a:off x="9159353" y="5215332"/>
            <a:ext cx="2155368" cy="428625"/>
          </a:xfrm>
          <a:prstGeom prst="rect">
            <a:avLst/>
          </a:prstGeom>
          <a:solidFill>
            <a:schemeClr val="accent2">
              <a:lumMod val="20000"/>
              <a:lumOff val="80000"/>
            </a:schemeClr>
          </a:solidFill>
        </p:spPr>
      </p:pic>
      <p:pic>
        <p:nvPicPr>
          <p:cNvPr id="13" name="Picture 12">
            <a:extLst>
              <a:ext uri="{FF2B5EF4-FFF2-40B4-BE49-F238E27FC236}">
                <a16:creationId xmlns:a16="http://schemas.microsoft.com/office/drawing/2014/main" id="{A81C272C-06E9-A10A-1736-BFA3818D442A}"/>
              </a:ext>
            </a:extLst>
          </p:cNvPr>
          <p:cNvPicPr>
            <a:picLocks noChangeAspect="1"/>
          </p:cNvPicPr>
          <p:nvPr/>
        </p:nvPicPr>
        <p:blipFill>
          <a:blip r:embed="rId5"/>
          <a:stretch>
            <a:fillRect/>
          </a:stretch>
        </p:blipFill>
        <p:spPr>
          <a:xfrm>
            <a:off x="738047" y="5196330"/>
            <a:ext cx="3825459" cy="1095834"/>
          </a:xfrm>
          <a:prstGeom prst="rect">
            <a:avLst/>
          </a:prstGeom>
          <a:solidFill>
            <a:schemeClr val="bg1"/>
          </a:solidFill>
        </p:spPr>
      </p:pic>
      <p:pic>
        <p:nvPicPr>
          <p:cNvPr id="16" name="Picture 15">
            <a:extLst>
              <a:ext uri="{FF2B5EF4-FFF2-40B4-BE49-F238E27FC236}">
                <a16:creationId xmlns:a16="http://schemas.microsoft.com/office/drawing/2014/main" id="{C5F9A37E-ECC2-8E51-96CD-02ADCC8069C2}"/>
              </a:ext>
            </a:extLst>
          </p:cNvPr>
          <p:cNvPicPr>
            <a:picLocks noChangeAspect="1"/>
          </p:cNvPicPr>
          <p:nvPr/>
        </p:nvPicPr>
        <p:blipFill>
          <a:blip r:embed="rId6"/>
          <a:stretch>
            <a:fillRect/>
          </a:stretch>
        </p:blipFill>
        <p:spPr>
          <a:xfrm>
            <a:off x="4955724" y="5185837"/>
            <a:ext cx="3050154" cy="1288088"/>
          </a:xfrm>
          <a:prstGeom prst="rect">
            <a:avLst/>
          </a:prstGeom>
        </p:spPr>
      </p:pic>
      <p:sp>
        <p:nvSpPr>
          <p:cNvPr id="7" name="Title 3">
            <a:extLst>
              <a:ext uri="{FF2B5EF4-FFF2-40B4-BE49-F238E27FC236}">
                <a16:creationId xmlns:a16="http://schemas.microsoft.com/office/drawing/2014/main" id="{BD79D8A7-6DE5-9E78-D442-33F847F8C8D1}"/>
              </a:ext>
            </a:extLst>
          </p:cNvPr>
          <p:cNvSpPr txBox="1">
            <a:spLocks/>
          </p:cNvSpPr>
          <p:nvPr/>
        </p:nvSpPr>
        <p:spPr>
          <a:xfrm>
            <a:off x="798759" y="517527"/>
            <a:ext cx="10709031" cy="734621"/>
          </a:xfrm>
          <a:prstGeom prst="rect">
            <a:avLst/>
          </a:prstGeom>
        </p:spPr>
        <p:txBody>
          <a:bodyPr vert="horz" lIns="91440" tIns="45720" rIns="91440" bIns="45720" rtlCol="0" anchor="t">
            <a:normAutofit fontScale="97500"/>
          </a:bodyPr>
          <a:lstStyle>
            <a:lvl1pPr algn="l" defTabSz="914354" rtl="0" eaLnBrk="1" latinLnBrk="0" hangingPunct="1">
              <a:lnSpc>
                <a:spcPct val="90000"/>
              </a:lnSpc>
              <a:spcBef>
                <a:spcPct val="0"/>
              </a:spcBef>
              <a:buNone/>
              <a:defRPr sz="4000" b="1" i="0" kern="1200">
                <a:solidFill>
                  <a:schemeClr val="tx1"/>
                </a:solidFill>
                <a:latin typeface="Saira Condensed Condensed SemiBold" pitchFamily="2" charset="77"/>
                <a:ea typeface="+mj-ea"/>
                <a:cs typeface="+mj-cs"/>
              </a:defRPr>
            </a:lvl1pPr>
          </a:lstStyle>
          <a:p>
            <a:r>
              <a:rPr lang="en-US" sz="3200" dirty="0">
                <a:solidFill>
                  <a:srgbClr val="000000"/>
                </a:solidFill>
                <a:latin typeface="Arial" panose="020B0604020202020204" pitchFamily="34" charset="0"/>
                <a:cs typeface="Arial" panose="020B0604020202020204" pitchFamily="34" charset="0"/>
              </a:rPr>
              <a:t>Optimization – Objectives and Constraints</a:t>
            </a:r>
          </a:p>
        </p:txBody>
      </p:sp>
      <p:pic>
        <p:nvPicPr>
          <p:cNvPr id="8" name="Picture 7">
            <a:extLst>
              <a:ext uri="{FF2B5EF4-FFF2-40B4-BE49-F238E27FC236}">
                <a16:creationId xmlns:a16="http://schemas.microsoft.com/office/drawing/2014/main" id="{D7EBB1F8-97B4-BB85-6D4E-3F890DF8190E}"/>
              </a:ext>
            </a:extLst>
          </p:cNvPr>
          <p:cNvPicPr>
            <a:picLocks noChangeAspect="1"/>
          </p:cNvPicPr>
          <p:nvPr/>
        </p:nvPicPr>
        <p:blipFill rotWithShape="1">
          <a:blip r:embed="rId3"/>
          <a:srcRect l="2099" r="1653" b="51849"/>
          <a:stretch/>
        </p:blipFill>
        <p:spPr>
          <a:xfrm>
            <a:off x="6200259" y="3106382"/>
            <a:ext cx="5879898" cy="1628154"/>
          </a:xfrm>
          <a:prstGeom prst="rect">
            <a:avLst/>
          </a:prstGeom>
        </p:spPr>
      </p:pic>
      <p:sp>
        <p:nvSpPr>
          <p:cNvPr id="10" name="TextBox 9">
            <a:extLst>
              <a:ext uri="{FF2B5EF4-FFF2-40B4-BE49-F238E27FC236}">
                <a16:creationId xmlns:a16="http://schemas.microsoft.com/office/drawing/2014/main" id="{019960AF-1BE4-DF1F-35AE-CA1519F342E3}"/>
              </a:ext>
            </a:extLst>
          </p:cNvPr>
          <p:cNvSpPr txBox="1"/>
          <p:nvPr/>
        </p:nvSpPr>
        <p:spPr>
          <a:xfrm>
            <a:off x="738047" y="4907556"/>
            <a:ext cx="2251577" cy="307777"/>
          </a:xfrm>
          <a:prstGeom prst="rect">
            <a:avLst/>
          </a:prstGeom>
          <a:noFill/>
        </p:spPr>
        <p:txBody>
          <a:bodyPr wrap="square" rtlCol="0">
            <a:spAutoFit/>
          </a:bodyPr>
          <a:lstStyle/>
          <a:p>
            <a:r>
              <a:rPr lang="en-US" sz="1400" b="1" dirty="0"/>
              <a:t>Total Cost - seawall</a:t>
            </a:r>
          </a:p>
        </p:txBody>
      </p:sp>
      <p:sp>
        <p:nvSpPr>
          <p:cNvPr id="4" name="TextBox 3">
            <a:extLst>
              <a:ext uri="{FF2B5EF4-FFF2-40B4-BE49-F238E27FC236}">
                <a16:creationId xmlns:a16="http://schemas.microsoft.com/office/drawing/2014/main" id="{396B1A25-662C-28ED-37D3-232487EA4749}"/>
              </a:ext>
            </a:extLst>
          </p:cNvPr>
          <p:cNvSpPr txBox="1"/>
          <p:nvPr/>
        </p:nvSpPr>
        <p:spPr>
          <a:xfrm>
            <a:off x="4919454" y="4907556"/>
            <a:ext cx="2251577" cy="307777"/>
          </a:xfrm>
          <a:prstGeom prst="rect">
            <a:avLst/>
          </a:prstGeom>
          <a:noFill/>
        </p:spPr>
        <p:txBody>
          <a:bodyPr wrap="square" rtlCol="0">
            <a:spAutoFit/>
          </a:bodyPr>
          <a:lstStyle/>
          <a:p>
            <a:r>
              <a:rPr lang="en-US" sz="1400" b="1" dirty="0"/>
              <a:t>Total Cost - vegetation</a:t>
            </a:r>
          </a:p>
        </p:txBody>
      </p:sp>
      <p:sp>
        <p:nvSpPr>
          <p:cNvPr id="5" name="TextBox 4">
            <a:extLst>
              <a:ext uri="{FF2B5EF4-FFF2-40B4-BE49-F238E27FC236}">
                <a16:creationId xmlns:a16="http://schemas.microsoft.com/office/drawing/2014/main" id="{8EE2CCDC-1C0B-4CD9-A9D5-B67BE5AFEF54}"/>
              </a:ext>
            </a:extLst>
          </p:cNvPr>
          <p:cNvSpPr txBox="1"/>
          <p:nvPr/>
        </p:nvSpPr>
        <p:spPr>
          <a:xfrm>
            <a:off x="9107850" y="4888553"/>
            <a:ext cx="2251577" cy="307777"/>
          </a:xfrm>
          <a:prstGeom prst="rect">
            <a:avLst/>
          </a:prstGeom>
          <a:noFill/>
        </p:spPr>
        <p:txBody>
          <a:bodyPr wrap="square" rtlCol="0">
            <a:spAutoFit/>
          </a:bodyPr>
          <a:lstStyle/>
          <a:p>
            <a:r>
              <a:rPr lang="en-US" sz="1400" b="1" dirty="0"/>
              <a:t>Total Cost - hybrid</a:t>
            </a:r>
          </a:p>
        </p:txBody>
      </p:sp>
    </p:spTree>
    <p:extLst>
      <p:ext uri="{BB962C8B-B14F-4D97-AF65-F5344CB8AC3E}">
        <p14:creationId xmlns:p14="http://schemas.microsoft.com/office/powerpoint/2010/main" val="161567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8729B-B775-885B-062A-14DB698327C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34CDA5-A157-857C-119C-E20B70299317}"/>
              </a:ext>
            </a:extLst>
          </p:cNvPr>
          <p:cNvSpPr>
            <a:spLocks noGrp="1"/>
          </p:cNvSpPr>
          <p:nvPr>
            <p:ph idx="1"/>
          </p:nvPr>
        </p:nvSpPr>
        <p:spPr>
          <a:xfrm>
            <a:off x="465868" y="1252149"/>
            <a:ext cx="7744681" cy="2091126"/>
          </a:xfrm>
        </p:spPr>
        <p:txBody>
          <a:bodyPr>
            <a:normAutofit/>
          </a:bodyPr>
          <a:lstStyle/>
          <a:p>
            <a:pPr>
              <a:buFont typeface="Arial" panose="020B0604020202020204" pitchFamily="34" charset="0"/>
              <a:buChar char="•"/>
            </a:pPr>
            <a:r>
              <a:rPr lang="en-US" sz="2200" dirty="0">
                <a:solidFill>
                  <a:srgbClr val="000000"/>
                </a:solidFill>
                <a:latin typeface="-apple-system"/>
              </a:rPr>
              <a:t>Train a Gene Expression Programming (</a:t>
            </a:r>
            <a:r>
              <a:rPr lang="en-US" sz="2200" b="1" dirty="0">
                <a:solidFill>
                  <a:srgbClr val="000000"/>
                </a:solidFill>
                <a:latin typeface="-apple-system"/>
              </a:rPr>
              <a:t>GEP</a:t>
            </a:r>
            <a:r>
              <a:rPr lang="en-US" sz="2200" dirty="0">
                <a:solidFill>
                  <a:srgbClr val="000000"/>
                </a:solidFill>
                <a:latin typeface="-apple-system"/>
              </a:rPr>
              <a:t>) tool for symbolic regression to predict model responses as a non-linear polynomial for untested inputs.</a:t>
            </a:r>
            <a:endParaRPr lang="en-US" sz="2200" b="1" dirty="0">
              <a:solidFill>
                <a:srgbClr val="000000"/>
              </a:solidFill>
              <a:latin typeface="-apple-system"/>
            </a:endParaRPr>
          </a:p>
          <a:p>
            <a:pPr>
              <a:buFont typeface="Arial" panose="020B0604020202020204" pitchFamily="34" charset="0"/>
              <a:buChar char="•"/>
            </a:pPr>
            <a:r>
              <a:rPr lang="en-US" sz="2200" dirty="0">
                <a:solidFill>
                  <a:srgbClr val="000000"/>
                </a:solidFill>
                <a:latin typeface="-apple-system"/>
              </a:rPr>
              <a:t>Non-dominated Sorting Genetic Algorithm II (</a:t>
            </a:r>
            <a:r>
              <a:rPr lang="en-US" sz="2200" b="1" dirty="0">
                <a:solidFill>
                  <a:srgbClr val="000000"/>
                </a:solidFill>
                <a:latin typeface="-apple-system"/>
              </a:rPr>
              <a:t>NSGA-II</a:t>
            </a:r>
            <a:r>
              <a:rPr lang="en-US" sz="2200" dirty="0">
                <a:solidFill>
                  <a:srgbClr val="000000"/>
                </a:solidFill>
                <a:latin typeface="-apple-system"/>
              </a:rPr>
              <a:t>) for multi-objective optimization.</a:t>
            </a:r>
          </a:p>
        </p:txBody>
      </p:sp>
      <p:sp>
        <p:nvSpPr>
          <p:cNvPr id="3" name="Slide Number Placeholder 2">
            <a:extLst>
              <a:ext uri="{FF2B5EF4-FFF2-40B4-BE49-F238E27FC236}">
                <a16:creationId xmlns:a16="http://schemas.microsoft.com/office/drawing/2014/main" id="{E88AA1FA-DA67-2014-5994-D5A2EC997270}"/>
              </a:ext>
            </a:extLst>
          </p:cNvPr>
          <p:cNvSpPr>
            <a:spLocks noGrp="1"/>
          </p:cNvSpPr>
          <p:nvPr>
            <p:ph type="sldNum" sz="quarter" idx="12"/>
          </p:nvPr>
        </p:nvSpPr>
        <p:spPr/>
        <p:txBody>
          <a:bodyPr/>
          <a:lstStyle/>
          <a:p>
            <a:fld id="{4267CD5E-26CF-4249-8540-BB1D07FD4227}" type="slidenum">
              <a:rPr lang="en-US" smtClean="0"/>
              <a:t>14</a:t>
            </a:fld>
            <a:endParaRPr lang="en-US"/>
          </a:p>
        </p:txBody>
      </p:sp>
      <p:sp>
        <p:nvSpPr>
          <p:cNvPr id="7" name="Title 3">
            <a:extLst>
              <a:ext uri="{FF2B5EF4-FFF2-40B4-BE49-F238E27FC236}">
                <a16:creationId xmlns:a16="http://schemas.microsoft.com/office/drawing/2014/main" id="{BD79D8A7-6DE5-9E78-D442-33F847F8C8D1}"/>
              </a:ext>
            </a:extLst>
          </p:cNvPr>
          <p:cNvSpPr txBox="1">
            <a:spLocks/>
          </p:cNvSpPr>
          <p:nvPr/>
        </p:nvSpPr>
        <p:spPr>
          <a:xfrm>
            <a:off x="798759" y="517527"/>
            <a:ext cx="10709031" cy="734621"/>
          </a:xfrm>
          <a:prstGeom prst="rect">
            <a:avLst/>
          </a:prstGeom>
        </p:spPr>
        <p:txBody>
          <a:bodyPr vert="horz" lIns="91440" tIns="45720" rIns="91440" bIns="45720" rtlCol="0" anchor="t">
            <a:normAutofit fontScale="97500"/>
          </a:bodyPr>
          <a:lstStyle>
            <a:lvl1pPr algn="l" defTabSz="914354" rtl="0" eaLnBrk="1" latinLnBrk="0" hangingPunct="1">
              <a:lnSpc>
                <a:spcPct val="90000"/>
              </a:lnSpc>
              <a:spcBef>
                <a:spcPct val="0"/>
              </a:spcBef>
              <a:buNone/>
              <a:defRPr sz="4000" b="1" i="0" kern="1200">
                <a:solidFill>
                  <a:schemeClr val="tx1"/>
                </a:solidFill>
                <a:latin typeface="Saira Condensed Condensed SemiBold" pitchFamily="2" charset="77"/>
                <a:ea typeface="+mj-ea"/>
                <a:cs typeface="+mj-cs"/>
              </a:defRPr>
            </a:lvl1pPr>
          </a:lstStyle>
          <a:p>
            <a:r>
              <a:rPr lang="en-US" sz="3200" dirty="0">
                <a:solidFill>
                  <a:srgbClr val="000000"/>
                </a:solidFill>
                <a:latin typeface="Arial" panose="020B0604020202020204" pitchFamily="34" charset="0"/>
                <a:cs typeface="Arial" panose="020B0604020202020204" pitchFamily="34" charset="0"/>
              </a:rPr>
              <a:t>Optimization – Algorithms</a:t>
            </a:r>
          </a:p>
        </p:txBody>
      </p:sp>
      <p:sp>
        <p:nvSpPr>
          <p:cNvPr id="12" name="Rectangle 11">
            <a:extLst>
              <a:ext uri="{FF2B5EF4-FFF2-40B4-BE49-F238E27FC236}">
                <a16:creationId xmlns:a16="http://schemas.microsoft.com/office/drawing/2014/main" id="{C6D07CE0-9239-B66B-DDD4-B1C2E1A00D75}"/>
              </a:ext>
            </a:extLst>
          </p:cNvPr>
          <p:cNvSpPr/>
          <p:nvPr/>
        </p:nvSpPr>
        <p:spPr>
          <a:xfrm>
            <a:off x="982337" y="4615055"/>
            <a:ext cx="276225"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Statistics with solid fill">
            <a:extLst>
              <a:ext uri="{FF2B5EF4-FFF2-40B4-BE49-F238E27FC236}">
                <a16:creationId xmlns:a16="http://schemas.microsoft.com/office/drawing/2014/main" id="{776254CD-239B-3157-E287-AB0533D478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1877" y="3959163"/>
            <a:ext cx="914400" cy="914400"/>
          </a:xfrm>
          <a:prstGeom prst="rect">
            <a:avLst/>
          </a:prstGeom>
        </p:spPr>
      </p:pic>
      <p:pic>
        <p:nvPicPr>
          <p:cNvPr id="15" name="Graphic 14" descr="Database with solid fill">
            <a:extLst>
              <a:ext uri="{FF2B5EF4-FFF2-40B4-BE49-F238E27FC236}">
                <a16:creationId xmlns:a16="http://schemas.microsoft.com/office/drawing/2014/main" id="{D7B16E30-EF71-38DB-A9CA-8F1EBB825C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0628" y="3938403"/>
            <a:ext cx="914400" cy="914400"/>
          </a:xfrm>
          <a:prstGeom prst="rect">
            <a:avLst/>
          </a:prstGeom>
        </p:spPr>
      </p:pic>
      <p:pic>
        <p:nvPicPr>
          <p:cNvPr id="17" name="Graphic 16" descr="Research with solid fill">
            <a:extLst>
              <a:ext uri="{FF2B5EF4-FFF2-40B4-BE49-F238E27FC236}">
                <a16:creationId xmlns:a16="http://schemas.microsoft.com/office/drawing/2014/main" id="{2611003C-2C47-BAD8-66E1-5061498F54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08347" y="3957032"/>
            <a:ext cx="914400" cy="914400"/>
          </a:xfrm>
          <a:prstGeom prst="rect">
            <a:avLst/>
          </a:prstGeom>
        </p:spPr>
      </p:pic>
      <p:sp>
        <p:nvSpPr>
          <p:cNvPr id="18" name="TextBox 17">
            <a:extLst>
              <a:ext uri="{FF2B5EF4-FFF2-40B4-BE49-F238E27FC236}">
                <a16:creationId xmlns:a16="http://schemas.microsoft.com/office/drawing/2014/main" id="{16377646-7CF1-25BC-F372-4968986EB6B9}"/>
              </a:ext>
            </a:extLst>
          </p:cNvPr>
          <p:cNvSpPr txBox="1"/>
          <p:nvPr/>
        </p:nvSpPr>
        <p:spPr>
          <a:xfrm>
            <a:off x="982337" y="4747616"/>
            <a:ext cx="995665" cy="369332"/>
          </a:xfrm>
          <a:prstGeom prst="rect">
            <a:avLst/>
          </a:prstGeom>
          <a:noFill/>
        </p:spPr>
        <p:txBody>
          <a:bodyPr wrap="square">
            <a:spAutoFit/>
          </a:bodyPr>
          <a:lstStyle/>
          <a:p>
            <a:r>
              <a:rPr lang="en-US" b="1" dirty="0">
                <a:solidFill>
                  <a:srgbClr val="000000"/>
                </a:solidFill>
              </a:rPr>
              <a:t>Dataset</a:t>
            </a:r>
            <a:endParaRPr lang="en-US" b="1" dirty="0"/>
          </a:p>
        </p:txBody>
      </p:sp>
      <p:sp>
        <p:nvSpPr>
          <p:cNvPr id="19" name="TextBox 18">
            <a:extLst>
              <a:ext uri="{FF2B5EF4-FFF2-40B4-BE49-F238E27FC236}">
                <a16:creationId xmlns:a16="http://schemas.microsoft.com/office/drawing/2014/main" id="{EFFFC262-87A0-4712-0599-C165EA0A991A}"/>
              </a:ext>
            </a:extLst>
          </p:cNvPr>
          <p:cNvSpPr txBox="1"/>
          <p:nvPr/>
        </p:nvSpPr>
        <p:spPr>
          <a:xfrm>
            <a:off x="2665461" y="4807596"/>
            <a:ext cx="714644" cy="369332"/>
          </a:xfrm>
          <a:prstGeom prst="rect">
            <a:avLst/>
          </a:prstGeom>
          <a:noFill/>
        </p:spPr>
        <p:txBody>
          <a:bodyPr wrap="square">
            <a:spAutoFit/>
          </a:bodyPr>
          <a:lstStyle/>
          <a:p>
            <a:r>
              <a:rPr lang="en-US" b="1" dirty="0">
                <a:solidFill>
                  <a:srgbClr val="C00000"/>
                </a:solidFill>
              </a:rPr>
              <a:t>GEP</a:t>
            </a:r>
          </a:p>
        </p:txBody>
      </p:sp>
      <p:sp>
        <p:nvSpPr>
          <p:cNvPr id="20" name="TextBox 19">
            <a:extLst>
              <a:ext uri="{FF2B5EF4-FFF2-40B4-BE49-F238E27FC236}">
                <a16:creationId xmlns:a16="http://schemas.microsoft.com/office/drawing/2014/main" id="{9E65C07E-CEDA-B71E-778D-A88A7289BFD5}"/>
              </a:ext>
            </a:extLst>
          </p:cNvPr>
          <p:cNvSpPr txBox="1"/>
          <p:nvPr/>
        </p:nvSpPr>
        <p:spPr>
          <a:xfrm>
            <a:off x="4185001" y="4871432"/>
            <a:ext cx="1022147" cy="369332"/>
          </a:xfrm>
          <a:prstGeom prst="rect">
            <a:avLst/>
          </a:prstGeom>
          <a:noFill/>
        </p:spPr>
        <p:txBody>
          <a:bodyPr wrap="square">
            <a:spAutoFit/>
          </a:bodyPr>
          <a:lstStyle/>
          <a:p>
            <a:r>
              <a:rPr lang="en-US" b="1" dirty="0">
                <a:solidFill>
                  <a:srgbClr val="006600"/>
                </a:solidFill>
              </a:rPr>
              <a:t>NSGA-II</a:t>
            </a:r>
          </a:p>
        </p:txBody>
      </p:sp>
      <p:sp>
        <p:nvSpPr>
          <p:cNvPr id="21" name="TextBox 20">
            <a:extLst>
              <a:ext uri="{FF2B5EF4-FFF2-40B4-BE49-F238E27FC236}">
                <a16:creationId xmlns:a16="http://schemas.microsoft.com/office/drawing/2014/main" id="{148AB650-48AC-16D2-3D7A-2EC248AEF3FA}"/>
              </a:ext>
            </a:extLst>
          </p:cNvPr>
          <p:cNvSpPr txBox="1"/>
          <p:nvPr/>
        </p:nvSpPr>
        <p:spPr>
          <a:xfrm>
            <a:off x="5623276" y="4845217"/>
            <a:ext cx="1746316" cy="646331"/>
          </a:xfrm>
          <a:prstGeom prst="rect">
            <a:avLst/>
          </a:prstGeom>
          <a:noFill/>
        </p:spPr>
        <p:txBody>
          <a:bodyPr wrap="square">
            <a:spAutoFit/>
          </a:bodyPr>
          <a:lstStyle/>
          <a:p>
            <a:r>
              <a:rPr lang="en-US" b="1" dirty="0">
                <a:solidFill>
                  <a:schemeClr val="accent5">
                    <a:lumMod val="25000"/>
                  </a:schemeClr>
                </a:solidFill>
              </a:rPr>
              <a:t>Optimized Design</a:t>
            </a:r>
          </a:p>
        </p:txBody>
      </p:sp>
      <p:pic>
        <p:nvPicPr>
          <p:cNvPr id="22" name="Graphic 21" descr="Document with solid fill">
            <a:extLst>
              <a:ext uri="{FF2B5EF4-FFF2-40B4-BE49-F238E27FC236}">
                <a16:creationId xmlns:a16="http://schemas.microsoft.com/office/drawing/2014/main" id="{36997663-2AB6-51F4-23AE-9D6DFE2A2C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49596" y="3925085"/>
            <a:ext cx="914400" cy="914400"/>
          </a:xfrm>
          <a:prstGeom prst="rect">
            <a:avLst/>
          </a:prstGeom>
        </p:spPr>
      </p:pic>
      <p:cxnSp>
        <p:nvCxnSpPr>
          <p:cNvPr id="23" name="Straight Arrow Connector 22">
            <a:extLst>
              <a:ext uri="{FF2B5EF4-FFF2-40B4-BE49-F238E27FC236}">
                <a16:creationId xmlns:a16="http://schemas.microsoft.com/office/drawing/2014/main" id="{414CB483-B520-6255-AC9D-C0B738D70F5C}"/>
              </a:ext>
            </a:extLst>
          </p:cNvPr>
          <p:cNvCxnSpPr>
            <a:cxnSpLocks/>
          </p:cNvCxnSpPr>
          <p:nvPr/>
        </p:nvCxnSpPr>
        <p:spPr>
          <a:xfrm>
            <a:off x="1978002" y="4414232"/>
            <a:ext cx="329134" cy="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2FD7BD4-2885-3622-811D-203471575426}"/>
              </a:ext>
            </a:extLst>
          </p:cNvPr>
          <p:cNvCxnSpPr>
            <a:cxnSpLocks/>
          </p:cNvCxnSpPr>
          <p:nvPr/>
        </p:nvCxnSpPr>
        <p:spPr>
          <a:xfrm>
            <a:off x="3559152" y="4397186"/>
            <a:ext cx="329134" cy="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093D9B6-438E-CF8E-BDBC-BA450D9D8294}"/>
              </a:ext>
            </a:extLst>
          </p:cNvPr>
          <p:cNvCxnSpPr>
            <a:cxnSpLocks/>
          </p:cNvCxnSpPr>
          <p:nvPr/>
        </p:nvCxnSpPr>
        <p:spPr>
          <a:xfrm>
            <a:off x="5140302" y="4417819"/>
            <a:ext cx="329134" cy="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5" descr="A graph of a graph of a set of graphs&#10;&#10;Description automatically generated with medium confidence">
            <a:extLst>
              <a:ext uri="{FF2B5EF4-FFF2-40B4-BE49-F238E27FC236}">
                <a16:creationId xmlns:a16="http://schemas.microsoft.com/office/drawing/2014/main" id="{1CF8C0BE-B567-79C2-217A-E5F9E111BB85}"/>
              </a:ext>
            </a:extLst>
          </p:cNvPr>
          <p:cNvPicPr>
            <a:picLocks noChangeAspect="1"/>
          </p:cNvPicPr>
          <p:nvPr/>
        </p:nvPicPr>
        <p:blipFill rotWithShape="1">
          <a:blip r:embed="rId11"/>
          <a:srcRect r="52534"/>
          <a:stretch/>
        </p:blipFill>
        <p:spPr>
          <a:xfrm>
            <a:off x="8610225" y="928211"/>
            <a:ext cx="2821201" cy="2640330"/>
          </a:xfrm>
          <a:prstGeom prst="rect">
            <a:avLst/>
          </a:prstGeom>
        </p:spPr>
      </p:pic>
      <p:pic>
        <p:nvPicPr>
          <p:cNvPr id="27" name="Picture 26" descr="A graph of a graph of a set of graphs&#10;&#10;Description automatically generated with medium confidence">
            <a:extLst>
              <a:ext uri="{FF2B5EF4-FFF2-40B4-BE49-F238E27FC236}">
                <a16:creationId xmlns:a16="http://schemas.microsoft.com/office/drawing/2014/main" id="{1BCCA10A-DDC3-23B9-8B21-16B603C8C81D}"/>
              </a:ext>
            </a:extLst>
          </p:cNvPr>
          <p:cNvPicPr>
            <a:picLocks noChangeAspect="1"/>
          </p:cNvPicPr>
          <p:nvPr/>
        </p:nvPicPr>
        <p:blipFill rotWithShape="1">
          <a:blip r:embed="rId11"/>
          <a:srcRect l="52534"/>
          <a:stretch/>
        </p:blipFill>
        <p:spPr>
          <a:xfrm>
            <a:off x="8734424" y="3617877"/>
            <a:ext cx="2821201" cy="2640330"/>
          </a:xfrm>
          <a:prstGeom prst="rect">
            <a:avLst/>
          </a:prstGeom>
        </p:spPr>
      </p:pic>
    </p:spTree>
    <p:extLst>
      <p:ext uri="{BB962C8B-B14F-4D97-AF65-F5344CB8AC3E}">
        <p14:creationId xmlns:p14="http://schemas.microsoft.com/office/powerpoint/2010/main" val="535755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10A412-9848-7ECB-9072-33CE4FEB0862}"/>
              </a:ext>
            </a:extLst>
          </p:cNvPr>
          <p:cNvSpPr>
            <a:spLocks noGrp="1"/>
          </p:cNvSpPr>
          <p:nvPr>
            <p:ph type="sldNum" sz="quarter" idx="12"/>
          </p:nvPr>
        </p:nvSpPr>
        <p:spPr/>
        <p:txBody>
          <a:bodyPr/>
          <a:lstStyle/>
          <a:p>
            <a:fld id="{4267CD5E-26CF-4249-8540-BB1D07FD4227}" type="slidenum">
              <a:rPr lang="en-US" smtClean="0"/>
              <a:t>15</a:t>
            </a:fld>
            <a:endParaRPr lang="en-US"/>
          </a:p>
        </p:txBody>
      </p:sp>
      <p:sp>
        <p:nvSpPr>
          <p:cNvPr id="6" name="Title 1">
            <a:extLst>
              <a:ext uri="{FF2B5EF4-FFF2-40B4-BE49-F238E27FC236}">
                <a16:creationId xmlns:a16="http://schemas.microsoft.com/office/drawing/2014/main" id="{87F613A7-D25C-ED99-4237-AA14AD491159}"/>
              </a:ext>
            </a:extLst>
          </p:cNvPr>
          <p:cNvSpPr txBox="1">
            <a:spLocks/>
          </p:cNvSpPr>
          <p:nvPr/>
        </p:nvSpPr>
        <p:spPr>
          <a:xfrm>
            <a:off x="1946173" y="2328067"/>
            <a:ext cx="7984408" cy="1100933"/>
          </a:xfrm>
          <a:prstGeom prst="rect">
            <a:avLst/>
          </a:prstGeom>
        </p:spPr>
        <p:txBody>
          <a:bodyPr vert="horz" lIns="91440" tIns="45720" rIns="91440" bIns="45720" rtlCol="0" anchor="t">
            <a:noAutofit/>
          </a:bodyPr>
          <a:lstStyle>
            <a:lvl1pPr algn="l" defTabSz="914354" rtl="0" eaLnBrk="1" latinLnBrk="0" hangingPunct="1">
              <a:lnSpc>
                <a:spcPct val="90000"/>
              </a:lnSpc>
              <a:spcBef>
                <a:spcPct val="0"/>
              </a:spcBef>
              <a:buNone/>
              <a:defRPr sz="4000" b="1" i="0" kern="1200">
                <a:solidFill>
                  <a:schemeClr val="tx1"/>
                </a:solidFill>
                <a:latin typeface="Saira Condensed Condensed SemiBold" pitchFamily="2" charset="77"/>
                <a:ea typeface="+mj-ea"/>
                <a:cs typeface="+mj-cs"/>
              </a:defRPr>
            </a:lvl1pPr>
          </a:lstStyle>
          <a:p>
            <a:pPr algn="ctr"/>
            <a:r>
              <a:rPr lang="en-US" sz="7000" dirty="0">
                <a:solidFill>
                  <a:schemeClr val="accent1"/>
                </a:solidFill>
                <a:latin typeface="Arial" panose="020B0604020202020204" pitchFamily="34" charset="0"/>
                <a:cs typeface="Arial" panose="020B0604020202020204" pitchFamily="34" charset="0"/>
              </a:rPr>
              <a:t>Results</a:t>
            </a:r>
          </a:p>
        </p:txBody>
      </p:sp>
    </p:spTree>
    <p:extLst>
      <p:ext uri="{BB962C8B-B14F-4D97-AF65-F5344CB8AC3E}">
        <p14:creationId xmlns:p14="http://schemas.microsoft.com/office/powerpoint/2010/main" val="379289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7566E0-885C-8AC9-9293-9068D3EB1BA2}"/>
              </a:ext>
            </a:extLst>
          </p:cNvPr>
          <p:cNvSpPr>
            <a:spLocks noGrp="1"/>
          </p:cNvSpPr>
          <p:nvPr>
            <p:ph type="title"/>
          </p:nvPr>
        </p:nvSpPr>
        <p:spPr/>
        <p:txBody>
          <a:bodyPr>
            <a:normAutofit/>
          </a:bodyPr>
          <a:lstStyle/>
          <a:p>
            <a:r>
              <a:rPr lang="en-US" sz="3200" dirty="0">
                <a:solidFill>
                  <a:srgbClr val="000000"/>
                </a:solidFill>
                <a:latin typeface="Arial" panose="020B0604020202020204" pitchFamily="34" charset="0"/>
                <a:cs typeface="Arial" panose="020B0604020202020204" pitchFamily="34" charset="0"/>
              </a:rPr>
              <a:t>Effects of Beach Slope and Storm Tide</a:t>
            </a:r>
          </a:p>
        </p:txBody>
      </p:sp>
      <p:sp>
        <p:nvSpPr>
          <p:cNvPr id="2" name="Content Placeholder 1">
            <a:extLst>
              <a:ext uri="{FF2B5EF4-FFF2-40B4-BE49-F238E27FC236}">
                <a16:creationId xmlns:a16="http://schemas.microsoft.com/office/drawing/2014/main" id="{A2718B01-5559-D25B-AEA3-D07739F321BD}"/>
              </a:ext>
            </a:extLst>
          </p:cNvPr>
          <p:cNvSpPr>
            <a:spLocks noGrp="1"/>
          </p:cNvSpPr>
          <p:nvPr>
            <p:ph idx="1"/>
          </p:nvPr>
        </p:nvSpPr>
        <p:spPr>
          <a:xfrm>
            <a:off x="644772" y="1114717"/>
            <a:ext cx="10594728" cy="833502"/>
          </a:xfrm>
        </p:spPr>
        <p:txBody>
          <a:bodyPr>
            <a:normAutofit/>
          </a:bodyPr>
          <a:lstStyle/>
          <a:p>
            <a:pPr algn="l">
              <a:buFont typeface="Arial" panose="020B0604020202020204" pitchFamily="34" charset="0"/>
              <a:buChar char="•"/>
            </a:pPr>
            <a:r>
              <a:rPr lang="en-US" sz="2200" b="0" i="0" dirty="0">
                <a:solidFill>
                  <a:srgbClr val="000000"/>
                </a:solidFill>
                <a:effectLst/>
                <a:latin typeface="+mn-lt"/>
              </a:rPr>
              <a:t>System’s robustness and serviceability are highly sensitive to </a:t>
            </a:r>
            <a:r>
              <a:rPr lang="en-US" sz="2200" i="0" dirty="0">
                <a:solidFill>
                  <a:srgbClr val="000000"/>
                </a:solidFill>
                <a:effectLst/>
                <a:latin typeface="+mn-lt"/>
              </a:rPr>
              <a:t>storm tide across </a:t>
            </a:r>
            <a:r>
              <a:rPr lang="en-US" sz="2200" b="0" i="0" dirty="0">
                <a:solidFill>
                  <a:srgbClr val="000000"/>
                </a:solidFill>
                <a:effectLst/>
                <a:latin typeface="+mn-lt"/>
              </a:rPr>
              <a:t>all cases, much more than the beach slope. </a:t>
            </a:r>
          </a:p>
          <a:p>
            <a:pPr algn="l">
              <a:buFont typeface="Arial" panose="020B0604020202020204" pitchFamily="34" charset="0"/>
              <a:buChar char="•"/>
            </a:pPr>
            <a:endParaRPr lang="en-US" sz="2200" b="0" i="0" dirty="0">
              <a:solidFill>
                <a:srgbClr val="000000"/>
              </a:solidFill>
              <a:effectLst/>
              <a:latin typeface="+mn-lt"/>
            </a:endParaRPr>
          </a:p>
        </p:txBody>
      </p:sp>
      <p:sp>
        <p:nvSpPr>
          <p:cNvPr id="3" name="Slide Number Placeholder 2">
            <a:extLst>
              <a:ext uri="{FF2B5EF4-FFF2-40B4-BE49-F238E27FC236}">
                <a16:creationId xmlns:a16="http://schemas.microsoft.com/office/drawing/2014/main" id="{86AC99B7-63A4-BA61-B324-32EB7752ECFD}"/>
              </a:ext>
            </a:extLst>
          </p:cNvPr>
          <p:cNvSpPr>
            <a:spLocks noGrp="1"/>
          </p:cNvSpPr>
          <p:nvPr>
            <p:ph type="sldNum" sz="quarter" idx="12"/>
          </p:nvPr>
        </p:nvSpPr>
        <p:spPr/>
        <p:txBody>
          <a:bodyPr/>
          <a:lstStyle/>
          <a:p>
            <a:fld id="{4267CD5E-26CF-4249-8540-BB1D07FD4227}" type="slidenum">
              <a:rPr lang="en-US" smtClean="0"/>
              <a:t>16</a:t>
            </a:fld>
            <a:endParaRPr lang="en-US"/>
          </a:p>
        </p:txBody>
      </p:sp>
      <p:pic>
        <p:nvPicPr>
          <p:cNvPr id="7" name="Picture 6" descr="Chart, box and whisker chart&#10;&#10;Description automatically generated">
            <a:extLst>
              <a:ext uri="{FF2B5EF4-FFF2-40B4-BE49-F238E27FC236}">
                <a16:creationId xmlns:a16="http://schemas.microsoft.com/office/drawing/2014/main" id="{6A2F7AD6-F5C6-BDEB-4A7E-7E3CC3251522}"/>
              </a:ext>
            </a:extLst>
          </p:cNvPr>
          <p:cNvPicPr>
            <a:picLocks noChangeAspect="1"/>
          </p:cNvPicPr>
          <p:nvPr/>
        </p:nvPicPr>
        <p:blipFill>
          <a:blip r:embed="rId3"/>
          <a:stretch>
            <a:fillRect/>
          </a:stretch>
        </p:blipFill>
        <p:spPr>
          <a:xfrm>
            <a:off x="1995550" y="2032239"/>
            <a:ext cx="7643749" cy="4244601"/>
          </a:xfrm>
          <a:prstGeom prst="rect">
            <a:avLst/>
          </a:prstGeom>
        </p:spPr>
      </p:pic>
    </p:spTree>
    <p:extLst>
      <p:ext uri="{BB962C8B-B14F-4D97-AF65-F5344CB8AC3E}">
        <p14:creationId xmlns:p14="http://schemas.microsoft.com/office/powerpoint/2010/main" val="3637695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5114924-628F-88A3-0B42-4AB3B4CD81BC}"/>
              </a:ext>
            </a:extLst>
          </p:cNvPr>
          <p:cNvGrpSpPr>
            <a:grpSpLocks noChangeAspect="1"/>
          </p:cNvGrpSpPr>
          <p:nvPr/>
        </p:nvGrpSpPr>
        <p:grpSpPr>
          <a:xfrm>
            <a:off x="3070753" y="1178602"/>
            <a:ext cx="8984381" cy="4855021"/>
            <a:chOff x="5016807" y="1099748"/>
            <a:chExt cx="7102306" cy="3837977"/>
          </a:xfrm>
        </p:grpSpPr>
        <p:pic>
          <p:nvPicPr>
            <p:cNvPr id="5" name="Picture 4" descr="A group of green and blue graphs&#10;&#10;Description automatically generated">
              <a:extLst>
                <a:ext uri="{FF2B5EF4-FFF2-40B4-BE49-F238E27FC236}">
                  <a16:creationId xmlns:a16="http://schemas.microsoft.com/office/drawing/2014/main" id="{66CC52FF-742A-3CDE-410C-5900886D8A52}"/>
                </a:ext>
              </a:extLst>
            </p:cNvPr>
            <p:cNvPicPr>
              <a:picLocks noChangeAspect="1"/>
            </p:cNvPicPr>
            <p:nvPr/>
          </p:nvPicPr>
          <p:blipFill>
            <a:blip r:embed="rId3"/>
            <a:stretch>
              <a:fillRect/>
            </a:stretch>
          </p:blipFill>
          <p:spPr>
            <a:xfrm>
              <a:off x="5016807" y="1099748"/>
              <a:ext cx="7102306" cy="3837977"/>
            </a:xfrm>
            <a:prstGeom prst="rect">
              <a:avLst/>
            </a:prstGeom>
          </p:spPr>
        </p:pic>
        <p:sp>
          <p:nvSpPr>
            <p:cNvPr id="7" name="Oval 6">
              <a:extLst>
                <a:ext uri="{FF2B5EF4-FFF2-40B4-BE49-F238E27FC236}">
                  <a16:creationId xmlns:a16="http://schemas.microsoft.com/office/drawing/2014/main" id="{176B69A6-D8A7-4B16-A69F-C7BA90E68373}"/>
                </a:ext>
              </a:extLst>
            </p:cNvPr>
            <p:cNvSpPr/>
            <p:nvPr/>
          </p:nvSpPr>
          <p:spPr>
            <a:xfrm>
              <a:off x="6044629" y="1834368"/>
              <a:ext cx="592476" cy="585627"/>
            </a:xfrm>
            <a:prstGeom prst="ellipse">
              <a:avLst/>
            </a:pr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BF74E51-8B4A-C20D-C4EE-7DC2FA5EDC38}"/>
                </a:ext>
              </a:extLst>
            </p:cNvPr>
            <p:cNvSpPr/>
            <p:nvPr/>
          </p:nvSpPr>
          <p:spPr>
            <a:xfrm>
              <a:off x="8440507" y="1834367"/>
              <a:ext cx="592476" cy="585627"/>
            </a:xfrm>
            <a:prstGeom prst="ellipse">
              <a:avLst/>
            </a:pr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3D00B42-DD63-F18B-C30F-07DCDA236F59}"/>
                </a:ext>
              </a:extLst>
            </p:cNvPr>
            <p:cNvSpPr/>
            <p:nvPr/>
          </p:nvSpPr>
          <p:spPr>
            <a:xfrm>
              <a:off x="10794023" y="1693953"/>
              <a:ext cx="592476" cy="585627"/>
            </a:xfrm>
            <a:prstGeom prst="ellipse">
              <a:avLst/>
            </a:pr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5191930-11E9-7A6F-A61D-330E4B8F4F2C}"/>
                </a:ext>
              </a:extLst>
            </p:cNvPr>
            <p:cNvSpPr/>
            <p:nvPr/>
          </p:nvSpPr>
          <p:spPr>
            <a:xfrm>
              <a:off x="6055786" y="3623782"/>
              <a:ext cx="592476" cy="585627"/>
            </a:xfrm>
            <a:prstGeom prst="ellipse">
              <a:avLst/>
            </a:pr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9B69429-A310-C67E-CBA3-3E842794D40B}"/>
                </a:ext>
              </a:extLst>
            </p:cNvPr>
            <p:cNvSpPr/>
            <p:nvPr/>
          </p:nvSpPr>
          <p:spPr>
            <a:xfrm>
              <a:off x="8440507" y="3623781"/>
              <a:ext cx="592476" cy="585627"/>
            </a:xfrm>
            <a:prstGeom prst="ellipse">
              <a:avLst/>
            </a:pr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4664E2D-6AB9-305C-9716-CCB37F7C9019}"/>
                </a:ext>
              </a:extLst>
            </p:cNvPr>
            <p:cNvSpPr/>
            <p:nvPr/>
          </p:nvSpPr>
          <p:spPr>
            <a:xfrm>
              <a:off x="10722472" y="3661882"/>
              <a:ext cx="592476" cy="585627"/>
            </a:xfrm>
            <a:prstGeom prst="ellipse">
              <a:avLst/>
            </a:pr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ontent Placeholder 1">
            <a:extLst>
              <a:ext uri="{FF2B5EF4-FFF2-40B4-BE49-F238E27FC236}">
                <a16:creationId xmlns:a16="http://schemas.microsoft.com/office/drawing/2014/main" id="{A2718B01-5559-D25B-AEA3-D07739F321BD}"/>
              </a:ext>
            </a:extLst>
          </p:cNvPr>
          <p:cNvSpPr>
            <a:spLocks noGrp="1"/>
          </p:cNvSpPr>
          <p:nvPr>
            <p:ph idx="1"/>
          </p:nvPr>
        </p:nvSpPr>
        <p:spPr>
          <a:xfrm>
            <a:off x="644771" y="1244739"/>
            <a:ext cx="2469523" cy="4855021"/>
          </a:xfrm>
        </p:spPr>
        <p:txBody>
          <a:bodyPr>
            <a:normAutofit/>
          </a:bodyPr>
          <a:lstStyle/>
          <a:p>
            <a:pPr marL="0" indent="0" algn="l">
              <a:buNone/>
            </a:pPr>
            <a:r>
              <a:rPr lang="en-US" sz="2200" b="0" i="0" dirty="0">
                <a:solidFill>
                  <a:srgbClr val="000000"/>
                </a:solidFill>
                <a:effectLst/>
                <a:latin typeface="+mn-lt"/>
              </a:rPr>
              <a:t>Increasing the </a:t>
            </a:r>
            <a:r>
              <a:rPr lang="en-US" sz="2200" b="1" i="0" dirty="0">
                <a:solidFill>
                  <a:srgbClr val="000000"/>
                </a:solidFill>
                <a:effectLst/>
                <a:latin typeface="+mn-lt"/>
              </a:rPr>
              <a:t>stem diameters </a:t>
            </a:r>
            <a:r>
              <a:rPr lang="en-US" sz="2200" i="0" dirty="0">
                <a:solidFill>
                  <a:srgbClr val="000000"/>
                </a:solidFill>
                <a:effectLst/>
                <a:latin typeface="+mn-lt"/>
              </a:rPr>
              <a:t>(</a:t>
            </a:r>
            <a:r>
              <a:rPr lang="en-US" sz="2200" b="0" i="0" dirty="0">
                <a:solidFill>
                  <a:srgbClr val="000000"/>
                </a:solidFill>
                <a:effectLst/>
                <a:latin typeface="+mn-lt"/>
              </a:rPr>
              <a:t>Solution II), or enhancing </a:t>
            </a:r>
            <a:r>
              <a:rPr lang="en-US" sz="2200" b="1" i="0" dirty="0">
                <a:solidFill>
                  <a:srgbClr val="000000"/>
                </a:solidFill>
                <a:effectLst/>
                <a:latin typeface="+mn-lt"/>
              </a:rPr>
              <a:t>vegetation density </a:t>
            </a:r>
            <a:r>
              <a:rPr lang="en-US" sz="2200" b="0" i="0" dirty="0">
                <a:solidFill>
                  <a:srgbClr val="000000"/>
                </a:solidFill>
                <a:effectLst/>
                <a:latin typeface="+mn-lt"/>
              </a:rPr>
              <a:t>(Solution IV), increases the probability of achieving larger robustness and serviceability.</a:t>
            </a:r>
          </a:p>
        </p:txBody>
      </p:sp>
      <p:sp>
        <p:nvSpPr>
          <p:cNvPr id="3" name="Slide Number Placeholder 2">
            <a:extLst>
              <a:ext uri="{FF2B5EF4-FFF2-40B4-BE49-F238E27FC236}">
                <a16:creationId xmlns:a16="http://schemas.microsoft.com/office/drawing/2014/main" id="{86AC99B7-63A4-BA61-B324-32EB7752ECFD}"/>
              </a:ext>
            </a:extLst>
          </p:cNvPr>
          <p:cNvSpPr>
            <a:spLocks noGrp="1"/>
          </p:cNvSpPr>
          <p:nvPr>
            <p:ph type="sldNum" sz="quarter" idx="12"/>
          </p:nvPr>
        </p:nvSpPr>
        <p:spPr/>
        <p:txBody>
          <a:bodyPr/>
          <a:lstStyle/>
          <a:p>
            <a:fld id="{4267CD5E-26CF-4249-8540-BB1D07FD4227}" type="slidenum">
              <a:rPr lang="en-US" smtClean="0"/>
              <a:t>17</a:t>
            </a:fld>
            <a:endParaRPr lang="en-US"/>
          </a:p>
        </p:txBody>
      </p:sp>
      <p:sp>
        <p:nvSpPr>
          <p:cNvPr id="6" name="Rectangle 5">
            <a:extLst>
              <a:ext uri="{FF2B5EF4-FFF2-40B4-BE49-F238E27FC236}">
                <a16:creationId xmlns:a16="http://schemas.microsoft.com/office/drawing/2014/main" id="{716E9668-8FC5-6799-1E52-DAE95A20F673}"/>
              </a:ext>
            </a:extLst>
          </p:cNvPr>
          <p:cNvSpPr/>
          <p:nvPr/>
        </p:nvSpPr>
        <p:spPr>
          <a:xfrm>
            <a:off x="481117" y="4790095"/>
            <a:ext cx="2396810" cy="1169551"/>
          </a:xfrm>
          <a:prstGeom prst="rect">
            <a:avLst/>
          </a:prstGeom>
          <a:noFill/>
          <a:ln w="19050">
            <a:solidFill>
              <a:srgbClr val="000000"/>
            </a:solidFill>
            <a:prstDash val="sysDot"/>
          </a:ln>
        </p:spPr>
        <p:txBody>
          <a:bodyPr wrap="none" lIns="91440" tIns="45720" rIns="91440" bIns="45720">
            <a:spAutoFit/>
          </a:bodyPr>
          <a:lstStyle/>
          <a:p>
            <a:r>
              <a:rPr lang="en-US" sz="1400" b="0" cap="none" spc="0" dirty="0">
                <a:ln w="0"/>
                <a:solidFill>
                  <a:srgbClr val="000000"/>
                </a:solidFill>
                <a:latin typeface="Times New Roman" panose="02020603050405020304" pitchFamily="18" charset="0"/>
                <a:cs typeface="Times New Roman" panose="02020603050405020304" pitchFamily="18" charset="0"/>
              </a:rPr>
              <a:t>Sol. I:    Control scenario</a:t>
            </a:r>
          </a:p>
          <a:p>
            <a:r>
              <a:rPr lang="en-US" sz="1400" b="0" cap="none" spc="0" dirty="0">
                <a:ln w="0"/>
                <a:solidFill>
                  <a:srgbClr val="000000"/>
                </a:solidFill>
                <a:latin typeface="Times New Roman" panose="02020603050405020304" pitchFamily="18" charset="0"/>
                <a:cs typeface="Times New Roman" panose="02020603050405020304" pitchFamily="18" charset="0"/>
              </a:rPr>
              <a:t>Sol. II:   Larger stem diameter </a:t>
            </a:r>
          </a:p>
          <a:p>
            <a:r>
              <a:rPr lang="en-US" sz="1400" b="0" cap="none" spc="0" dirty="0">
                <a:ln w="0"/>
                <a:solidFill>
                  <a:srgbClr val="000000"/>
                </a:solidFill>
                <a:latin typeface="Times New Roman" panose="02020603050405020304" pitchFamily="18" charset="0"/>
                <a:cs typeface="Times New Roman" panose="02020603050405020304" pitchFamily="18" charset="0"/>
              </a:rPr>
              <a:t>Sol. III:  Taller stem height</a:t>
            </a:r>
          </a:p>
          <a:p>
            <a:r>
              <a:rPr lang="en-US" sz="1400" b="0" cap="none" spc="0" dirty="0">
                <a:ln w="0"/>
                <a:solidFill>
                  <a:srgbClr val="000000"/>
                </a:solidFill>
                <a:latin typeface="Times New Roman" panose="02020603050405020304" pitchFamily="18" charset="0"/>
                <a:cs typeface="Times New Roman" panose="02020603050405020304" pitchFamily="18" charset="0"/>
              </a:rPr>
              <a:t>Sol. IV:  Higher density</a:t>
            </a:r>
          </a:p>
          <a:p>
            <a:r>
              <a:rPr lang="en-US" sz="1400" b="0" cap="none" spc="0" dirty="0">
                <a:ln w="0"/>
                <a:solidFill>
                  <a:srgbClr val="000000"/>
                </a:solidFill>
                <a:latin typeface="Times New Roman" panose="02020603050405020304" pitchFamily="18" charset="0"/>
                <a:cs typeface="Times New Roman" panose="02020603050405020304" pitchFamily="18" charset="0"/>
              </a:rPr>
              <a:t>Sol. V:    Larger area</a:t>
            </a:r>
          </a:p>
        </p:txBody>
      </p:sp>
      <p:sp>
        <p:nvSpPr>
          <p:cNvPr id="15" name="Title 3">
            <a:extLst>
              <a:ext uri="{FF2B5EF4-FFF2-40B4-BE49-F238E27FC236}">
                <a16:creationId xmlns:a16="http://schemas.microsoft.com/office/drawing/2014/main" id="{7AFEBA0F-8F36-96C0-D3AA-0623F9590EC8}"/>
              </a:ext>
            </a:extLst>
          </p:cNvPr>
          <p:cNvSpPr txBox="1">
            <a:spLocks/>
          </p:cNvSpPr>
          <p:nvPr/>
        </p:nvSpPr>
        <p:spPr>
          <a:xfrm>
            <a:off x="798759" y="517527"/>
            <a:ext cx="10709031" cy="734621"/>
          </a:xfrm>
          <a:prstGeom prst="rect">
            <a:avLst/>
          </a:prstGeom>
        </p:spPr>
        <p:txBody>
          <a:bodyPr vert="horz" lIns="91440" tIns="45720" rIns="91440" bIns="45720" rtlCol="0" anchor="t">
            <a:normAutofit/>
          </a:bodyPr>
          <a:lstStyle>
            <a:lvl1pPr algn="l" defTabSz="914354" rtl="0" eaLnBrk="1" latinLnBrk="0" hangingPunct="1">
              <a:lnSpc>
                <a:spcPct val="90000"/>
              </a:lnSpc>
              <a:spcBef>
                <a:spcPct val="0"/>
              </a:spcBef>
              <a:buNone/>
              <a:defRPr sz="4000" b="1" i="0" kern="1200">
                <a:solidFill>
                  <a:schemeClr val="tx1"/>
                </a:solidFill>
                <a:latin typeface="Saira Condensed Condensed SemiBold" pitchFamily="2" charset="77"/>
                <a:ea typeface="+mj-ea"/>
                <a:cs typeface="+mj-cs"/>
              </a:defRPr>
            </a:lvl1pPr>
          </a:lstStyle>
          <a:p>
            <a:r>
              <a:rPr lang="en-US" sz="3200" dirty="0">
                <a:solidFill>
                  <a:srgbClr val="000000"/>
                </a:solidFill>
                <a:latin typeface="Arial" panose="020B0604020202020204" pitchFamily="34" charset="0"/>
                <a:cs typeface="Arial" panose="020B0604020202020204" pitchFamily="34" charset="0"/>
              </a:rPr>
              <a:t>Effects of Vegetation Characteristics</a:t>
            </a:r>
          </a:p>
        </p:txBody>
      </p:sp>
    </p:spTree>
    <p:extLst>
      <p:ext uri="{BB962C8B-B14F-4D97-AF65-F5344CB8AC3E}">
        <p14:creationId xmlns:p14="http://schemas.microsoft.com/office/powerpoint/2010/main" val="323602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2D8EE-1E8F-4BF6-46C9-564852FD105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145075-8F04-5050-DDA2-A6310F9916C6}"/>
              </a:ext>
            </a:extLst>
          </p:cNvPr>
          <p:cNvSpPr>
            <a:spLocks noGrp="1"/>
          </p:cNvSpPr>
          <p:nvPr>
            <p:ph type="title"/>
          </p:nvPr>
        </p:nvSpPr>
        <p:spPr/>
        <p:txBody>
          <a:bodyPr>
            <a:noAutofit/>
          </a:bodyPr>
          <a:lstStyle/>
          <a:p>
            <a:r>
              <a:rPr lang="en-US" sz="3200" dirty="0">
                <a:solidFill>
                  <a:srgbClr val="000000"/>
                </a:solidFill>
                <a:latin typeface="Arial" panose="020B0604020202020204" pitchFamily="34" charset="0"/>
                <a:cs typeface="Arial" panose="020B0604020202020204" pitchFamily="34" charset="0"/>
              </a:rPr>
              <a:t>Optimized Combination of Features (Green/Grey)</a:t>
            </a:r>
          </a:p>
        </p:txBody>
      </p:sp>
      <p:sp>
        <p:nvSpPr>
          <p:cNvPr id="2" name="Content Placeholder 1">
            <a:extLst>
              <a:ext uri="{FF2B5EF4-FFF2-40B4-BE49-F238E27FC236}">
                <a16:creationId xmlns:a16="http://schemas.microsoft.com/office/drawing/2014/main" id="{0CC35C2C-6668-ECB0-1C34-B8DC465C486A}"/>
              </a:ext>
            </a:extLst>
          </p:cNvPr>
          <p:cNvSpPr>
            <a:spLocks noGrp="1"/>
          </p:cNvSpPr>
          <p:nvPr>
            <p:ph idx="1"/>
          </p:nvPr>
        </p:nvSpPr>
        <p:spPr>
          <a:xfrm>
            <a:off x="646359" y="903715"/>
            <a:ext cx="11472754" cy="734621"/>
          </a:xfrm>
        </p:spPr>
        <p:txBody>
          <a:bodyPr>
            <a:normAutofit fontScale="92500" lnSpcReduction="10000"/>
          </a:bodyPr>
          <a:lstStyle/>
          <a:p>
            <a:pPr algn="l">
              <a:buFont typeface="Arial" panose="020B0604020202020204" pitchFamily="34" charset="0"/>
              <a:buChar char="•"/>
            </a:pPr>
            <a:r>
              <a:rPr lang="en-US" sz="2200" b="0" i="0" dirty="0">
                <a:solidFill>
                  <a:srgbClr val="000000"/>
                </a:solidFill>
                <a:effectLst/>
                <a:latin typeface="+mn-lt"/>
              </a:rPr>
              <a:t>The effect of the </a:t>
            </a:r>
            <a:r>
              <a:rPr lang="en-US" sz="2200" b="1" i="0" dirty="0">
                <a:solidFill>
                  <a:srgbClr val="000000"/>
                </a:solidFill>
                <a:effectLst/>
                <a:latin typeface="+mn-lt"/>
              </a:rPr>
              <a:t>seawall</a:t>
            </a:r>
            <a:r>
              <a:rPr lang="en-US" sz="2200" b="0" i="0" dirty="0">
                <a:solidFill>
                  <a:srgbClr val="000000"/>
                </a:solidFill>
                <a:effectLst/>
                <a:latin typeface="+mn-lt"/>
              </a:rPr>
              <a:t> is more pronounced on the </a:t>
            </a:r>
            <a:r>
              <a:rPr lang="en-US" sz="2200" b="1" i="0" dirty="0">
                <a:solidFill>
                  <a:srgbClr val="000000"/>
                </a:solidFill>
                <a:effectLst/>
                <a:latin typeface="+mn-lt"/>
              </a:rPr>
              <a:t>overtopping</a:t>
            </a:r>
            <a:r>
              <a:rPr lang="en-US" sz="2200" b="0" i="0" dirty="0">
                <a:solidFill>
                  <a:srgbClr val="000000"/>
                </a:solidFill>
                <a:effectLst/>
                <a:latin typeface="+mn-lt"/>
              </a:rPr>
              <a:t> and </a:t>
            </a:r>
            <a:r>
              <a:rPr lang="en-US" sz="2200" b="1" i="0" dirty="0">
                <a:solidFill>
                  <a:srgbClr val="000000"/>
                </a:solidFill>
                <a:effectLst/>
                <a:latin typeface="+mn-lt"/>
              </a:rPr>
              <a:t>robustness</a:t>
            </a:r>
            <a:r>
              <a:rPr lang="en-US" sz="2200" b="0" i="0" dirty="0">
                <a:solidFill>
                  <a:srgbClr val="000000"/>
                </a:solidFill>
                <a:effectLst/>
                <a:latin typeface="+mn-lt"/>
              </a:rPr>
              <a:t> of the system.</a:t>
            </a:r>
          </a:p>
          <a:p>
            <a:pPr algn="l">
              <a:buFont typeface="Arial" panose="020B0604020202020204" pitchFamily="34" charset="0"/>
              <a:buChar char="•"/>
            </a:pPr>
            <a:r>
              <a:rPr lang="en-US" sz="2200" dirty="0">
                <a:solidFill>
                  <a:srgbClr val="000000"/>
                </a:solidFill>
                <a:latin typeface="+mn-lt"/>
              </a:rPr>
              <a:t>I</a:t>
            </a:r>
            <a:r>
              <a:rPr lang="en-US" sz="2200" b="0" i="0" dirty="0">
                <a:solidFill>
                  <a:srgbClr val="000000"/>
                </a:solidFill>
                <a:effectLst/>
                <a:latin typeface="+mn-lt"/>
              </a:rPr>
              <a:t>ncreasing the </a:t>
            </a:r>
            <a:r>
              <a:rPr lang="en-US" sz="2200" b="1" i="0" dirty="0">
                <a:solidFill>
                  <a:srgbClr val="000000"/>
                </a:solidFill>
                <a:effectLst/>
                <a:latin typeface="+mn-lt"/>
              </a:rPr>
              <a:t>vegetation</a:t>
            </a:r>
            <a:r>
              <a:rPr lang="en-US" sz="2200" b="0" i="0" dirty="0">
                <a:solidFill>
                  <a:srgbClr val="000000"/>
                </a:solidFill>
                <a:effectLst/>
                <a:latin typeface="+mn-lt"/>
              </a:rPr>
              <a:t> height can boost the </a:t>
            </a:r>
            <a:r>
              <a:rPr lang="en-US" sz="2200" i="0" dirty="0">
                <a:solidFill>
                  <a:srgbClr val="000000"/>
                </a:solidFill>
                <a:effectLst/>
                <a:latin typeface="+mn-lt"/>
              </a:rPr>
              <a:t>flood</a:t>
            </a:r>
            <a:r>
              <a:rPr lang="en-US" sz="2200" b="1" i="0" dirty="0">
                <a:solidFill>
                  <a:srgbClr val="000000"/>
                </a:solidFill>
                <a:effectLst/>
                <a:latin typeface="+mn-lt"/>
              </a:rPr>
              <a:t> serviceability </a:t>
            </a:r>
            <a:r>
              <a:rPr lang="en-US" sz="2200" b="0" i="0" dirty="0">
                <a:solidFill>
                  <a:srgbClr val="000000"/>
                </a:solidFill>
                <a:effectLst/>
                <a:latin typeface="+mn-lt"/>
              </a:rPr>
              <a:t>and limit the </a:t>
            </a:r>
            <a:r>
              <a:rPr lang="en-US" sz="2200" b="1" i="0" dirty="0">
                <a:solidFill>
                  <a:srgbClr val="000000"/>
                </a:solidFill>
                <a:effectLst/>
                <a:latin typeface="+mn-lt"/>
              </a:rPr>
              <a:t>runup</a:t>
            </a:r>
            <a:r>
              <a:rPr lang="en-US" sz="2200" b="0" i="0" dirty="0">
                <a:solidFill>
                  <a:srgbClr val="000000"/>
                </a:solidFill>
                <a:effectLst/>
                <a:latin typeface="+mn-lt"/>
              </a:rPr>
              <a:t>.</a:t>
            </a:r>
          </a:p>
        </p:txBody>
      </p:sp>
      <p:sp>
        <p:nvSpPr>
          <p:cNvPr id="3" name="Slide Number Placeholder 2">
            <a:extLst>
              <a:ext uri="{FF2B5EF4-FFF2-40B4-BE49-F238E27FC236}">
                <a16:creationId xmlns:a16="http://schemas.microsoft.com/office/drawing/2014/main" id="{6FEE5822-61AF-0676-5BE0-F07178FC694F}"/>
              </a:ext>
            </a:extLst>
          </p:cNvPr>
          <p:cNvSpPr>
            <a:spLocks noGrp="1"/>
          </p:cNvSpPr>
          <p:nvPr>
            <p:ph type="sldNum" sz="quarter" idx="12"/>
          </p:nvPr>
        </p:nvSpPr>
        <p:spPr/>
        <p:txBody>
          <a:bodyPr/>
          <a:lstStyle/>
          <a:p>
            <a:fld id="{4267CD5E-26CF-4249-8540-BB1D07FD4227}" type="slidenum">
              <a:rPr lang="en-US" smtClean="0"/>
              <a:t>18</a:t>
            </a:fld>
            <a:endParaRPr lang="en-US"/>
          </a:p>
        </p:txBody>
      </p:sp>
      <p:grpSp>
        <p:nvGrpSpPr>
          <p:cNvPr id="15" name="Group 14">
            <a:extLst>
              <a:ext uri="{FF2B5EF4-FFF2-40B4-BE49-F238E27FC236}">
                <a16:creationId xmlns:a16="http://schemas.microsoft.com/office/drawing/2014/main" id="{A8F3D97A-D815-BCCB-123C-704BC7ED87D5}"/>
              </a:ext>
            </a:extLst>
          </p:cNvPr>
          <p:cNvGrpSpPr/>
          <p:nvPr/>
        </p:nvGrpSpPr>
        <p:grpSpPr>
          <a:xfrm>
            <a:off x="6051724" y="1638336"/>
            <a:ext cx="4759151" cy="4860885"/>
            <a:chOff x="6051724" y="1638336"/>
            <a:chExt cx="4759151" cy="4860885"/>
          </a:xfrm>
        </p:grpSpPr>
        <p:pic>
          <p:nvPicPr>
            <p:cNvPr id="7" name="Picture 6">
              <a:extLst>
                <a:ext uri="{FF2B5EF4-FFF2-40B4-BE49-F238E27FC236}">
                  <a16:creationId xmlns:a16="http://schemas.microsoft.com/office/drawing/2014/main" id="{AA0FC080-3537-AE61-E060-FBD5A3A579BB}"/>
                </a:ext>
              </a:extLst>
            </p:cNvPr>
            <p:cNvPicPr>
              <a:picLocks noChangeAspect="1"/>
            </p:cNvPicPr>
            <p:nvPr/>
          </p:nvPicPr>
          <p:blipFill rotWithShape="1">
            <a:blip r:embed="rId3"/>
            <a:srcRect l="49816" t="2679" b="1925"/>
            <a:stretch/>
          </p:blipFill>
          <p:spPr>
            <a:xfrm>
              <a:off x="6051724" y="1638336"/>
              <a:ext cx="4759151" cy="4612505"/>
            </a:xfrm>
            <a:prstGeom prst="rect">
              <a:avLst/>
            </a:prstGeom>
          </p:spPr>
        </p:pic>
        <p:sp>
          <p:nvSpPr>
            <p:cNvPr id="9" name="TextBox 8">
              <a:extLst>
                <a:ext uri="{FF2B5EF4-FFF2-40B4-BE49-F238E27FC236}">
                  <a16:creationId xmlns:a16="http://schemas.microsoft.com/office/drawing/2014/main" id="{A94950C1-299F-41BB-BF25-1E17B48A138F}"/>
                </a:ext>
              </a:extLst>
            </p:cNvPr>
            <p:cNvSpPr txBox="1"/>
            <p:nvPr/>
          </p:nvSpPr>
          <p:spPr>
            <a:xfrm>
              <a:off x="7196171" y="6160667"/>
              <a:ext cx="2284406" cy="338554"/>
            </a:xfrm>
            <a:prstGeom prst="rect">
              <a:avLst/>
            </a:prstGeom>
            <a:noFill/>
          </p:spPr>
          <p:txBody>
            <a:bodyPr wrap="square" rtlCol="0">
              <a:spAutoFit/>
            </a:bodyPr>
            <a:lstStyle/>
            <a:p>
              <a:r>
                <a:rPr lang="en-US" sz="1600" b="1" dirty="0">
                  <a:solidFill>
                    <a:srgbClr val="C00000"/>
                  </a:solidFill>
                </a:rPr>
                <a:t>Vegetation characteristic</a:t>
              </a:r>
            </a:p>
          </p:txBody>
        </p:sp>
      </p:grpSp>
      <p:sp>
        <p:nvSpPr>
          <p:cNvPr id="5" name="Arrow: Right 4">
            <a:extLst>
              <a:ext uri="{FF2B5EF4-FFF2-40B4-BE49-F238E27FC236}">
                <a16:creationId xmlns:a16="http://schemas.microsoft.com/office/drawing/2014/main" id="{AD343FD7-061D-A8AA-E516-91C244E51227}"/>
              </a:ext>
            </a:extLst>
          </p:cNvPr>
          <p:cNvSpPr/>
          <p:nvPr/>
        </p:nvSpPr>
        <p:spPr>
          <a:xfrm>
            <a:off x="428625" y="2638425"/>
            <a:ext cx="609600" cy="523875"/>
          </a:xfrm>
          <a:prstGeom prst="rightArrow">
            <a:avLst/>
          </a:prstGeom>
          <a:solidFill>
            <a:schemeClr val="bg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49EADD68-135D-F80C-DE9D-74549DD49C87}"/>
              </a:ext>
            </a:extLst>
          </p:cNvPr>
          <p:cNvSpPr/>
          <p:nvPr/>
        </p:nvSpPr>
        <p:spPr>
          <a:xfrm>
            <a:off x="454617" y="3608855"/>
            <a:ext cx="609600" cy="523875"/>
          </a:xfrm>
          <a:prstGeom prst="rightArrow">
            <a:avLst/>
          </a:prstGeom>
          <a:solidFill>
            <a:schemeClr val="bg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828F96AF-4913-E33A-9C38-BF6736BC9F1C}"/>
              </a:ext>
            </a:extLst>
          </p:cNvPr>
          <p:cNvSpPr/>
          <p:nvPr/>
        </p:nvSpPr>
        <p:spPr>
          <a:xfrm rot="10800000">
            <a:off x="10854462" y="1775870"/>
            <a:ext cx="609600" cy="523875"/>
          </a:xfrm>
          <a:prstGeom prst="rightArrow">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6CFF756D-1EA0-D235-F182-40D1A9EFD139}"/>
              </a:ext>
            </a:extLst>
          </p:cNvPr>
          <p:cNvSpPr/>
          <p:nvPr/>
        </p:nvSpPr>
        <p:spPr>
          <a:xfrm rot="10800000">
            <a:off x="10878999" y="4471445"/>
            <a:ext cx="609600" cy="523875"/>
          </a:xfrm>
          <a:prstGeom prst="rightArrow">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825D675-C58C-3DBA-0E2D-61E0A8E2DFBA}"/>
              </a:ext>
            </a:extLst>
          </p:cNvPr>
          <p:cNvGrpSpPr/>
          <p:nvPr/>
        </p:nvGrpSpPr>
        <p:grpSpPr>
          <a:xfrm>
            <a:off x="1107804" y="1590095"/>
            <a:ext cx="4688045" cy="4909126"/>
            <a:chOff x="1107804" y="1590095"/>
            <a:chExt cx="4688045" cy="4909126"/>
          </a:xfrm>
        </p:grpSpPr>
        <p:pic>
          <p:nvPicPr>
            <p:cNvPr id="6" name="Picture 5">
              <a:extLst>
                <a:ext uri="{FF2B5EF4-FFF2-40B4-BE49-F238E27FC236}">
                  <a16:creationId xmlns:a16="http://schemas.microsoft.com/office/drawing/2014/main" id="{ECE3251E-51A5-75D6-2873-96674A55A1E3}"/>
                </a:ext>
              </a:extLst>
            </p:cNvPr>
            <p:cNvPicPr>
              <a:picLocks noChangeAspect="1"/>
            </p:cNvPicPr>
            <p:nvPr/>
          </p:nvPicPr>
          <p:blipFill rotWithShape="1">
            <a:blip r:embed="rId3"/>
            <a:srcRect t="2011" r="56107" b="2593"/>
            <a:stretch/>
          </p:blipFill>
          <p:spPr>
            <a:xfrm>
              <a:off x="1107804" y="1638336"/>
              <a:ext cx="4166908" cy="4566552"/>
            </a:xfrm>
            <a:prstGeom prst="rect">
              <a:avLst/>
            </a:prstGeom>
          </p:spPr>
        </p:pic>
        <p:sp>
          <p:nvSpPr>
            <p:cNvPr id="8" name="TextBox 7">
              <a:extLst>
                <a:ext uri="{FF2B5EF4-FFF2-40B4-BE49-F238E27FC236}">
                  <a16:creationId xmlns:a16="http://schemas.microsoft.com/office/drawing/2014/main" id="{67EFA553-E30F-50E7-1CF8-15E17B87CA86}"/>
                </a:ext>
              </a:extLst>
            </p:cNvPr>
            <p:cNvSpPr txBox="1"/>
            <p:nvPr/>
          </p:nvSpPr>
          <p:spPr>
            <a:xfrm>
              <a:off x="2677705" y="6160667"/>
              <a:ext cx="1451305" cy="338554"/>
            </a:xfrm>
            <a:prstGeom prst="rect">
              <a:avLst/>
            </a:prstGeom>
            <a:noFill/>
          </p:spPr>
          <p:txBody>
            <a:bodyPr wrap="square" rtlCol="0">
              <a:spAutoFit/>
            </a:bodyPr>
            <a:lstStyle/>
            <a:p>
              <a:r>
                <a:rPr lang="en-US" sz="1600" b="1" dirty="0">
                  <a:solidFill>
                    <a:srgbClr val="C00000"/>
                  </a:solidFill>
                </a:rPr>
                <a:t>Seawall height</a:t>
              </a:r>
            </a:p>
          </p:txBody>
        </p:sp>
        <p:pic>
          <p:nvPicPr>
            <p:cNvPr id="13" name="Picture 12">
              <a:extLst>
                <a:ext uri="{FF2B5EF4-FFF2-40B4-BE49-F238E27FC236}">
                  <a16:creationId xmlns:a16="http://schemas.microsoft.com/office/drawing/2014/main" id="{AA0FC080-3537-AE61-E060-FBD5A3A579BB}"/>
                </a:ext>
              </a:extLst>
            </p:cNvPr>
            <p:cNvPicPr>
              <a:picLocks noChangeAspect="1"/>
            </p:cNvPicPr>
            <p:nvPr/>
          </p:nvPicPr>
          <p:blipFill rotWithShape="1">
            <a:blip r:embed="rId3"/>
            <a:srcRect l="93572" t="2679" b="1925"/>
            <a:stretch/>
          </p:blipFill>
          <p:spPr>
            <a:xfrm>
              <a:off x="5186249" y="1590095"/>
              <a:ext cx="609600" cy="4663322"/>
            </a:xfrm>
            <a:prstGeom prst="rect">
              <a:avLst/>
            </a:prstGeom>
          </p:spPr>
        </p:pic>
      </p:grpSp>
    </p:spTree>
    <p:extLst>
      <p:ext uri="{BB962C8B-B14F-4D97-AF65-F5344CB8AC3E}">
        <p14:creationId xmlns:p14="http://schemas.microsoft.com/office/powerpoint/2010/main" val="342758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8C2FA-5E2B-B32D-D248-C2ABCA24EEE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47D88D2-EEFE-3119-FECC-8B64C06C9F52}"/>
              </a:ext>
            </a:extLst>
          </p:cNvPr>
          <p:cNvSpPr>
            <a:spLocks noGrp="1"/>
          </p:cNvSpPr>
          <p:nvPr>
            <p:ph type="title"/>
          </p:nvPr>
        </p:nvSpPr>
        <p:spPr/>
        <p:txBody>
          <a:bodyPr>
            <a:noAutofit/>
          </a:bodyPr>
          <a:lstStyle/>
          <a:p>
            <a:r>
              <a:rPr lang="en-US" sz="3200" dirty="0">
                <a:solidFill>
                  <a:srgbClr val="000000"/>
                </a:solidFill>
                <a:latin typeface="Arial" panose="020B0604020202020204" pitchFamily="34" charset="0"/>
                <a:cs typeface="Arial" panose="020B0604020202020204" pitchFamily="34" charset="0"/>
              </a:rPr>
              <a:t>Optimized Combination of Features (Green/Grey)</a:t>
            </a:r>
          </a:p>
        </p:txBody>
      </p:sp>
      <p:sp>
        <p:nvSpPr>
          <p:cNvPr id="2" name="Content Placeholder 1">
            <a:extLst>
              <a:ext uri="{FF2B5EF4-FFF2-40B4-BE49-F238E27FC236}">
                <a16:creationId xmlns:a16="http://schemas.microsoft.com/office/drawing/2014/main" id="{337FC0BE-BDC4-1893-81DC-B5C6F831127B}"/>
              </a:ext>
            </a:extLst>
          </p:cNvPr>
          <p:cNvSpPr>
            <a:spLocks noGrp="1"/>
          </p:cNvSpPr>
          <p:nvPr>
            <p:ph idx="1"/>
          </p:nvPr>
        </p:nvSpPr>
        <p:spPr>
          <a:xfrm>
            <a:off x="539471" y="2201283"/>
            <a:ext cx="3437832" cy="3459921"/>
          </a:xfrm>
        </p:spPr>
        <p:txBody>
          <a:bodyPr>
            <a:normAutofit/>
          </a:bodyPr>
          <a:lstStyle/>
          <a:p>
            <a:pPr>
              <a:buFont typeface="Arial" panose="020B0604020202020204" pitchFamily="34" charset="0"/>
              <a:buChar char="•"/>
            </a:pPr>
            <a:r>
              <a:rPr lang="en-US" sz="2200" b="0" i="0" dirty="0">
                <a:solidFill>
                  <a:srgbClr val="000000"/>
                </a:solidFill>
                <a:effectLst/>
                <a:latin typeface="+mn-lt"/>
              </a:rPr>
              <a:t>The algorithm finds the best solution (design parameters) to </a:t>
            </a:r>
            <a:r>
              <a:rPr lang="en-US" sz="2200" b="1" i="0" dirty="0">
                <a:solidFill>
                  <a:srgbClr val="000000"/>
                </a:solidFill>
                <a:effectLst/>
                <a:latin typeface="+mn-lt"/>
              </a:rPr>
              <a:t>maximize the robustness </a:t>
            </a:r>
            <a:r>
              <a:rPr lang="en-US" sz="2200" b="0" i="0" dirty="0">
                <a:solidFill>
                  <a:srgbClr val="000000"/>
                </a:solidFill>
                <a:effectLst/>
                <a:latin typeface="+mn-lt"/>
              </a:rPr>
              <a:t>while </a:t>
            </a:r>
            <a:r>
              <a:rPr lang="en-US" sz="2200" b="1" i="0" dirty="0">
                <a:solidFill>
                  <a:srgbClr val="000000"/>
                </a:solidFill>
                <a:effectLst/>
                <a:latin typeface="+mn-lt"/>
              </a:rPr>
              <a:t>limiting the total cost</a:t>
            </a:r>
            <a:r>
              <a:rPr lang="en-US" sz="2200" b="0" i="0" dirty="0">
                <a:solidFill>
                  <a:srgbClr val="000000"/>
                </a:solidFill>
                <a:effectLst/>
                <a:latin typeface="+mn-lt"/>
              </a:rPr>
              <a:t>.</a:t>
            </a:r>
          </a:p>
          <a:p>
            <a:pPr algn="l">
              <a:buFont typeface="Arial" panose="020B0604020202020204" pitchFamily="34" charset="0"/>
              <a:buChar char="•"/>
            </a:pPr>
            <a:r>
              <a:rPr lang="en-US" sz="2200" dirty="0">
                <a:solidFill>
                  <a:srgbClr val="000000"/>
                </a:solidFill>
                <a:latin typeface="+mn-lt"/>
              </a:rPr>
              <a:t>Final design solutions are different per wave scenario, resulting in </a:t>
            </a:r>
            <a:r>
              <a:rPr lang="en-US" sz="2200" b="1" dirty="0">
                <a:solidFill>
                  <a:srgbClr val="000000"/>
                </a:solidFill>
                <a:latin typeface="+mn-lt"/>
              </a:rPr>
              <a:t>an optimized range </a:t>
            </a:r>
            <a:r>
              <a:rPr lang="en-US" sz="2200" dirty="0">
                <a:solidFill>
                  <a:srgbClr val="000000"/>
                </a:solidFill>
                <a:latin typeface="+mn-lt"/>
              </a:rPr>
              <a:t>for each variable.</a:t>
            </a:r>
            <a:endParaRPr lang="en-US" sz="2200" b="0" i="0" dirty="0">
              <a:solidFill>
                <a:srgbClr val="000000"/>
              </a:solidFill>
              <a:effectLst/>
              <a:latin typeface="+mn-lt"/>
            </a:endParaRPr>
          </a:p>
        </p:txBody>
      </p:sp>
      <p:sp>
        <p:nvSpPr>
          <p:cNvPr id="3" name="Slide Number Placeholder 2">
            <a:extLst>
              <a:ext uri="{FF2B5EF4-FFF2-40B4-BE49-F238E27FC236}">
                <a16:creationId xmlns:a16="http://schemas.microsoft.com/office/drawing/2014/main" id="{471F6E5B-F688-D19E-A835-78FA65A44F29}"/>
              </a:ext>
            </a:extLst>
          </p:cNvPr>
          <p:cNvSpPr>
            <a:spLocks noGrp="1"/>
          </p:cNvSpPr>
          <p:nvPr>
            <p:ph type="sldNum" sz="quarter" idx="12"/>
          </p:nvPr>
        </p:nvSpPr>
        <p:spPr/>
        <p:txBody>
          <a:bodyPr/>
          <a:lstStyle/>
          <a:p>
            <a:fld id="{4267CD5E-26CF-4249-8540-BB1D07FD4227}" type="slidenum">
              <a:rPr lang="en-US" smtClean="0"/>
              <a:t>19</a:t>
            </a:fld>
            <a:endParaRPr lang="en-US"/>
          </a:p>
        </p:txBody>
      </p:sp>
      <p:pic>
        <p:nvPicPr>
          <p:cNvPr id="6" name="Picture 5" descr="A graph of a cost and service&#10;&#10;Description automatically generated with medium confidence">
            <a:extLst>
              <a:ext uri="{FF2B5EF4-FFF2-40B4-BE49-F238E27FC236}">
                <a16:creationId xmlns:a16="http://schemas.microsoft.com/office/drawing/2014/main" id="{1342D955-9708-438F-D928-69CEB3B81956}"/>
              </a:ext>
            </a:extLst>
          </p:cNvPr>
          <p:cNvPicPr>
            <a:picLocks noChangeAspect="1"/>
          </p:cNvPicPr>
          <p:nvPr/>
        </p:nvPicPr>
        <p:blipFill>
          <a:blip r:embed="rId3"/>
          <a:stretch>
            <a:fillRect/>
          </a:stretch>
        </p:blipFill>
        <p:spPr>
          <a:xfrm>
            <a:off x="4233048" y="2158919"/>
            <a:ext cx="7419482" cy="3550763"/>
          </a:xfrm>
          <a:prstGeom prst="rect">
            <a:avLst/>
          </a:prstGeom>
        </p:spPr>
      </p:pic>
      <p:sp>
        <p:nvSpPr>
          <p:cNvPr id="5" name="Rectangle 4">
            <a:extLst>
              <a:ext uri="{FF2B5EF4-FFF2-40B4-BE49-F238E27FC236}">
                <a16:creationId xmlns:a16="http://schemas.microsoft.com/office/drawing/2014/main" id="{11B67225-7527-2CD3-A135-D9BDFC7FA699}"/>
              </a:ext>
            </a:extLst>
          </p:cNvPr>
          <p:cNvSpPr/>
          <p:nvPr/>
        </p:nvSpPr>
        <p:spPr>
          <a:xfrm>
            <a:off x="6553200" y="4223782"/>
            <a:ext cx="92869" cy="857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A1344762-86C9-2BA1-D1B5-794D8FA70850}"/>
              </a:ext>
            </a:extLst>
          </p:cNvPr>
          <p:cNvCxnSpPr/>
          <p:nvPr/>
        </p:nvCxnSpPr>
        <p:spPr>
          <a:xfrm>
            <a:off x="6646069" y="4309508"/>
            <a:ext cx="255746" cy="257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94826B0-997D-F1F1-CBCB-90D967B38EA6}"/>
              </a:ext>
            </a:extLst>
          </p:cNvPr>
          <p:cNvSpPr/>
          <p:nvPr/>
        </p:nvSpPr>
        <p:spPr>
          <a:xfrm>
            <a:off x="6553200" y="4583535"/>
            <a:ext cx="1905000" cy="738664"/>
          </a:xfrm>
          <a:prstGeom prst="rect">
            <a:avLst/>
          </a:prstGeom>
          <a:noFill/>
        </p:spPr>
        <p:txBody>
          <a:bodyPr wrap="square" lIns="91440" tIns="45720" rIns="91440" bIns="45720">
            <a:spAutoFit/>
          </a:bodyPr>
          <a:lstStyle/>
          <a:p>
            <a:r>
              <a:rPr lang="en-US" sz="1050" b="1" cap="none" spc="0" dirty="0">
                <a:ln w="0"/>
                <a:solidFill>
                  <a:schemeClr val="accent1"/>
                </a:solidFill>
              </a:rPr>
              <a:t>Possible optimized design:</a:t>
            </a:r>
          </a:p>
          <a:p>
            <a:r>
              <a:rPr lang="en-US" sz="1050" b="1" cap="none" spc="0" dirty="0">
                <a:ln w="0"/>
                <a:solidFill>
                  <a:schemeClr val="accent1"/>
                </a:solidFill>
              </a:rPr>
              <a:t>Hsw = 1 m</a:t>
            </a:r>
          </a:p>
          <a:p>
            <a:r>
              <a:rPr lang="en-US" sz="1050" b="1" dirty="0">
                <a:ln w="0"/>
                <a:solidFill>
                  <a:schemeClr val="accent1"/>
                </a:solidFill>
              </a:rPr>
              <a:t>Av = 32 sm</a:t>
            </a:r>
          </a:p>
          <a:p>
            <a:r>
              <a:rPr lang="en-US" sz="1050" b="1" cap="none" spc="0" dirty="0">
                <a:ln w="0"/>
                <a:solidFill>
                  <a:schemeClr val="accent1"/>
                </a:solidFill>
              </a:rPr>
              <a:t>N</a:t>
            </a:r>
            <a:r>
              <a:rPr lang="en-US" sz="1050" b="1" dirty="0">
                <a:ln w="0"/>
                <a:solidFill>
                  <a:schemeClr val="accent1"/>
                </a:solidFill>
              </a:rPr>
              <a:t>v = 90 #/sm</a:t>
            </a:r>
            <a:endParaRPr lang="en-US" sz="1050" b="1" cap="none" spc="0" dirty="0">
              <a:ln w="0"/>
              <a:solidFill>
                <a:schemeClr val="accent1"/>
              </a:solidFill>
            </a:endParaRPr>
          </a:p>
        </p:txBody>
      </p:sp>
      <p:sp>
        <p:nvSpPr>
          <p:cNvPr id="7" name="Content Placeholder 1">
            <a:extLst>
              <a:ext uri="{FF2B5EF4-FFF2-40B4-BE49-F238E27FC236}">
                <a16:creationId xmlns:a16="http://schemas.microsoft.com/office/drawing/2014/main" id="{057FE6D1-8D2C-75C5-7FAF-D242499BFD65}"/>
              </a:ext>
            </a:extLst>
          </p:cNvPr>
          <p:cNvSpPr txBox="1">
            <a:spLocks/>
          </p:cNvSpPr>
          <p:nvPr/>
        </p:nvSpPr>
        <p:spPr>
          <a:xfrm>
            <a:off x="542925" y="1050850"/>
            <a:ext cx="10610850" cy="464710"/>
          </a:xfrm>
          <a:prstGeom prst="rect">
            <a:avLst/>
          </a:prstGeom>
        </p:spPr>
        <p:txBody>
          <a:bodyPr vert="horz" lIns="91440" tIns="45720" rIns="91440" bIns="45720" rtlCol="0">
            <a:noAutofit/>
          </a:bodyPr>
          <a:lst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solidFill>
                <a:latin typeface="IBM Plex Sans" panose="020B0503050203000203" pitchFamily="34" charset="0"/>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2200" dirty="0">
                <a:solidFill>
                  <a:srgbClr val="000000"/>
                </a:solidFill>
                <a:latin typeface="+mn-lt"/>
              </a:rPr>
              <a:t>There might be an </a:t>
            </a:r>
            <a:r>
              <a:rPr lang="en-US" sz="2200" b="1" dirty="0">
                <a:solidFill>
                  <a:srgbClr val="000000"/>
                </a:solidFill>
                <a:latin typeface="+mn-lt"/>
              </a:rPr>
              <a:t>optimum point </a:t>
            </a:r>
            <a:r>
              <a:rPr lang="en-US" sz="2200" dirty="0">
                <a:solidFill>
                  <a:srgbClr val="000000"/>
                </a:solidFill>
                <a:latin typeface="+mn-lt"/>
              </a:rPr>
              <a:t>for design where the maximum performance and minimum cost happens.</a:t>
            </a:r>
          </a:p>
        </p:txBody>
      </p:sp>
    </p:spTree>
    <p:extLst>
      <p:ext uri="{BB962C8B-B14F-4D97-AF65-F5344CB8AC3E}">
        <p14:creationId xmlns:p14="http://schemas.microsoft.com/office/powerpoint/2010/main" val="39816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AC99B7-63A4-BA61-B324-32EB7752ECFD}"/>
              </a:ext>
            </a:extLst>
          </p:cNvPr>
          <p:cNvSpPr>
            <a:spLocks noGrp="1"/>
          </p:cNvSpPr>
          <p:nvPr>
            <p:ph type="sldNum" sz="quarter" idx="12"/>
          </p:nvPr>
        </p:nvSpPr>
        <p:spPr>
          <a:xfrm>
            <a:off x="9077706" y="6356350"/>
            <a:ext cx="2743200" cy="365125"/>
          </a:xfrm>
        </p:spPr>
        <p:txBody>
          <a:bodyPr vert="horz" lIns="91440" tIns="45720" rIns="91440" bIns="45720" rtlCol="0" anchor="ctr">
            <a:normAutofit/>
          </a:bodyPr>
          <a:lstStyle/>
          <a:p>
            <a:pPr defTabSz="914400">
              <a:spcAft>
                <a:spcPts val="600"/>
              </a:spcAft>
              <a:defRPr/>
            </a:pPr>
            <a:fld id="{4267CD5E-26CF-4249-8540-BB1D07FD4227}" type="slidenum">
              <a:rPr lang="en-US" b="0">
                <a:solidFill>
                  <a:schemeClr val="bg1"/>
                </a:solidFill>
                <a:latin typeface="Calibri" panose="020F0502020204030204"/>
              </a:rPr>
              <a:pPr defTabSz="914400">
                <a:spcAft>
                  <a:spcPts val="600"/>
                </a:spcAft>
                <a:defRPr/>
              </a:pPr>
              <a:t>2</a:t>
            </a:fld>
            <a:endParaRPr lang="en-US" b="0">
              <a:solidFill>
                <a:schemeClr val="bg1"/>
              </a:solidFill>
              <a:latin typeface="Calibri" panose="020F0502020204030204"/>
            </a:endParaRPr>
          </a:p>
        </p:txBody>
      </p:sp>
      <p:sp>
        <p:nvSpPr>
          <p:cNvPr id="19" name="Rectangle 18">
            <a:extLst>
              <a:ext uri="{FF2B5EF4-FFF2-40B4-BE49-F238E27FC236}">
                <a16:creationId xmlns:a16="http://schemas.microsoft.com/office/drawing/2014/main" id="{0616DE75-E0F2-3809-E8D8-20986589DFDD}"/>
              </a:ext>
            </a:extLst>
          </p:cNvPr>
          <p:cNvSpPr/>
          <p:nvPr/>
        </p:nvSpPr>
        <p:spPr>
          <a:xfrm>
            <a:off x="394490" y="417125"/>
            <a:ext cx="4158460" cy="27451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Content Placeholder 1">
            <a:extLst>
              <a:ext uri="{FF2B5EF4-FFF2-40B4-BE49-F238E27FC236}">
                <a16:creationId xmlns:a16="http://schemas.microsoft.com/office/drawing/2014/main" id="{EDA6E00A-5ED7-5BEF-D45D-1EFC4FD133CF}"/>
              </a:ext>
            </a:extLst>
          </p:cNvPr>
          <p:cNvGraphicFramePr>
            <a:graphicFrameLocks noGrp="1"/>
          </p:cNvGraphicFramePr>
          <p:nvPr>
            <p:ph idx="1"/>
            <p:extLst>
              <p:ext uri="{D42A27DB-BD31-4B8C-83A1-F6EECF244321}">
                <p14:modId xmlns:p14="http://schemas.microsoft.com/office/powerpoint/2010/main" val="1653363669"/>
              </p:ext>
            </p:extLst>
          </p:nvPr>
        </p:nvGraphicFramePr>
        <p:xfrm>
          <a:off x="577291" y="1196966"/>
          <a:ext cx="7061761"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itle 3">
            <a:extLst>
              <a:ext uri="{FF2B5EF4-FFF2-40B4-BE49-F238E27FC236}">
                <a16:creationId xmlns:a16="http://schemas.microsoft.com/office/drawing/2014/main" id="{89F3E351-0C67-1D89-1212-BAA81E00576E}"/>
              </a:ext>
            </a:extLst>
          </p:cNvPr>
          <p:cNvSpPr>
            <a:spLocks noGrp="1"/>
          </p:cNvSpPr>
          <p:nvPr>
            <p:ph type="title"/>
          </p:nvPr>
        </p:nvSpPr>
        <p:spPr>
          <a:xfrm>
            <a:off x="646359" y="365127"/>
            <a:ext cx="10709031" cy="734621"/>
          </a:xfrm>
        </p:spPr>
        <p:txBody>
          <a:bodyPr>
            <a:normAutofit/>
          </a:bodyPr>
          <a:lstStyle/>
          <a:p>
            <a:r>
              <a:rPr lang="en-US" sz="3200" dirty="0">
                <a:solidFill>
                  <a:schemeClr val="tx1">
                    <a:lumMod val="50000"/>
                  </a:schemeClr>
                </a:solidFill>
                <a:latin typeface="Arial" panose="020B0604020202020204" pitchFamily="34" charset="0"/>
                <a:cs typeface="Arial" panose="020B0604020202020204" pitchFamily="34" charset="0"/>
              </a:rPr>
              <a:t>Motivations</a:t>
            </a:r>
          </a:p>
        </p:txBody>
      </p:sp>
      <p:pic>
        <p:nvPicPr>
          <p:cNvPr id="23" name="Picture 22" descr="A road with a fence and grass&#10;&#10;Description automatically generated">
            <a:extLst>
              <a:ext uri="{FF2B5EF4-FFF2-40B4-BE49-F238E27FC236}">
                <a16:creationId xmlns:a16="http://schemas.microsoft.com/office/drawing/2014/main" id="{9C4B2C89-BC45-4A50-62CF-7F014E697F3E}"/>
              </a:ext>
            </a:extLst>
          </p:cNvPr>
          <p:cNvPicPr>
            <a:picLocks noChangeAspect="1"/>
          </p:cNvPicPr>
          <p:nvPr/>
        </p:nvPicPr>
        <p:blipFill>
          <a:blip r:embed="rId8"/>
          <a:stretch>
            <a:fillRect/>
          </a:stretch>
        </p:blipFill>
        <p:spPr>
          <a:xfrm>
            <a:off x="8003723" y="3432175"/>
            <a:ext cx="3729567" cy="2797175"/>
          </a:xfrm>
          <a:prstGeom prst="rect">
            <a:avLst/>
          </a:prstGeom>
        </p:spPr>
      </p:pic>
      <p:sp>
        <p:nvSpPr>
          <p:cNvPr id="4" name="TextBox 3">
            <a:extLst>
              <a:ext uri="{FF2B5EF4-FFF2-40B4-BE49-F238E27FC236}">
                <a16:creationId xmlns:a16="http://schemas.microsoft.com/office/drawing/2014/main" id="{6051053F-6104-BC78-6F65-15C0D0E7B8F5}"/>
              </a:ext>
            </a:extLst>
          </p:cNvPr>
          <p:cNvSpPr txBox="1"/>
          <p:nvPr/>
        </p:nvSpPr>
        <p:spPr>
          <a:xfrm>
            <a:off x="8175893" y="5988285"/>
            <a:ext cx="1628394" cy="184666"/>
          </a:xfrm>
          <a:prstGeom prst="rect">
            <a:avLst/>
          </a:prstGeom>
          <a:noFill/>
        </p:spPr>
        <p:txBody>
          <a:bodyPr wrap="square">
            <a:spAutoFit/>
          </a:bodyPr>
          <a:lstStyle/>
          <a:p>
            <a:r>
              <a:rPr lang="en-US" sz="600" i="0" dirty="0">
                <a:solidFill>
                  <a:schemeClr val="bg1"/>
                </a:solidFill>
                <a:effectLst/>
              </a:rPr>
              <a:t>Long Port, NJ, Jan 2024</a:t>
            </a:r>
            <a:endParaRPr lang="en-US" sz="600" dirty="0">
              <a:solidFill>
                <a:schemeClr val="bg1"/>
              </a:solidFill>
            </a:endParaRPr>
          </a:p>
        </p:txBody>
      </p:sp>
      <p:pic>
        <p:nvPicPr>
          <p:cNvPr id="8" name="Picture 7" descr="A stone wall next to a body of water&#10;&#10;Description automatically generated">
            <a:extLst>
              <a:ext uri="{FF2B5EF4-FFF2-40B4-BE49-F238E27FC236}">
                <a16:creationId xmlns:a16="http://schemas.microsoft.com/office/drawing/2014/main" id="{EC2B1CD5-9654-8C2C-4962-C90A30F72BB0}"/>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8048624" y="760595"/>
            <a:ext cx="3710035" cy="2492679"/>
          </a:xfrm>
          <a:prstGeom prst="rect">
            <a:avLst/>
          </a:prstGeom>
        </p:spPr>
      </p:pic>
      <p:sp>
        <p:nvSpPr>
          <p:cNvPr id="9" name="TextBox 8">
            <a:extLst>
              <a:ext uri="{FF2B5EF4-FFF2-40B4-BE49-F238E27FC236}">
                <a16:creationId xmlns:a16="http://schemas.microsoft.com/office/drawing/2014/main" id="{48E173A3-AE7E-D5F0-CB02-F9518282F9E8}"/>
              </a:ext>
            </a:extLst>
          </p:cNvPr>
          <p:cNvSpPr txBox="1"/>
          <p:nvPr/>
        </p:nvSpPr>
        <p:spPr>
          <a:xfrm>
            <a:off x="8048624" y="3046884"/>
            <a:ext cx="4408270" cy="230832"/>
          </a:xfrm>
          <a:prstGeom prst="rect">
            <a:avLst/>
          </a:prstGeom>
          <a:noFill/>
        </p:spPr>
        <p:txBody>
          <a:bodyPr wrap="square" rtlCol="0">
            <a:spAutoFit/>
          </a:bodyPr>
          <a:lstStyle/>
          <a:p>
            <a:r>
              <a:rPr lang="en-US" sz="900" dirty="0">
                <a:hlinkClick r:id="rId10" tooltip="https://www.geograph.org.uk/photo/1110016"/>
              </a:rPr>
              <a:t>This Photo</a:t>
            </a:r>
            <a:r>
              <a:rPr lang="en-US" sz="900" dirty="0"/>
              <a:t> by Unknown Author is licensed under </a:t>
            </a:r>
            <a:r>
              <a:rPr lang="en-US" sz="900" dirty="0">
                <a:hlinkClick r:id="rId11" tooltip="https://creativecommons.org/licenses/by-sa/3.0/"/>
              </a:rPr>
              <a:t>CC BY-SA</a:t>
            </a:r>
            <a:endParaRPr lang="en-US" sz="900" dirty="0"/>
          </a:p>
        </p:txBody>
      </p:sp>
    </p:spTree>
    <p:custDataLst>
      <p:tags r:id="rId1"/>
    </p:custDataLst>
    <p:extLst>
      <p:ext uri="{BB962C8B-B14F-4D97-AF65-F5344CB8AC3E}">
        <p14:creationId xmlns:p14="http://schemas.microsoft.com/office/powerpoint/2010/main" val="2171934903"/>
      </p:ext>
    </p:extLst>
  </p:cSld>
  <p:clrMapOvr>
    <a:masterClrMapping/>
  </p:clrMapOvr>
  <mc:AlternateContent xmlns:mc="http://schemas.openxmlformats.org/markup-compatibility/2006" xmlns:p14="http://schemas.microsoft.com/office/powerpoint/2010/main">
    <mc:Choice Requires="p14">
      <p:transition spd="slow" p14:dur="2000" advTm="6425"/>
    </mc:Choice>
    <mc:Fallback xmlns="">
      <p:transition spd="slow" advTm="642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718B01-5559-D25B-AEA3-D07739F321BD}"/>
              </a:ext>
            </a:extLst>
          </p:cNvPr>
          <p:cNvSpPr>
            <a:spLocks noGrp="1"/>
          </p:cNvSpPr>
          <p:nvPr>
            <p:ph idx="1"/>
          </p:nvPr>
        </p:nvSpPr>
        <p:spPr>
          <a:xfrm>
            <a:off x="644772" y="985448"/>
            <a:ext cx="10499478" cy="1833952"/>
          </a:xfrm>
          <a:solidFill>
            <a:schemeClr val="bg1"/>
          </a:solidFill>
        </p:spPr>
        <p:txBody>
          <a:bodyPr>
            <a:noAutofit/>
          </a:bodyPr>
          <a:lstStyle/>
          <a:p>
            <a:pPr marL="0" indent="0">
              <a:buNone/>
            </a:pPr>
            <a:r>
              <a:rPr lang="en-US" sz="2600" b="1" dirty="0">
                <a:solidFill>
                  <a:srgbClr val="000000"/>
                </a:solidFill>
                <a:latin typeface="-apple-system"/>
              </a:rPr>
              <a:t>Conclusion:</a:t>
            </a:r>
          </a:p>
          <a:p>
            <a:pPr marL="0" indent="0">
              <a:buNone/>
            </a:pPr>
            <a:r>
              <a:rPr lang="en-US" sz="2600" b="1" dirty="0">
                <a:solidFill>
                  <a:srgbClr val="000000"/>
                </a:solidFill>
                <a:latin typeface="-apple-system"/>
              </a:rPr>
              <a:t>A multi-objective optimization algorithm</a:t>
            </a:r>
            <a:r>
              <a:rPr lang="en-US" sz="2600" dirty="0">
                <a:solidFill>
                  <a:srgbClr val="000000"/>
                </a:solidFill>
                <a:latin typeface="-apple-system"/>
              </a:rPr>
              <a:t> integrated with proper </a:t>
            </a:r>
            <a:r>
              <a:rPr lang="en-US" sz="2600" b="1" dirty="0">
                <a:solidFill>
                  <a:srgbClr val="000000"/>
                </a:solidFill>
                <a:latin typeface="-apple-system"/>
              </a:rPr>
              <a:t>system performance metrics </a:t>
            </a:r>
            <a:r>
              <a:rPr lang="en-US" sz="2600" dirty="0">
                <a:solidFill>
                  <a:srgbClr val="000000"/>
                </a:solidFill>
                <a:latin typeface="-apple-system"/>
              </a:rPr>
              <a:t>can provide a powerful approach to designing effective and efficient hybrid systems for flood adaptation.</a:t>
            </a:r>
          </a:p>
        </p:txBody>
      </p:sp>
      <p:sp>
        <p:nvSpPr>
          <p:cNvPr id="3" name="Slide Number Placeholder 2">
            <a:extLst>
              <a:ext uri="{FF2B5EF4-FFF2-40B4-BE49-F238E27FC236}">
                <a16:creationId xmlns:a16="http://schemas.microsoft.com/office/drawing/2014/main" id="{86AC99B7-63A4-BA61-B324-32EB7752ECFD}"/>
              </a:ext>
            </a:extLst>
          </p:cNvPr>
          <p:cNvSpPr>
            <a:spLocks noGrp="1"/>
          </p:cNvSpPr>
          <p:nvPr>
            <p:ph type="sldNum" sz="quarter" idx="12"/>
          </p:nvPr>
        </p:nvSpPr>
        <p:spPr/>
        <p:txBody>
          <a:bodyPr/>
          <a:lstStyle/>
          <a:p>
            <a:fld id="{4267CD5E-26CF-4249-8540-BB1D07FD4227}" type="slidenum">
              <a:rPr lang="en-US" smtClean="0"/>
              <a:t>20</a:t>
            </a:fld>
            <a:endParaRPr lang="en-US"/>
          </a:p>
        </p:txBody>
      </p:sp>
      <p:sp>
        <p:nvSpPr>
          <p:cNvPr id="5" name="Content Placeholder 1">
            <a:extLst>
              <a:ext uri="{FF2B5EF4-FFF2-40B4-BE49-F238E27FC236}">
                <a16:creationId xmlns:a16="http://schemas.microsoft.com/office/drawing/2014/main" id="{00566E7B-A7C9-7926-814E-865B0B01406F}"/>
              </a:ext>
            </a:extLst>
          </p:cNvPr>
          <p:cNvSpPr txBox="1">
            <a:spLocks/>
          </p:cNvSpPr>
          <p:nvPr/>
        </p:nvSpPr>
        <p:spPr>
          <a:xfrm>
            <a:off x="644772" y="3685902"/>
            <a:ext cx="10499478" cy="2448197"/>
          </a:xfrm>
          <a:prstGeom prst="rect">
            <a:avLst/>
          </a:prstGeom>
        </p:spPr>
        <p:txBody>
          <a:bodyPr vert="horz" lIns="91440" tIns="45720" rIns="91440" bIns="45720" rtlCol="0">
            <a:noAutofit/>
          </a:bodyPr>
          <a:lst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solidFill>
                <a:latin typeface="IBM Plex Sans" panose="020B0503050203000203" pitchFamily="34" charset="0"/>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2600" b="1" dirty="0">
                <a:solidFill>
                  <a:srgbClr val="000000"/>
                </a:solidFill>
                <a:latin typeface="-apple-system"/>
              </a:rPr>
              <a:t>Suggestions for the future work:</a:t>
            </a:r>
          </a:p>
          <a:p>
            <a:pPr>
              <a:buClrTx/>
              <a:buFont typeface="Arial" panose="020B0604020202020204" pitchFamily="34" charset="0"/>
              <a:buChar char="•"/>
            </a:pPr>
            <a:r>
              <a:rPr lang="en-US" sz="2600" dirty="0">
                <a:solidFill>
                  <a:srgbClr val="000000"/>
                </a:solidFill>
                <a:latin typeface="-apple-system"/>
              </a:rPr>
              <a:t>Including beach erosion in the performance assessment using </a:t>
            </a:r>
            <a:r>
              <a:rPr lang="en-US" sz="2600" dirty="0" err="1">
                <a:solidFill>
                  <a:srgbClr val="000000"/>
                </a:solidFill>
                <a:latin typeface="-apple-system"/>
              </a:rPr>
              <a:t>morphodynamic</a:t>
            </a:r>
            <a:r>
              <a:rPr lang="en-US" sz="2600" dirty="0">
                <a:solidFill>
                  <a:srgbClr val="000000"/>
                </a:solidFill>
                <a:latin typeface="-apple-system"/>
              </a:rPr>
              <a:t> models.</a:t>
            </a:r>
          </a:p>
          <a:p>
            <a:pPr>
              <a:buClrTx/>
              <a:buFont typeface="Arial" panose="020B0604020202020204" pitchFamily="34" charset="0"/>
              <a:buChar char="•"/>
            </a:pPr>
            <a:r>
              <a:rPr lang="en-US" sz="2600" dirty="0">
                <a:solidFill>
                  <a:srgbClr val="000000"/>
                </a:solidFill>
                <a:latin typeface="-apple-system"/>
              </a:rPr>
              <a:t>Assess the effect of vegetation damage during extreme event on the system robustness and flood serviceability.</a:t>
            </a:r>
          </a:p>
        </p:txBody>
      </p:sp>
    </p:spTree>
    <p:extLst>
      <p:ext uri="{BB962C8B-B14F-4D97-AF65-F5344CB8AC3E}">
        <p14:creationId xmlns:p14="http://schemas.microsoft.com/office/powerpoint/2010/main" val="295504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2" title="Waves crashing on lighthouse">
            <a:hlinkClick r:id="" action="ppaction://media"/>
            <a:extLst>
              <a:ext uri="{FF2B5EF4-FFF2-40B4-BE49-F238E27FC236}">
                <a16:creationId xmlns:a16="http://schemas.microsoft.com/office/drawing/2014/main" id="{AEF1D89C-F5D4-CB00-8824-9C027FA515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1"/>
          </a:xfrm>
          <a:prstGeom prst="rect">
            <a:avLst/>
          </a:prstGeom>
        </p:spPr>
      </p:pic>
      <p:sp>
        <p:nvSpPr>
          <p:cNvPr id="5" name="Slide Number Placeholder 4">
            <a:extLst>
              <a:ext uri="{FF2B5EF4-FFF2-40B4-BE49-F238E27FC236}">
                <a16:creationId xmlns:a16="http://schemas.microsoft.com/office/drawing/2014/main" id="{AC10A412-9848-7ECB-9072-33CE4FEB0862}"/>
              </a:ext>
            </a:extLst>
          </p:cNvPr>
          <p:cNvSpPr>
            <a:spLocks noGrp="1"/>
          </p:cNvSpPr>
          <p:nvPr>
            <p:ph type="sldNum" sz="quarter" idx="12"/>
          </p:nvPr>
        </p:nvSpPr>
        <p:spPr/>
        <p:txBody>
          <a:bodyPr/>
          <a:lstStyle/>
          <a:p>
            <a:fld id="{4267CD5E-26CF-4249-8540-BB1D07FD4227}" type="slidenum">
              <a:rPr lang="en-US" smtClean="0"/>
              <a:t>21</a:t>
            </a:fld>
            <a:endParaRPr lang="en-US" dirty="0"/>
          </a:p>
        </p:txBody>
      </p:sp>
      <p:sp>
        <p:nvSpPr>
          <p:cNvPr id="4" name="Title 1">
            <a:extLst>
              <a:ext uri="{FF2B5EF4-FFF2-40B4-BE49-F238E27FC236}">
                <a16:creationId xmlns:a16="http://schemas.microsoft.com/office/drawing/2014/main" id="{4F372841-213B-6547-7B53-74013518F8E1}"/>
              </a:ext>
            </a:extLst>
          </p:cNvPr>
          <p:cNvSpPr>
            <a:spLocks noGrp="1"/>
          </p:cNvSpPr>
          <p:nvPr>
            <p:ph type="title"/>
          </p:nvPr>
        </p:nvSpPr>
        <p:spPr>
          <a:xfrm>
            <a:off x="968748" y="1829276"/>
            <a:ext cx="2965077" cy="579233"/>
          </a:xfrm>
        </p:spPr>
        <p:txBody>
          <a:bodyPr>
            <a:noAutofit/>
          </a:bodyPr>
          <a:lstStyle/>
          <a:p>
            <a:pPr algn="ctr"/>
            <a:r>
              <a:rPr lang="en-US" sz="3200" b="0" dirty="0">
                <a:solidFill>
                  <a:schemeClr val="accent1"/>
                </a:solidFill>
              </a:rPr>
              <a:t>Thank you!</a:t>
            </a:r>
          </a:p>
        </p:txBody>
      </p:sp>
      <p:sp>
        <p:nvSpPr>
          <p:cNvPr id="7" name="Text Placeholder 4">
            <a:extLst>
              <a:ext uri="{FF2B5EF4-FFF2-40B4-BE49-F238E27FC236}">
                <a16:creationId xmlns:a16="http://schemas.microsoft.com/office/drawing/2014/main" id="{F8B86D00-AF51-F7B6-3F3F-90AA48761736}"/>
              </a:ext>
            </a:extLst>
          </p:cNvPr>
          <p:cNvSpPr txBox="1">
            <a:spLocks/>
          </p:cNvSpPr>
          <p:nvPr/>
        </p:nvSpPr>
        <p:spPr>
          <a:xfrm>
            <a:off x="5715497" y="251095"/>
            <a:ext cx="6038353" cy="3081642"/>
          </a:xfrm>
          <a:prstGeom prst="rect">
            <a:avLst/>
          </a:prstGeom>
        </p:spPr>
        <p:txBody>
          <a:bodyPr vert="horz" lIns="91440" tIns="45720" rIns="91440" bIns="45720" rtlCol="0">
            <a:noAutofit/>
          </a:bodyPr>
          <a:lst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solidFill>
                <a:latin typeface="IBM Plex Sans" panose="020B0503050203000203" pitchFamily="34" charset="0"/>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Saira Condensed Condensed Light"/>
                <a:cs typeface="Arial" panose="020B0604020202020204" pitchFamily="34" charset="0"/>
              </a:rPr>
              <a:t>Acknowledgement</a:t>
            </a:r>
          </a:p>
          <a:p>
            <a:pPr marL="0" indent="0">
              <a:buNone/>
            </a:pPr>
            <a:r>
              <a:rPr lang="en-US" dirty="0">
                <a:latin typeface="Saira Condensed Condensed Light"/>
                <a:cs typeface="Arial" panose="020B0604020202020204" pitchFamily="34" charset="0"/>
              </a:rPr>
              <a:t>This project is funded, in part, by the US Coastal Research Program (USCRP) as administered by the US Army Corps of Engineers® (USACE), Department of Defense. The content of the information provided in this publication does not necessarily reflect the position or the policy of the government, and no official endorsement should be inferred. The authors acknowledge the USACE and USCRP's support of their effort to strengthen coastal academic programs and address coastal community needs in the United States.</a:t>
            </a:r>
          </a:p>
          <a:p>
            <a:pPr marL="0" indent="0">
              <a:buNone/>
            </a:pPr>
            <a:r>
              <a:rPr lang="en-US" dirty="0">
                <a:latin typeface="Saira Condensed Condensed Light"/>
                <a:cs typeface="Arial" panose="020B0604020202020204" pitchFamily="34" charset="0"/>
              </a:rPr>
              <a:t>Contract No. W912HZ22C0010</a:t>
            </a:r>
          </a:p>
          <a:p>
            <a:endParaRPr lang="en-US" b="1" dirty="0">
              <a:latin typeface="Saira Condensed Condensed Light"/>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852C149-FC3E-ADD7-1F4C-8CDAF210EE80}"/>
              </a:ext>
            </a:extLst>
          </p:cNvPr>
          <p:cNvPicPr>
            <a:picLocks noChangeAspect="1"/>
          </p:cNvPicPr>
          <p:nvPr/>
        </p:nvPicPr>
        <p:blipFill>
          <a:blip r:embed="rId5"/>
          <a:stretch>
            <a:fillRect/>
          </a:stretch>
        </p:blipFill>
        <p:spPr>
          <a:xfrm>
            <a:off x="-450477" y="-372791"/>
            <a:ext cx="2571750" cy="2571750"/>
          </a:xfrm>
          <a:prstGeom prst="rect">
            <a:avLst/>
          </a:prstGeom>
        </p:spPr>
      </p:pic>
      <p:pic>
        <p:nvPicPr>
          <p:cNvPr id="1026" name="Picture 2" descr="U.S. Coastal Research Program">
            <a:extLst>
              <a:ext uri="{FF2B5EF4-FFF2-40B4-BE49-F238E27FC236}">
                <a16:creationId xmlns:a16="http://schemas.microsoft.com/office/drawing/2014/main" id="{3476D4E7-3BE6-F331-6565-6DCBA351F18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154" b="89744" l="9574" r="89894">
                        <a14:foregroundMark x1="39362" y1="11282" x2="39362" y2="11282"/>
                        <a14:foregroundMark x1="50000" y1="6154" x2="50000" y2="6154"/>
                        <a14:foregroundMark x1="10638" y1="81538" x2="10638" y2="81538"/>
                        <a14:foregroundMark x1="10638" y1="87179" x2="10638" y2="87179"/>
                        <a14:foregroundMark x1="12766" y1="89231" x2="12766" y2="89231"/>
                        <a14:foregroundMark x1="17553" y1="88718" x2="17553" y2="88718"/>
                        <a14:foregroundMark x1="18617" y1="87179" x2="18617" y2="87179"/>
                        <a14:foregroundMark x1="20213" y1="83590" x2="20213" y2="83590"/>
                        <a14:foregroundMark x1="36702" y1="77949" x2="36702" y2="77949"/>
                        <a14:foregroundMark x1="29787" y1="78462" x2="29787" y2="78462"/>
                        <a14:foregroundMark x1="27660" y1="81026" x2="27660" y2="81026"/>
                        <a14:foregroundMark x1="33511" y1="83590" x2="33511" y2="83590"/>
                        <a14:foregroundMark x1="36702" y1="84615" x2="36702" y2="84615"/>
                        <a14:foregroundMark x1="54255" y1="87692" x2="54255" y2="87692"/>
                        <a14:foregroundMark x1="50000" y1="89231" x2="50000" y2="89231"/>
                        <a14:foregroundMark x1="47340" y1="87692" x2="47340" y2="87692"/>
                        <a14:foregroundMark x1="45213" y1="83590" x2="45213" y2="83590"/>
                        <a14:foregroundMark x1="63298" y1="80000" x2="63298" y2="80000"/>
                        <a14:foregroundMark x1="62766" y1="77949" x2="62766" y2="77949"/>
                        <a14:foregroundMark x1="70213" y1="77949" x2="70213" y2="77949"/>
                        <a14:foregroundMark x1="81383" y1="89744" x2="81383" y2="89744"/>
                        <a14:foregroundMark x1="82447" y1="81538" x2="82447" y2="81538"/>
                        <a14:foregroundMark x1="62766" y1="60000" x2="62766" y2="60000"/>
                        <a14:foregroundMark x1="50000" y1="66667" x2="50000" y2="66667"/>
                        <a14:backgroundMark x1="59574" y1="36410" x2="59574" y2="36410"/>
                        <a14:backgroundMark x1="47340" y1="14872" x2="47340" y2="14872"/>
                        <a14:backgroundMark x1="38298" y1="18462" x2="38298" y2="18462"/>
                        <a14:backgroundMark x1="78191" y1="27179" x2="78191" y2="27179"/>
                        <a14:backgroundMark x1="61170" y1="64615" x2="61170" y2="64615"/>
                        <a14:backgroundMark x1="34574" y1="47692" x2="34574" y2="47692"/>
                        <a14:backgroundMark x1="36170" y1="50769" x2="36170" y2="50769"/>
                        <a14:backgroundMark x1="37766" y1="53846" x2="37766" y2="53846"/>
                        <a14:backgroundMark x1="77128" y1="56923" x2="77128" y2="56923"/>
                        <a14:backgroundMark x1="73936" y1="59487" x2="73936" y2="59487"/>
                      </a14:backgroundRemoval>
                    </a14:imgEffect>
                  </a14:imgLayer>
                </a14:imgProps>
              </a:ext>
              <a:ext uri="{28A0092B-C50C-407E-A947-70E740481C1C}">
                <a14:useLocalDpi xmlns:a14="http://schemas.microsoft.com/office/drawing/2010/main" val="0"/>
              </a:ext>
            </a:extLst>
          </a:blip>
          <a:srcRect/>
          <a:stretch>
            <a:fillRect/>
          </a:stretch>
        </p:blipFill>
        <p:spPr bwMode="auto">
          <a:xfrm>
            <a:off x="4253003" y="290322"/>
            <a:ext cx="1006818" cy="10443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S Army Corps of Engineers/CHL">
            <a:extLst>
              <a:ext uri="{FF2B5EF4-FFF2-40B4-BE49-F238E27FC236}">
                <a16:creationId xmlns:a16="http://schemas.microsoft.com/office/drawing/2014/main" id="{FA5138C7-0E03-2B51-CEC4-16BA113D55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5245" y="569992"/>
            <a:ext cx="1947281" cy="48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37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mute="1">
                <p:cTn id="12" repeatCount="indefinite"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7566E0-885C-8AC9-9293-9068D3EB1BA2}"/>
              </a:ext>
            </a:extLst>
          </p:cNvPr>
          <p:cNvSpPr>
            <a:spLocks noGrp="1"/>
          </p:cNvSpPr>
          <p:nvPr>
            <p:ph type="title"/>
          </p:nvPr>
        </p:nvSpPr>
        <p:spPr/>
        <p:txBody>
          <a:bodyPr>
            <a:normAutofit/>
          </a:bodyPr>
          <a:lstStyle/>
          <a:p>
            <a:r>
              <a:rPr lang="en-US" sz="3200" dirty="0">
                <a:solidFill>
                  <a:srgbClr val="000000"/>
                </a:solidFill>
                <a:latin typeface="Arial" panose="020B0604020202020204" pitchFamily="34" charset="0"/>
                <a:cs typeface="Arial" panose="020B0604020202020204" pitchFamily="34" charset="0"/>
              </a:rPr>
              <a:t>Project Goal and Objectives</a:t>
            </a:r>
          </a:p>
        </p:txBody>
      </p:sp>
      <p:sp>
        <p:nvSpPr>
          <p:cNvPr id="2" name="Content Placeholder 1">
            <a:extLst>
              <a:ext uri="{FF2B5EF4-FFF2-40B4-BE49-F238E27FC236}">
                <a16:creationId xmlns:a16="http://schemas.microsoft.com/office/drawing/2014/main" id="{A2718B01-5559-D25B-AEA3-D07739F321BD}"/>
              </a:ext>
            </a:extLst>
          </p:cNvPr>
          <p:cNvSpPr>
            <a:spLocks noGrp="1"/>
          </p:cNvSpPr>
          <p:nvPr>
            <p:ph idx="1"/>
          </p:nvPr>
        </p:nvSpPr>
        <p:spPr>
          <a:xfrm>
            <a:off x="573483" y="2286001"/>
            <a:ext cx="5025026" cy="3829050"/>
          </a:xfrm>
        </p:spPr>
        <p:txBody>
          <a:bodyPr>
            <a:normAutofit fontScale="92500"/>
          </a:bodyPr>
          <a:lstStyle/>
          <a:p>
            <a:pPr marL="0" indent="0" algn="l">
              <a:spcBef>
                <a:spcPts val="0"/>
              </a:spcBef>
              <a:spcAft>
                <a:spcPts val="1200"/>
              </a:spcAft>
              <a:buNone/>
            </a:pPr>
            <a:r>
              <a:rPr lang="en-US" sz="2200" b="1" i="0" cap="all" dirty="0">
                <a:solidFill>
                  <a:srgbClr val="000000"/>
                </a:solidFill>
                <a:effectLst/>
                <a:latin typeface="-apple-system"/>
              </a:rPr>
              <a:t>Objectives</a:t>
            </a:r>
            <a:r>
              <a:rPr lang="en-US" sz="2200" b="1" i="0" dirty="0">
                <a:solidFill>
                  <a:srgbClr val="000000"/>
                </a:solidFill>
                <a:effectLst/>
                <a:latin typeface="-apple-system"/>
              </a:rPr>
              <a:t>:</a:t>
            </a:r>
          </a:p>
          <a:p>
            <a:pPr algn="l">
              <a:spcBef>
                <a:spcPts val="0"/>
              </a:spcBef>
              <a:spcAft>
                <a:spcPts val="600"/>
              </a:spcAft>
              <a:buFont typeface="Arial" panose="020B0604020202020204" pitchFamily="34" charset="0"/>
              <a:buChar char="•"/>
            </a:pPr>
            <a:r>
              <a:rPr lang="en-US" sz="2200" i="0" dirty="0">
                <a:solidFill>
                  <a:srgbClr val="000000"/>
                </a:solidFill>
                <a:effectLst/>
                <a:latin typeface="-apple-system"/>
              </a:rPr>
              <a:t>Adopt and define practical</a:t>
            </a:r>
            <a:r>
              <a:rPr lang="en-US" sz="2200" dirty="0">
                <a:solidFill>
                  <a:srgbClr val="000000"/>
                </a:solidFill>
                <a:latin typeface="-apple-system"/>
              </a:rPr>
              <a:t> metrics to quantify the robustness and flood serviceability of the system.</a:t>
            </a:r>
          </a:p>
          <a:p>
            <a:pPr algn="l">
              <a:spcBef>
                <a:spcPts val="0"/>
              </a:spcBef>
              <a:spcAft>
                <a:spcPts val="600"/>
              </a:spcAft>
              <a:buFont typeface="Arial" panose="020B0604020202020204" pitchFamily="34" charset="0"/>
              <a:buChar char="•"/>
            </a:pPr>
            <a:endParaRPr lang="en-US" sz="100" i="0" dirty="0">
              <a:solidFill>
                <a:srgbClr val="000000"/>
              </a:solidFill>
              <a:effectLst/>
              <a:latin typeface="-apple-system"/>
            </a:endParaRPr>
          </a:p>
          <a:p>
            <a:pPr>
              <a:spcBef>
                <a:spcPts val="0"/>
              </a:spcBef>
              <a:spcAft>
                <a:spcPts val="600"/>
              </a:spcAft>
              <a:buFont typeface="Arial" panose="020B0604020202020204" pitchFamily="34" charset="0"/>
              <a:buChar char="•"/>
            </a:pPr>
            <a:r>
              <a:rPr lang="en-US" sz="2200" dirty="0">
                <a:solidFill>
                  <a:srgbClr val="000000"/>
                </a:solidFill>
                <a:latin typeface="-apple-system"/>
              </a:rPr>
              <a:t>Assess the impact of environmental conditions and vegetation characteristics on the performance of the system.</a:t>
            </a:r>
          </a:p>
          <a:p>
            <a:pPr algn="l">
              <a:spcBef>
                <a:spcPts val="0"/>
              </a:spcBef>
              <a:spcAft>
                <a:spcPts val="600"/>
              </a:spcAft>
              <a:buFont typeface="Arial" panose="020B0604020202020204" pitchFamily="34" charset="0"/>
              <a:buChar char="•"/>
            </a:pPr>
            <a:endParaRPr lang="en-US" sz="100" dirty="0">
              <a:solidFill>
                <a:srgbClr val="000000"/>
              </a:solidFill>
              <a:latin typeface="-apple-system"/>
            </a:endParaRPr>
          </a:p>
          <a:p>
            <a:pPr>
              <a:spcBef>
                <a:spcPts val="0"/>
              </a:spcBef>
              <a:spcAft>
                <a:spcPts val="600"/>
              </a:spcAft>
              <a:buFont typeface="Arial" panose="020B0604020202020204" pitchFamily="34" charset="0"/>
              <a:buChar char="•"/>
            </a:pPr>
            <a:r>
              <a:rPr lang="en-US" sz="2200" i="0" dirty="0">
                <a:solidFill>
                  <a:srgbClr val="000000"/>
                </a:solidFill>
                <a:effectLst/>
                <a:latin typeface="-apple-system"/>
              </a:rPr>
              <a:t>Find the optimized vegetation characteristics</a:t>
            </a:r>
            <a:r>
              <a:rPr lang="en-US" sz="2200" dirty="0">
                <a:solidFill>
                  <a:srgbClr val="000000"/>
                </a:solidFill>
                <a:latin typeface="-apple-system"/>
              </a:rPr>
              <a:t> to design effective and efficient hybrid seawall-vegetation systems.</a:t>
            </a:r>
            <a:endParaRPr lang="en-US" sz="2200" i="0" dirty="0">
              <a:solidFill>
                <a:srgbClr val="000000"/>
              </a:solidFill>
              <a:effectLst/>
              <a:latin typeface="-apple-system"/>
            </a:endParaRPr>
          </a:p>
          <a:p>
            <a:pPr algn="l">
              <a:buFont typeface="Arial" panose="020B0604020202020204" pitchFamily="34" charset="0"/>
              <a:buChar char="•"/>
            </a:pPr>
            <a:endParaRPr lang="en-US" sz="2200" b="0" i="0" dirty="0">
              <a:solidFill>
                <a:srgbClr val="000000"/>
              </a:solidFill>
              <a:effectLst/>
              <a:latin typeface="-apple-system"/>
            </a:endParaRPr>
          </a:p>
        </p:txBody>
      </p:sp>
      <p:sp>
        <p:nvSpPr>
          <p:cNvPr id="3" name="Slide Number Placeholder 2">
            <a:extLst>
              <a:ext uri="{FF2B5EF4-FFF2-40B4-BE49-F238E27FC236}">
                <a16:creationId xmlns:a16="http://schemas.microsoft.com/office/drawing/2014/main" id="{86AC99B7-63A4-BA61-B324-32EB7752ECFD}"/>
              </a:ext>
            </a:extLst>
          </p:cNvPr>
          <p:cNvSpPr>
            <a:spLocks noGrp="1"/>
          </p:cNvSpPr>
          <p:nvPr>
            <p:ph type="sldNum" sz="quarter" idx="12"/>
          </p:nvPr>
        </p:nvSpPr>
        <p:spPr/>
        <p:txBody>
          <a:bodyPr/>
          <a:lstStyle/>
          <a:p>
            <a:fld id="{4267CD5E-26CF-4249-8540-BB1D07FD4227}" type="slidenum">
              <a:rPr lang="en-US" smtClean="0"/>
              <a:t>3</a:t>
            </a:fld>
            <a:endParaRPr lang="en-US" dirty="0"/>
          </a:p>
        </p:txBody>
      </p:sp>
      <p:grpSp>
        <p:nvGrpSpPr>
          <p:cNvPr id="5" name="Group 4">
            <a:extLst>
              <a:ext uri="{FF2B5EF4-FFF2-40B4-BE49-F238E27FC236}">
                <a16:creationId xmlns:a16="http://schemas.microsoft.com/office/drawing/2014/main" id="{4D67AD42-9337-A171-C23D-02FD65E33988}"/>
              </a:ext>
            </a:extLst>
          </p:cNvPr>
          <p:cNvGrpSpPr>
            <a:grpSpLocks noChangeAspect="1"/>
          </p:cNvGrpSpPr>
          <p:nvPr/>
        </p:nvGrpSpPr>
        <p:grpSpPr>
          <a:xfrm>
            <a:off x="5701067" y="2820041"/>
            <a:ext cx="5981335" cy="2901951"/>
            <a:chOff x="4826166" y="1831891"/>
            <a:chExt cx="6977586" cy="3385300"/>
          </a:xfrm>
        </p:grpSpPr>
        <p:pic>
          <p:nvPicPr>
            <p:cNvPr id="12" name="Picture 11">
              <a:extLst>
                <a:ext uri="{FF2B5EF4-FFF2-40B4-BE49-F238E27FC236}">
                  <a16:creationId xmlns:a16="http://schemas.microsoft.com/office/drawing/2014/main" id="{76FA052E-6FCA-2BEE-A1E1-B049AF8736ED}"/>
                </a:ext>
              </a:extLst>
            </p:cNvPr>
            <p:cNvPicPr>
              <a:picLocks noChangeAspect="1"/>
            </p:cNvPicPr>
            <p:nvPr/>
          </p:nvPicPr>
          <p:blipFill rotWithShape="1">
            <a:blip r:embed="rId3"/>
            <a:srcRect l="8552"/>
            <a:stretch/>
          </p:blipFill>
          <p:spPr>
            <a:xfrm>
              <a:off x="4826166" y="1831891"/>
              <a:ext cx="6977586" cy="3385300"/>
            </a:xfrm>
            <a:prstGeom prst="rect">
              <a:avLst/>
            </a:prstGeom>
          </p:spPr>
        </p:pic>
        <p:sp>
          <p:nvSpPr>
            <p:cNvPr id="13" name="Rectangle 12">
              <a:extLst>
                <a:ext uri="{FF2B5EF4-FFF2-40B4-BE49-F238E27FC236}">
                  <a16:creationId xmlns:a16="http://schemas.microsoft.com/office/drawing/2014/main" id="{DA22D0F8-AB31-79B9-FF19-85154C70B395}"/>
                </a:ext>
              </a:extLst>
            </p:cNvPr>
            <p:cNvSpPr/>
            <p:nvPr/>
          </p:nvSpPr>
          <p:spPr>
            <a:xfrm>
              <a:off x="4826166" y="4229680"/>
              <a:ext cx="2959372" cy="571369"/>
            </a:xfrm>
            <a:prstGeom prst="rect">
              <a:avLst/>
            </a:prstGeom>
            <a:gradFill>
              <a:gsLst>
                <a:gs pos="100000">
                  <a:srgbClr val="D2CECA"/>
                </a:gs>
                <a:gs pos="0">
                  <a:srgbClr val="E5E2E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urved Down 14">
              <a:extLst>
                <a:ext uri="{FF2B5EF4-FFF2-40B4-BE49-F238E27FC236}">
                  <a16:creationId xmlns:a16="http://schemas.microsoft.com/office/drawing/2014/main" id="{813969F5-B09E-CD8E-C1DE-96D6E198C9BE}"/>
                </a:ext>
              </a:extLst>
            </p:cNvPr>
            <p:cNvSpPr/>
            <p:nvPr/>
          </p:nvSpPr>
          <p:spPr>
            <a:xfrm flipH="1">
              <a:off x="7776857" y="3283117"/>
              <a:ext cx="711409" cy="346951"/>
            </a:xfrm>
            <a:prstGeom prst="curvedDownArrow">
              <a:avLst/>
            </a:prstGeom>
            <a:solidFill>
              <a:schemeClr val="accent5">
                <a:lumMod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a:extLst>
                <a:ext uri="{FF2B5EF4-FFF2-40B4-BE49-F238E27FC236}">
                  <a16:creationId xmlns:a16="http://schemas.microsoft.com/office/drawing/2014/main" id="{5CBAEBB6-A899-B0C5-87BD-9DC52D1C8AC4}"/>
                </a:ext>
              </a:extLst>
            </p:cNvPr>
            <p:cNvSpPr/>
            <p:nvPr/>
          </p:nvSpPr>
          <p:spPr>
            <a:xfrm>
              <a:off x="6106702" y="3534149"/>
              <a:ext cx="1786579" cy="461665"/>
            </a:xfrm>
            <a:prstGeom prst="rect">
              <a:avLst/>
            </a:prstGeom>
            <a:noFill/>
          </p:spPr>
          <p:txBody>
            <a:bodyPr wrap="none" lIns="91440" tIns="45720" rIns="91440" bIns="45720">
              <a:spAutoFit/>
            </a:bodyPr>
            <a:lstStyle/>
            <a:p>
              <a:pPr algn="ctr"/>
              <a:r>
                <a:rPr lang="en-US" sz="2400" b="1" cap="none" spc="0" dirty="0">
                  <a:ln w="0"/>
                  <a:solidFill>
                    <a:srgbClr val="0070C0"/>
                  </a:solidFill>
                  <a:effectLst>
                    <a:outerShdw blurRad="38100" dist="25400" dir="5400000" algn="ctr" rotWithShape="0">
                      <a:srgbClr val="6E747A">
                        <a:alpha val="43000"/>
                      </a:srgbClr>
                    </a:outerShdw>
                  </a:effectLst>
                  <a:latin typeface="Saira Condensed Condensed Light"/>
                </a:rPr>
                <a:t>Overtopping</a:t>
              </a:r>
            </a:p>
          </p:txBody>
        </p:sp>
        <p:sp>
          <p:nvSpPr>
            <p:cNvPr id="17" name="Parallelogram 16">
              <a:extLst>
                <a:ext uri="{FF2B5EF4-FFF2-40B4-BE49-F238E27FC236}">
                  <a16:creationId xmlns:a16="http://schemas.microsoft.com/office/drawing/2014/main" id="{AB57F220-6100-6FD6-0DD6-67BCB55857E7}"/>
                </a:ext>
              </a:extLst>
            </p:cNvPr>
            <p:cNvSpPr/>
            <p:nvPr/>
          </p:nvSpPr>
          <p:spPr>
            <a:xfrm rot="272866">
              <a:off x="8171483" y="3446039"/>
              <a:ext cx="987131" cy="1020913"/>
            </a:xfrm>
            <a:prstGeom prst="parallelogram">
              <a:avLst>
                <a:gd name="adj" fmla="val 40763"/>
              </a:avLst>
            </a:prstGeom>
            <a:pattFill prst="lgConfetti">
              <a:fgClr>
                <a:srgbClr val="00B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onnector: Curved 17">
              <a:extLst>
                <a:ext uri="{FF2B5EF4-FFF2-40B4-BE49-F238E27FC236}">
                  <a16:creationId xmlns:a16="http://schemas.microsoft.com/office/drawing/2014/main" id="{0E22D698-D984-07F4-4B59-91637F32133D}"/>
                </a:ext>
              </a:extLst>
            </p:cNvPr>
            <p:cNvCxnSpPr>
              <a:cxnSpLocks/>
            </p:cNvCxnSpPr>
            <p:nvPr/>
          </p:nvCxnSpPr>
          <p:spPr>
            <a:xfrm rot="10800000">
              <a:off x="8640690" y="3886798"/>
              <a:ext cx="451456" cy="319769"/>
            </a:xfrm>
            <a:prstGeom prst="curvedConnector3">
              <a:avLst>
                <a:gd name="adj1" fmla="val 8663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405F690-70F7-7236-0F0D-C3CE6046AEE9}"/>
                </a:ext>
              </a:extLst>
            </p:cNvPr>
            <p:cNvSpPr/>
            <p:nvPr/>
          </p:nvSpPr>
          <p:spPr>
            <a:xfrm>
              <a:off x="9092146" y="3815850"/>
              <a:ext cx="1737270" cy="461665"/>
            </a:xfrm>
            <a:prstGeom prst="rect">
              <a:avLst/>
            </a:prstGeom>
            <a:noFill/>
          </p:spPr>
          <p:txBody>
            <a:bodyPr wrap="none" lIns="91440" tIns="45720" rIns="91440" bIns="45720">
              <a:spAutoFit/>
            </a:bodyPr>
            <a:lstStyle/>
            <a:p>
              <a:pPr algn="ctr"/>
              <a:r>
                <a:rPr lang="en-US" sz="2400" b="1" cap="none" spc="0" dirty="0">
                  <a:ln w="0"/>
                  <a:solidFill>
                    <a:srgbClr val="0070C0"/>
                  </a:solidFill>
                  <a:effectLst>
                    <a:outerShdw blurRad="38100" dist="25400" dir="5400000" algn="ctr" rotWithShape="0">
                      <a:srgbClr val="6E747A">
                        <a:alpha val="43000"/>
                      </a:srgbClr>
                    </a:outerShdw>
                  </a:effectLst>
                  <a:latin typeface="Saira Condensed Condensed Light"/>
                </a:rPr>
                <a:t>Wave runup</a:t>
              </a:r>
            </a:p>
          </p:txBody>
        </p:sp>
        <p:sp>
          <p:nvSpPr>
            <p:cNvPr id="20" name="Rectangle 19">
              <a:extLst>
                <a:ext uri="{FF2B5EF4-FFF2-40B4-BE49-F238E27FC236}">
                  <a16:creationId xmlns:a16="http://schemas.microsoft.com/office/drawing/2014/main" id="{95E3886E-328C-73ED-F948-6AC76A38590F}"/>
                </a:ext>
              </a:extLst>
            </p:cNvPr>
            <p:cNvSpPr/>
            <p:nvPr/>
          </p:nvSpPr>
          <p:spPr>
            <a:xfrm>
              <a:off x="8000092" y="4510116"/>
              <a:ext cx="1197443" cy="369332"/>
            </a:xfrm>
            <a:prstGeom prst="rect">
              <a:avLst/>
            </a:prstGeom>
            <a:noFill/>
          </p:spPr>
          <p:txBody>
            <a:bodyPr wrap="none" lIns="91440" tIns="45720" rIns="91440" bIns="45720">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Vegetation</a:t>
              </a:r>
            </a:p>
          </p:txBody>
        </p:sp>
        <p:sp>
          <p:nvSpPr>
            <p:cNvPr id="14" name="Thought Bubble: Cloud 13">
              <a:extLst>
                <a:ext uri="{FF2B5EF4-FFF2-40B4-BE49-F238E27FC236}">
                  <a16:creationId xmlns:a16="http://schemas.microsoft.com/office/drawing/2014/main" id="{10C1A247-D68C-4819-F3E3-512596D85AFD}"/>
                </a:ext>
              </a:extLst>
            </p:cNvPr>
            <p:cNvSpPr/>
            <p:nvPr/>
          </p:nvSpPr>
          <p:spPr>
            <a:xfrm>
              <a:off x="8966827" y="2784670"/>
              <a:ext cx="2232849" cy="801945"/>
            </a:xfrm>
            <a:prstGeom prst="cloudCallout">
              <a:avLst>
                <a:gd name="adj1" fmla="val -51068"/>
                <a:gd name="adj2" fmla="val 69170"/>
              </a:avLst>
            </a:prstGeom>
            <a:solidFill>
              <a:schemeClr val="bg1"/>
            </a:solidFill>
            <a:ln w="19050">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rPr>
                <a:t>Effect of vegetation?</a:t>
              </a:r>
            </a:p>
          </p:txBody>
        </p:sp>
      </p:grpSp>
      <p:sp>
        <p:nvSpPr>
          <p:cNvPr id="11" name="TextBox 10">
            <a:extLst>
              <a:ext uri="{FF2B5EF4-FFF2-40B4-BE49-F238E27FC236}">
                <a16:creationId xmlns:a16="http://schemas.microsoft.com/office/drawing/2014/main" id="{470D695D-C4C8-5990-FB3D-A84EA9346933}"/>
              </a:ext>
            </a:extLst>
          </p:cNvPr>
          <p:cNvSpPr txBox="1"/>
          <p:nvPr/>
        </p:nvSpPr>
        <p:spPr>
          <a:xfrm>
            <a:off x="644772" y="1112288"/>
            <a:ext cx="10519804" cy="769441"/>
          </a:xfrm>
          <a:prstGeom prst="rect">
            <a:avLst/>
          </a:prstGeom>
          <a:noFill/>
        </p:spPr>
        <p:txBody>
          <a:bodyPr wrap="square">
            <a:spAutoFit/>
          </a:bodyPr>
          <a:lstStyle/>
          <a:p>
            <a:r>
              <a:rPr lang="en-US" sz="2200" b="1" cap="all" dirty="0">
                <a:solidFill>
                  <a:srgbClr val="000000"/>
                </a:solidFill>
                <a:latin typeface="-apple-system"/>
              </a:rPr>
              <a:t>Goal</a:t>
            </a:r>
            <a:r>
              <a:rPr lang="en-US" sz="2200" dirty="0">
                <a:solidFill>
                  <a:srgbClr val="000000"/>
                </a:solidFill>
                <a:latin typeface="-apple-system"/>
              </a:rPr>
              <a:t>: to advance understanding of the flood reduction benefits of </a:t>
            </a:r>
            <a:r>
              <a:rPr lang="en-US" sz="2200" b="1" dirty="0">
                <a:solidFill>
                  <a:srgbClr val="000000"/>
                </a:solidFill>
                <a:latin typeface="-apple-system"/>
              </a:rPr>
              <a:t>hybrid seawall-vegetation systems</a:t>
            </a:r>
            <a:r>
              <a:rPr lang="en-US" sz="2200" dirty="0">
                <a:solidFill>
                  <a:srgbClr val="000000"/>
                </a:solidFill>
                <a:latin typeface="-apple-system"/>
              </a:rPr>
              <a:t> and to develop resilient-based design approaches for such systems.</a:t>
            </a:r>
          </a:p>
        </p:txBody>
      </p:sp>
    </p:spTree>
    <p:extLst>
      <p:ext uri="{BB962C8B-B14F-4D97-AF65-F5344CB8AC3E}">
        <p14:creationId xmlns:p14="http://schemas.microsoft.com/office/powerpoint/2010/main" val="165879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AC99B7-63A4-BA61-B324-32EB7752ECFD}"/>
              </a:ext>
            </a:extLst>
          </p:cNvPr>
          <p:cNvSpPr>
            <a:spLocks noGrp="1"/>
          </p:cNvSpPr>
          <p:nvPr>
            <p:ph type="sldNum" sz="quarter" idx="12"/>
          </p:nvPr>
        </p:nvSpPr>
        <p:spPr/>
        <p:txBody>
          <a:bodyPr/>
          <a:lstStyle/>
          <a:p>
            <a:fld id="{4267CD5E-26CF-4249-8540-BB1D07FD4227}" type="slidenum">
              <a:rPr lang="en-US" smtClean="0"/>
              <a:t>4</a:t>
            </a:fld>
            <a:endParaRPr lang="en-US"/>
          </a:p>
        </p:txBody>
      </p:sp>
      <p:sp>
        <p:nvSpPr>
          <p:cNvPr id="2" name="Title 1">
            <a:extLst>
              <a:ext uri="{FF2B5EF4-FFF2-40B4-BE49-F238E27FC236}">
                <a16:creationId xmlns:a16="http://schemas.microsoft.com/office/drawing/2014/main" id="{E26E9465-D3EE-6251-0A5D-EE949AB62530}"/>
              </a:ext>
            </a:extLst>
          </p:cNvPr>
          <p:cNvSpPr>
            <a:spLocks noGrp="1"/>
          </p:cNvSpPr>
          <p:nvPr>
            <p:ph type="title"/>
          </p:nvPr>
        </p:nvSpPr>
        <p:spPr>
          <a:xfrm>
            <a:off x="838199" y="365126"/>
            <a:ext cx="10954109" cy="902957"/>
          </a:xfrm>
        </p:spPr>
        <p:txBody>
          <a:bodyPr>
            <a:noAutofit/>
          </a:bodyPr>
          <a:lstStyle/>
          <a:p>
            <a:r>
              <a:rPr lang="en-US" sz="4000" dirty="0">
                <a:solidFill>
                  <a:srgbClr val="000000"/>
                </a:solidFill>
                <a:latin typeface="Arial" panose="020B0604020202020204" pitchFamily="34" charset="0"/>
                <a:cs typeface="Arial" panose="020B0604020202020204" pitchFamily="34" charset="0"/>
              </a:rPr>
              <a:t>Case Study</a:t>
            </a:r>
            <a:r>
              <a:rPr lang="en-US" sz="4000" dirty="0">
                <a:latin typeface="Saira Condensed Condensed Light"/>
                <a:cs typeface="Arial" panose="020B0604020202020204" pitchFamily="34" charset="0"/>
              </a:rPr>
              <a:t>: </a:t>
            </a:r>
            <a:r>
              <a:rPr lang="en-US" sz="3600" b="0" i="1" dirty="0">
                <a:ln w="0"/>
                <a:solidFill>
                  <a:schemeClr val="accent1"/>
                </a:solidFill>
                <a:effectLst>
                  <a:outerShdw blurRad="38100" dist="25400" dir="5400000" algn="ctr" rotWithShape="0">
                    <a:srgbClr val="6E747A">
                      <a:alpha val="43000"/>
                    </a:srgbClr>
                  </a:outerShdw>
                </a:effectLst>
                <a:latin typeface="Saira Condensed Condensed Light"/>
                <a:cs typeface="Arial" panose="020B0604020202020204" pitchFamily="34" charset="0"/>
              </a:rPr>
              <a:t>17th St. Longport, NJ –profile line# 126</a:t>
            </a:r>
            <a:endParaRPr lang="en-US" sz="4000" b="0" i="1" dirty="0">
              <a:solidFill>
                <a:schemeClr val="accent1"/>
              </a:solidFill>
              <a:latin typeface="Saira Condensed Condensed Light"/>
              <a:cs typeface="Times New Roman" panose="02020603050405020304" pitchFamily="18" charset="0"/>
            </a:endParaRPr>
          </a:p>
        </p:txBody>
      </p:sp>
      <p:pic>
        <p:nvPicPr>
          <p:cNvPr id="4" name="Picture 3">
            <a:extLst>
              <a:ext uri="{FF2B5EF4-FFF2-40B4-BE49-F238E27FC236}">
                <a16:creationId xmlns:a16="http://schemas.microsoft.com/office/drawing/2014/main" id="{084BEB5A-FC55-16E8-02C9-DF5B1DF98BE3}"/>
              </a:ext>
            </a:extLst>
          </p:cNvPr>
          <p:cNvPicPr>
            <a:picLocks noChangeAspect="1"/>
          </p:cNvPicPr>
          <p:nvPr/>
        </p:nvPicPr>
        <p:blipFill>
          <a:blip r:embed="rId2"/>
          <a:stretch>
            <a:fillRect/>
          </a:stretch>
        </p:blipFill>
        <p:spPr>
          <a:xfrm>
            <a:off x="201204" y="2201620"/>
            <a:ext cx="7434923" cy="4027903"/>
          </a:xfrm>
          <a:prstGeom prst="rect">
            <a:avLst/>
          </a:prstGeom>
        </p:spPr>
      </p:pic>
      <p:pic>
        <p:nvPicPr>
          <p:cNvPr id="5" name="Picture 4">
            <a:extLst>
              <a:ext uri="{FF2B5EF4-FFF2-40B4-BE49-F238E27FC236}">
                <a16:creationId xmlns:a16="http://schemas.microsoft.com/office/drawing/2014/main" id="{DE273A4A-78E0-842F-4830-B70EB7ACC34D}"/>
              </a:ext>
            </a:extLst>
          </p:cNvPr>
          <p:cNvPicPr>
            <a:picLocks noChangeAspect="1"/>
          </p:cNvPicPr>
          <p:nvPr/>
        </p:nvPicPr>
        <p:blipFill rotWithShape="1">
          <a:blip r:embed="rId3"/>
          <a:srcRect l="2431" t="9474" r="15369" b="1630"/>
          <a:stretch/>
        </p:blipFill>
        <p:spPr>
          <a:xfrm>
            <a:off x="7943123" y="2401338"/>
            <a:ext cx="3915199" cy="3388604"/>
          </a:xfrm>
          <a:prstGeom prst="rect">
            <a:avLst/>
          </a:prstGeom>
          <a:ln>
            <a:solidFill>
              <a:srgbClr val="C00000"/>
            </a:solidFill>
          </a:ln>
        </p:spPr>
      </p:pic>
      <p:sp>
        <p:nvSpPr>
          <p:cNvPr id="6" name="Rectangle 5">
            <a:extLst>
              <a:ext uri="{FF2B5EF4-FFF2-40B4-BE49-F238E27FC236}">
                <a16:creationId xmlns:a16="http://schemas.microsoft.com/office/drawing/2014/main" id="{3563D97A-1725-4F8F-FA76-C7B5A486731B}"/>
              </a:ext>
            </a:extLst>
          </p:cNvPr>
          <p:cNvSpPr/>
          <p:nvPr/>
        </p:nvSpPr>
        <p:spPr>
          <a:xfrm>
            <a:off x="1848048" y="3922580"/>
            <a:ext cx="762532" cy="4216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C6D022B-35B5-D7D7-62E7-97B0CE91EE30}"/>
              </a:ext>
            </a:extLst>
          </p:cNvPr>
          <p:cNvSpPr/>
          <p:nvPr/>
        </p:nvSpPr>
        <p:spPr>
          <a:xfrm>
            <a:off x="4644985" y="2401338"/>
            <a:ext cx="2959813" cy="338105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42B9827-1DB0-22B2-A5D8-7C27E429358E}"/>
              </a:ext>
            </a:extLst>
          </p:cNvPr>
          <p:cNvSpPr/>
          <p:nvPr/>
        </p:nvSpPr>
        <p:spPr>
          <a:xfrm>
            <a:off x="7943123" y="2414243"/>
            <a:ext cx="3915199" cy="336815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D4EDAD4A-DF12-EE19-B97B-484E7A396846}"/>
              </a:ext>
            </a:extLst>
          </p:cNvPr>
          <p:cNvCxnSpPr>
            <a:cxnSpLocks/>
          </p:cNvCxnSpPr>
          <p:nvPr/>
        </p:nvCxnSpPr>
        <p:spPr>
          <a:xfrm flipV="1">
            <a:off x="2610580" y="2406418"/>
            <a:ext cx="2029325" cy="151616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2CDAC7-3A92-5A4A-0540-2D48903DB8E8}"/>
              </a:ext>
            </a:extLst>
          </p:cNvPr>
          <p:cNvCxnSpPr>
            <a:cxnSpLocks/>
          </p:cNvCxnSpPr>
          <p:nvPr/>
        </p:nvCxnSpPr>
        <p:spPr>
          <a:xfrm>
            <a:off x="2610580" y="4344220"/>
            <a:ext cx="2029325" cy="143817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E7733BD-C57D-79BF-08C8-FD28BF23E908}"/>
              </a:ext>
            </a:extLst>
          </p:cNvPr>
          <p:cNvSpPr/>
          <p:nvPr/>
        </p:nvSpPr>
        <p:spPr>
          <a:xfrm>
            <a:off x="5911778" y="4215571"/>
            <a:ext cx="383141" cy="42164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673196-EBAF-E9B5-050C-4F85E3CB1F24}"/>
              </a:ext>
            </a:extLst>
          </p:cNvPr>
          <p:cNvCxnSpPr>
            <a:cxnSpLocks/>
          </p:cNvCxnSpPr>
          <p:nvPr/>
        </p:nvCxnSpPr>
        <p:spPr>
          <a:xfrm flipV="1">
            <a:off x="6294919" y="2406418"/>
            <a:ext cx="1648204" cy="179891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C57F2B5-D4DF-E3AB-A0D3-0711B77CE5C4}"/>
              </a:ext>
            </a:extLst>
          </p:cNvPr>
          <p:cNvCxnSpPr>
            <a:cxnSpLocks/>
          </p:cNvCxnSpPr>
          <p:nvPr/>
        </p:nvCxnSpPr>
        <p:spPr>
          <a:xfrm>
            <a:off x="6289839" y="4637211"/>
            <a:ext cx="1653284" cy="114518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26B5B96-AEDE-DCCC-CCF2-CEE28C8F79D3}"/>
              </a:ext>
            </a:extLst>
          </p:cNvPr>
          <p:cNvSpPr txBox="1"/>
          <p:nvPr/>
        </p:nvSpPr>
        <p:spPr>
          <a:xfrm>
            <a:off x="9083686" y="2156423"/>
            <a:ext cx="2059868" cy="276999"/>
          </a:xfrm>
          <a:prstGeom prst="rect">
            <a:avLst/>
          </a:prstGeom>
          <a:noFill/>
          <a:ln>
            <a:noFill/>
          </a:ln>
        </p:spPr>
        <p:txBody>
          <a:bodyPr wrap="square">
            <a:spAutoFit/>
          </a:bodyPr>
          <a:lstStyle/>
          <a:p>
            <a:r>
              <a:rPr lang="en-US" sz="1200" b="1" i="0" u="none" strike="noStrike" baseline="0" dirty="0">
                <a:solidFill>
                  <a:srgbClr val="000000"/>
                </a:solidFill>
                <a:latin typeface="Arial" panose="020B0604020202020204" pitchFamily="34" charset="0"/>
                <a:cs typeface="Arial" panose="020B0604020202020204" pitchFamily="34" charset="0"/>
              </a:rPr>
              <a:t>c: December 20, 2017 </a:t>
            </a:r>
            <a:endParaRPr lang="en-US" sz="12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3E309AA2-4B0C-6DD6-52F8-2D29C44225D7}"/>
              </a:ext>
            </a:extLst>
          </p:cNvPr>
          <p:cNvSpPr/>
          <p:nvPr/>
        </p:nvSpPr>
        <p:spPr>
          <a:xfrm>
            <a:off x="2808275" y="3787535"/>
            <a:ext cx="772969" cy="523220"/>
          </a:xfrm>
          <a:prstGeom prst="rect">
            <a:avLst/>
          </a:prstGeom>
          <a:noFill/>
        </p:spPr>
        <p:txBody>
          <a:bodyPr wrap="none" lIns="91440" tIns="45720" rIns="91440" bIns="45720">
            <a:spAutoFit/>
          </a:bodyPr>
          <a:lstStyle/>
          <a:p>
            <a:pPr algn="ctr"/>
            <a:r>
              <a:rPr lang="en-US" sz="14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Atlantic</a:t>
            </a:r>
          </a:p>
          <a:p>
            <a:pPr algn="ctr"/>
            <a:r>
              <a:rPr lang="en-US"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ocean</a:t>
            </a:r>
            <a:endParaRPr lang="en-US" sz="14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1AAC687-DCB7-4C2E-B27F-5ED29049175D}"/>
              </a:ext>
            </a:extLst>
          </p:cNvPr>
          <p:cNvSpPr/>
          <p:nvPr/>
        </p:nvSpPr>
        <p:spPr>
          <a:xfrm>
            <a:off x="6865698" y="3711133"/>
            <a:ext cx="772969" cy="523220"/>
          </a:xfrm>
          <a:prstGeom prst="rect">
            <a:avLst/>
          </a:prstGeom>
          <a:noFill/>
        </p:spPr>
        <p:txBody>
          <a:bodyPr wrap="none" lIns="91440" tIns="45720" rIns="91440" bIns="45720">
            <a:spAutoFit/>
          </a:bodyPr>
          <a:lstStyle/>
          <a:p>
            <a:pPr algn="ctr"/>
            <a:r>
              <a:rPr lang="en-US" sz="14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Atlantic</a:t>
            </a:r>
          </a:p>
          <a:p>
            <a:pPr algn="ctr"/>
            <a:r>
              <a:rPr lang="en-US"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city</a:t>
            </a:r>
            <a:endParaRPr lang="en-US" sz="14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F1A278F0-A8D5-4EC9-F23B-E6EB8A332D33}"/>
              </a:ext>
            </a:extLst>
          </p:cNvPr>
          <p:cNvSpPr/>
          <p:nvPr/>
        </p:nvSpPr>
        <p:spPr>
          <a:xfrm>
            <a:off x="5195592" y="4647445"/>
            <a:ext cx="712054" cy="523220"/>
          </a:xfrm>
          <a:prstGeom prst="rect">
            <a:avLst/>
          </a:prstGeom>
          <a:noFill/>
        </p:spPr>
        <p:txBody>
          <a:bodyPr wrap="none" lIns="91440" tIns="45720" rIns="91440" bIns="45720">
            <a:spAutoFit/>
          </a:bodyPr>
          <a:lstStyle/>
          <a:p>
            <a:pPr algn="ctr"/>
            <a:r>
              <a:rPr lang="en-US" sz="14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Ocean</a:t>
            </a:r>
          </a:p>
          <a:p>
            <a:pPr algn="ctr"/>
            <a:r>
              <a:rPr lang="en-US"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city</a:t>
            </a:r>
            <a:endParaRPr lang="en-US" sz="14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37ACA470-795D-D2BB-3DFF-BE20858CF871}"/>
              </a:ext>
            </a:extLst>
          </p:cNvPr>
          <p:cNvSpPr/>
          <p:nvPr/>
        </p:nvSpPr>
        <p:spPr>
          <a:xfrm>
            <a:off x="7462212" y="3236273"/>
            <a:ext cx="95904" cy="965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858CA1A2-3A60-7A70-9676-546BB359040A}"/>
              </a:ext>
            </a:extLst>
          </p:cNvPr>
          <p:cNvCxnSpPr>
            <a:cxnSpLocks/>
          </p:cNvCxnSpPr>
          <p:nvPr/>
        </p:nvCxnSpPr>
        <p:spPr>
          <a:xfrm flipH="1">
            <a:off x="7366000" y="3357853"/>
            <a:ext cx="120650" cy="406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Content Placeholder 3">
            <a:extLst>
              <a:ext uri="{FF2B5EF4-FFF2-40B4-BE49-F238E27FC236}">
                <a16:creationId xmlns:a16="http://schemas.microsoft.com/office/drawing/2014/main" id="{808FF22F-D5F1-0DF1-025A-1632D5D87187}"/>
              </a:ext>
            </a:extLst>
          </p:cNvPr>
          <p:cNvSpPr txBox="1">
            <a:spLocks/>
          </p:cNvSpPr>
          <p:nvPr/>
        </p:nvSpPr>
        <p:spPr>
          <a:xfrm>
            <a:off x="628650" y="1249148"/>
            <a:ext cx="11229672" cy="1056454"/>
          </a:xfrm>
          <a:prstGeom prst="rect">
            <a:avLst/>
          </a:prstGeom>
        </p:spPr>
        <p:txBody>
          <a:bodyPr vert="horz" lIns="91440" tIns="45720" rIns="91440" bIns="45720" rtlCol="0">
            <a:normAutofit/>
          </a:bodyPr>
          <a:lst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solidFill>
                <a:latin typeface="IBM Plex Sans" panose="020B0503050203000203" pitchFamily="34" charset="0"/>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2200" dirty="0">
                <a:ln w="0"/>
                <a:solidFill>
                  <a:srgbClr val="000000"/>
                </a:solidFill>
                <a:effectLst>
                  <a:outerShdw blurRad="38100" dist="19050" dir="2700000" algn="tl" rotWithShape="0">
                    <a:schemeClr val="dk1">
                      <a:alpha val="40000"/>
                    </a:schemeClr>
                  </a:outerShdw>
                </a:effectLst>
                <a:latin typeface="Saira Condensed Condensed Light"/>
                <a:cs typeface="Arial" panose="020B0604020202020204" pitchFamily="34" charset="0"/>
              </a:rPr>
              <a:t>- The beach profile is from the New Jersey Beach Profile Network (measurements from the Stockton University Coastal Research Center &amp; NJ Department of Environmental Protection)  </a:t>
            </a:r>
          </a:p>
        </p:txBody>
      </p:sp>
    </p:spTree>
    <p:extLst>
      <p:ext uri="{BB962C8B-B14F-4D97-AF65-F5344CB8AC3E}">
        <p14:creationId xmlns:p14="http://schemas.microsoft.com/office/powerpoint/2010/main" val="1042703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10A412-9848-7ECB-9072-33CE4FEB0862}"/>
              </a:ext>
            </a:extLst>
          </p:cNvPr>
          <p:cNvSpPr>
            <a:spLocks noGrp="1"/>
          </p:cNvSpPr>
          <p:nvPr>
            <p:ph type="sldNum" sz="quarter" idx="12"/>
          </p:nvPr>
        </p:nvSpPr>
        <p:spPr/>
        <p:txBody>
          <a:bodyPr/>
          <a:lstStyle/>
          <a:p>
            <a:fld id="{4267CD5E-26CF-4249-8540-BB1D07FD4227}" type="slidenum">
              <a:rPr lang="en-US" smtClean="0"/>
              <a:t>5</a:t>
            </a:fld>
            <a:endParaRPr lang="en-US"/>
          </a:p>
        </p:txBody>
      </p:sp>
      <p:sp>
        <p:nvSpPr>
          <p:cNvPr id="6" name="Title 1">
            <a:extLst>
              <a:ext uri="{FF2B5EF4-FFF2-40B4-BE49-F238E27FC236}">
                <a16:creationId xmlns:a16="http://schemas.microsoft.com/office/drawing/2014/main" id="{87F613A7-D25C-ED99-4237-AA14AD491159}"/>
              </a:ext>
            </a:extLst>
          </p:cNvPr>
          <p:cNvSpPr txBox="1">
            <a:spLocks/>
          </p:cNvSpPr>
          <p:nvPr/>
        </p:nvSpPr>
        <p:spPr>
          <a:xfrm>
            <a:off x="1946173" y="2328067"/>
            <a:ext cx="7984408" cy="1100933"/>
          </a:xfrm>
          <a:prstGeom prst="rect">
            <a:avLst/>
          </a:prstGeom>
        </p:spPr>
        <p:txBody>
          <a:bodyPr vert="horz" lIns="91440" tIns="45720" rIns="91440" bIns="45720" rtlCol="0" anchor="t">
            <a:noAutofit/>
          </a:bodyPr>
          <a:lstStyle>
            <a:lvl1pPr algn="l" defTabSz="914354" rtl="0" eaLnBrk="1" latinLnBrk="0" hangingPunct="1">
              <a:lnSpc>
                <a:spcPct val="90000"/>
              </a:lnSpc>
              <a:spcBef>
                <a:spcPct val="0"/>
              </a:spcBef>
              <a:buNone/>
              <a:defRPr sz="4000" b="1" i="0" kern="1200">
                <a:solidFill>
                  <a:schemeClr val="tx1"/>
                </a:solidFill>
                <a:latin typeface="Saira Condensed Condensed SemiBold" pitchFamily="2" charset="77"/>
                <a:ea typeface="+mj-ea"/>
                <a:cs typeface="+mj-cs"/>
              </a:defRPr>
            </a:lvl1pPr>
          </a:lstStyle>
          <a:p>
            <a:pPr algn="ctr"/>
            <a:r>
              <a:rPr lang="en-US" sz="7000" dirty="0">
                <a:solidFill>
                  <a:schemeClr val="accent1"/>
                </a:solidFill>
                <a:latin typeface="Arial" panose="020B0604020202020204" pitchFamily="34" charset="0"/>
                <a:cs typeface="Arial" panose="020B0604020202020204" pitchFamily="34" charset="0"/>
              </a:rPr>
              <a:t>Methods</a:t>
            </a:r>
          </a:p>
        </p:txBody>
      </p:sp>
    </p:spTree>
    <p:extLst>
      <p:ext uri="{BB962C8B-B14F-4D97-AF65-F5344CB8AC3E}">
        <p14:creationId xmlns:p14="http://schemas.microsoft.com/office/powerpoint/2010/main" val="2465582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7566E0-885C-8AC9-9293-9068D3EB1BA2}"/>
              </a:ext>
            </a:extLst>
          </p:cNvPr>
          <p:cNvSpPr>
            <a:spLocks noGrp="1"/>
          </p:cNvSpPr>
          <p:nvPr>
            <p:ph type="title"/>
          </p:nvPr>
        </p:nvSpPr>
        <p:spPr/>
        <p:txBody>
          <a:bodyPr>
            <a:normAutofit/>
          </a:bodyPr>
          <a:lstStyle/>
          <a:p>
            <a:r>
              <a:rPr lang="en-US" sz="3200" dirty="0">
                <a:solidFill>
                  <a:srgbClr val="000000"/>
                </a:solidFill>
                <a:latin typeface="Arial" panose="020B0604020202020204" pitchFamily="34" charset="0"/>
                <a:cs typeface="Arial" panose="020B0604020202020204" pitchFamily="34" charset="0"/>
              </a:rPr>
              <a:t>Framework</a:t>
            </a:r>
          </a:p>
        </p:txBody>
      </p:sp>
      <p:sp>
        <p:nvSpPr>
          <p:cNvPr id="3" name="Slide Number Placeholder 2">
            <a:extLst>
              <a:ext uri="{FF2B5EF4-FFF2-40B4-BE49-F238E27FC236}">
                <a16:creationId xmlns:a16="http://schemas.microsoft.com/office/drawing/2014/main" id="{86AC99B7-63A4-BA61-B324-32EB7752ECFD}"/>
              </a:ext>
            </a:extLst>
          </p:cNvPr>
          <p:cNvSpPr>
            <a:spLocks noGrp="1"/>
          </p:cNvSpPr>
          <p:nvPr>
            <p:ph type="sldNum" sz="quarter" idx="12"/>
          </p:nvPr>
        </p:nvSpPr>
        <p:spPr/>
        <p:txBody>
          <a:bodyPr/>
          <a:lstStyle/>
          <a:p>
            <a:fld id="{4267CD5E-26CF-4249-8540-BB1D07FD4227}" type="slidenum">
              <a:rPr lang="en-US" smtClean="0"/>
              <a:t>6</a:t>
            </a:fld>
            <a:endParaRPr lang="en-US"/>
          </a:p>
        </p:txBody>
      </p:sp>
      <p:pic>
        <p:nvPicPr>
          <p:cNvPr id="26" name="Picture 25">
            <a:extLst>
              <a:ext uri="{FF2B5EF4-FFF2-40B4-BE49-F238E27FC236}">
                <a16:creationId xmlns:a16="http://schemas.microsoft.com/office/drawing/2014/main" id="{749A37AA-1F1C-B69B-EC22-B2DDC1294CCC}"/>
              </a:ext>
            </a:extLst>
          </p:cNvPr>
          <p:cNvPicPr>
            <a:picLocks noChangeAspect="1"/>
          </p:cNvPicPr>
          <p:nvPr/>
        </p:nvPicPr>
        <p:blipFill rotWithShape="1">
          <a:blip r:embed="rId3"/>
          <a:srcRect r="6555"/>
          <a:stretch/>
        </p:blipFill>
        <p:spPr>
          <a:xfrm>
            <a:off x="8960047" y="4186130"/>
            <a:ext cx="2875610" cy="1992991"/>
          </a:xfrm>
          <a:prstGeom prst="rect">
            <a:avLst/>
          </a:prstGeom>
        </p:spPr>
      </p:pic>
      <p:sp>
        <p:nvSpPr>
          <p:cNvPr id="28" name="TextBox 27">
            <a:extLst>
              <a:ext uri="{FF2B5EF4-FFF2-40B4-BE49-F238E27FC236}">
                <a16:creationId xmlns:a16="http://schemas.microsoft.com/office/drawing/2014/main" id="{5074483F-7C52-1A26-6496-7FACC071F720}"/>
              </a:ext>
            </a:extLst>
          </p:cNvPr>
          <p:cNvSpPr txBox="1"/>
          <p:nvPr/>
        </p:nvSpPr>
        <p:spPr>
          <a:xfrm>
            <a:off x="9149137" y="3983382"/>
            <a:ext cx="2324100" cy="307777"/>
          </a:xfrm>
          <a:prstGeom prst="rect">
            <a:avLst/>
          </a:prstGeom>
          <a:noFill/>
        </p:spPr>
        <p:txBody>
          <a:bodyPr wrap="square">
            <a:spAutoFit/>
          </a:bodyPr>
          <a:lstStyle/>
          <a:p>
            <a:pPr algn="ctr"/>
            <a:r>
              <a:rPr lang="en-US" sz="1400" dirty="0">
                <a:solidFill>
                  <a:srgbClr val="000000"/>
                </a:solidFill>
                <a:latin typeface="Arial" panose="020B0604020202020204" pitchFamily="34" charset="0"/>
                <a:cs typeface="Arial" panose="020B0604020202020204" pitchFamily="34" charset="0"/>
              </a:rPr>
              <a:t>Performance Metrics</a:t>
            </a:r>
            <a:endParaRPr lang="en-US" sz="1400" dirty="0"/>
          </a:p>
        </p:txBody>
      </p:sp>
      <p:pic>
        <p:nvPicPr>
          <p:cNvPr id="13" name="Picture 12">
            <a:extLst>
              <a:ext uri="{FF2B5EF4-FFF2-40B4-BE49-F238E27FC236}">
                <a16:creationId xmlns:a16="http://schemas.microsoft.com/office/drawing/2014/main" id="{7672B73B-90FF-66F7-0D75-518C0D748291}"/>
              </a:ext>
            </a:extLst>
          </p:cNvPr>
          <p:cNvPicPr>
            <a:picLocks noChangeAspect="1"/>
          </p:cNvPicPr>
          <p:nvPr/>
        </p:nvPicPr>
        <p:blipFill rotWithShape="1">
          <a:blip r:embed="rId4"/>
          <a:srcRect l="34198" t="16745" r="32441" b="7456"/>
          <a:stretch/>
        </p:blipFill>
        <p:spPr>
          <a:xfrm>
            <a:off x="9322468" y="1392756"/>
            <a:ext cx="2150769" cy="1992991"/>
          </a:xfrm>
          <a:prstGeom prst="rect">
            <a:avLst/>
          </a:prstGeom>
        </p:spPr>
      </p:pic>
      <p:pic>
        <p:nvPicPr>
          <p:cNvPr id="14" name="Picture 13">
            <a:extLst>
              <a:ext uri="{FF2B5EF4-FFF2-40B4-BE49-F238E27FC236}">
                <a16:creationId xmlns:a16="http://schemas.microsoft.com/office/drawing/2014/main" id="{C80A5205-5B37-C59C-7606-744E1DD5DDF4}"/>
              </a:ext>
            </a:extLst>
          </p:cNvPr>
          <p:cNvPicPr>
            <a:picLocks noChangeAspect="1"/>
          </p:cNvPicPr>
          <p:nvPr/>
        </p:nvPicPr>
        <p:blipFill>
          <a:blip r:embed="rId5"/>
          <a:stretch>
            <a:fillRect/>
          </a:stretch>
        </p:blipFill>
        <p:spPr>
          <a:xfrm>
            <a:off x="664365" y="1099748"/>
            <a:ext cx="8045873" cy="5079373"/>
          </a:xfrm>
          <a:prstGeom prst="rect">
            <a:avLst/>
          </a:prstGeom>
          <a:ln w="12700">
            <a:solidFill>
              <a:schemeClr val="tx1"/>
            </a:solidFill>
          </a:ln>
        </p:spPr>
      </p:pic>
    </p:spTree>
    <p:extLst>
      <p:ext uri="{BB962C8B-B14F-4D97-AF65-F5344CB8AC3E}">
        <p14:creationId xmlns:p14="http://schemas.microsoft.com/office/powerpoint/2010/main" val="212033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AC99B7-63A4-BA61-B324-32EB7752ECFD}"/>
              </a:ext>
            </a:extLst>
          </p:cNvPr>
          <p:cNvSpPr>
            <a:spLocks noGrp="1"/>
          </p:cNvSpPr>
          <p:nvPr>
            <p:ph type="sldNum" sz="quarter" idx="12"/>
          </p:nvPr>
        </p:nvSpPr>
        <p:spPr/>
        <p:txBody>
          <a:bodyPr/>
          <a:lstStyle/>
          <a:p>
            <a:fld id="{4267CD5E-26CF-4249-8540-BB1D07FD4227}" type="slidenum">
              <a:rPr lang="en-US" smtClean="0"/>
              <a:t>7</a:t>
            </a:fld>
            <a:endParaRPr lang="en-US"/>
          </a:p>
        </p:txBody>
      </p:sp>
      <p:pic>
        <p:nvPicPr>
          <p:cNvPr id="7" name="Picture 6">
            <a:extLst>
              <a:ext uri="{FF2B5EF4-FFF2-40B4-BE49-F238E27FC236}">
                <a16:creationId xmlns:a16="http://schemas.microsoft.com/office/drawing/2014/main" id="{EB5FDF5A-0027-39D6-5AC9-F17C2725E93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t="7601"/>
          <a:stretch/>
        </p:blipFill>
        <p:spPr>
          <a:xfrm>
            <a:off x="6639308" y="742028"/>
            <a:ext cx="4716082" cy="1533113"/>
          </a:xfrm>
          <a:prstGeom prst="rect">
            <a:avLst/>
          </a:prstGeom>
        </p:spPr>
      </p:pic>
      <p:grpSp>
        <p:nvGrpSpPr>
          <p:cNvPr id="17" name="Group 16">
            <a:extLst>
              <a:ext uri="{FF2B5EF4-FFF2-40B4-BE49-F238E27FC236}">
                <a16:creationId xmlns:a16="http://schemas.microsoft.com/office/drawing/2014/main" id="{131A2E8D-5930-C1FA-06D1-B928105A6EAB}"/>
              </a:ext>
            </a:extLst>
          </p:cNvPr>
          <p:cNvGrpSpPr>
            <a:grpSpLocks noChangeAspect="1"/>
          </p:cNvGrpSpPr>
          <p:nvPr/>
        </p:nvGrpSpPr>
        <p:grpSpPr>
          <a:xfrm>
            <a:off x="3260093" y="2469621"/>
            <a:ext cx="6044268" cy="3960037"/>
            <a:chOff x="5998968" y="3347992"/>
            <a:chExt cx="5125810" cy="3358289"/>
          </a:xfrm>
        </p:grpSpPr>
        <p:grpSp>
          <p:nvGrpSpPr>
            <p:cNvPr id="5" name="Group 4">
              <a:extLst>
                <a:ext uri="{FF2B5EF4-FFF2-40B4-BE49-F238E27FC236}">
                  <a16:creationId xmlns:a16="http://schemas.microsoft.com/office/drawing/2014/main" id="{19C9E24F-BB5B-1A04-8E13-7866C4582B53}"/>
                </a:ext>
              </a:extLst>
            </p:cNvPr>
            <p:cNvGrpSpPr/>
            <p:nvPr/>
          </p:nvGrpSpPr>
          <p:grpSpPr>
            <a:xfrm>
              <a:off x="5998968" y="3347992"/>
              <a:ext cx="5125810" cy="3358289"/>
              <a:chOff x="5998968" y="3347992"/>
              <a:chExt cx="5125810" cy="3358289"/>
            </a:xfrm>
          </p:grpSpPr>
          <p:pic>
            <p:nvPicPr>
              <p:cNvPr id="8" name="Picture 7">
                <a:extLst>
                  <a:ext uri="{FF2B5EF4-FFF2-40B4-BE49-F238E27FC236}">
                    <a16:creationId xmlns:a16="http://schemas.microsoft.com/office/drawing/2014/main" id="{602BB505-01D3-0AC1-C8A5-9B2F9A2FA90D}"/>
                  </a:ext>
                </a:extLst>
              </p:cNvPr>
              <p:cNvPicPr>
                <a:picLocks noChangeAspect="1"/>
              </p:cNvPicPr>
              <p:nvPr/>
            </p:nvPicPr>
            <p:blipFill>
              <a:blip r:embed="rId4"/>
              <a:stretch>
                <a:fillRect/>
              </a:stretch>
            </p:blipFill>
            <p:spPr>
              <a:xfrm>
                <a:off x="5998968" y="3347992"/>
                <a:ext cx="5125810" cy="3358289"/>
              </a:xfrm>
              <a:prstGeom prst="rect">
                <a:avLst/>
              </a:prstGeom>
            </p:spPr>
          </p:pic>
          <p:sp>
            <p:nvSpPr>
              <p:cNvPr id="9" name="Rectangle 8">
                <a:extLst>
                  <a:ext uri="{FF2B5EF4-FFF2-40B4-BE49-F238E27FC236}">
                    <a16:creationId xmlns:a16="http://schemas.microsoft.com/office/drawing/2014/main" id="{ED49076F-35E9-2362-FA11-D8ED1EDBB69E}"/>
                  </a:ext>
                </a:extLst>
              </p:cNvPr>
              <p:cNvSpPr/>
              <p:nvPr/>
            </p:nvSpPr>
            <p:spPr>
              <a:xfrm>
                <a:off x="7758820" y="3505201"/>
                <a:ext cx="597529" cy="1239287"/>
              </a:xfrm>
              <a:prstGeom prst="rect">
                <a:avLst/>
              </a:prstGeom>
              <a:solidFill>
                <a:srgbClr val="92D05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86411DD-DD93-67FB-38ED-1C6642C8219D}"/>
                  </a:ext>
                </a:extLst>
              </p:cNvPr>
              <p:cNvSpPr/>
              <p:nvPr/>
            </p:nvSpPr>
            <p:spPr>
              <a:xfrm>
                <a:off x="7758820" y="5220115"/>
                <a:ext cx="597529" cy="1239287"/>
              </a:xfrm>
              <a:prstGeom prst="rect">
                <a:avLst/>
              </a:prstGeom>
              <a:solidFill>
                <a:srgbClr val="92D05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336934-3A2C-BAE2-FDF8-A51EF7C5AB65}"/>
                  </a:ext>
                </a:extLst>
              </p:cNvPr>
              <p:cNvSpPr/>
              <p:nvPr/>
            </p:nvSpPr>
            <p:spPr>
              <a:xfrm>
                <a:off x="10448748" y="5220115"/>
                <a:ext cx="597529" cy="1239287"/>
              </a:xfrm>
              <a:prstGeom prst="rect">
                <a:avLst/>
              </a:prstGeom>
              <a:solidFill>
                <a:srgbClr val="92D05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DF6A53C-D79F-A314-1145-CA8DC65ED1DE}"/>
                  </a:ext>
                </a:extLst>
              </p:cNvPr>
              <p:cNvSpPr/>
              <p:nvPr/>
            </p:nvSpPr>
            <p:spPr>
              <a:xfrm>
                <a:off x="10441224" y="3505200"/>
                <a:ext cx="597529" cy="1239287"/>
              </a:xfrm>
              <a:prstGeom prst="rect">
                <a:avLst/>
              </a:prstGeom>
              <a:solidFill>
                <a:srgbClr val="92D05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8BBCCCB1-1697-AB19-8E87-F5EF3591C407}"/>
                </a:ext>
              </a:extLst>
            </p:cNvPr>
            <p:cNvGrpSpPr/>
            <p:nvPr/>
          </p:nvGrpSpPr>
          <p:grpSpPr>
            <a:xfrm>
              <a:off x="6561415" y="6222810"/>
              <a:ext cx="410255" cy="168464"/>
              <a:chOff x="6561415" y="6222810"/>
              <a:chExt cx="410255" cy="168464"/>
            </a:xfrm>
          </p:grpSpPr>
          <p:pic>
            <p:nvPicPr>
              <p:cNvPr id="13" name="Picture 12">
                <a:extLst>
                  <a:ext uri="{FF2B5EF4-FFF2-40B4-BE49-F238E27FC236}">
                    <a16:creationId xmlns:a16="http://schemas.microsoft.com/office/drawing/2014/main" id="{D039B386-7ED4-7644-959E-E07332AECC2A}"/>
                  </a:ext>
                </a:extLst>
              </p:cNvPr>
              <p:cNvPicPr>
                <a:picLocks noChangeAspect="1"/>
              </p:cNvPicPr>
              <p:nvPr/>
            </p:nvPicPr>
            <p:blipFill rotWithShape="1">
              <a:blip r:embed="rId5"/>
              <a:srcRect l="27663" b="18594"/>
              <a:stretch/>
            </p:blipFill>
            <p:spPr>
              <a:xfrm>
                <a:off x="6563304" y="6307020"/>
                <a:ext cx="408366" cy="84254"/>
              </a:xfrm>
              <a:prstGeom prst="rect">
                <a:avLst/>
              </a:prstGeom>
            </p:spPr>
          </p:pic>
          <p:pic>
            <p:nvPicPr>
              <p:cNvPr id="15" name="Picture 14">
                <a:extLst>
                  <a:ext uri="{FF2B5EF4-FFF2-40B4-BE49-F238E27FC236}">
                    <a16:creationId xmlns:a16="http://schemas.microsoft.com/office/drawing/2014/main" id="{FAC734FD-AEAB-2320-6CDA-23DF0DAC26D7}"/>
                  </a:ext>
                </a:extLst>
              </p:cNvPr>
              <p:cNvPicPr>
                <a:picLocks noChangeAspect="1"/>
              </p:cNvPicPr>
              <p:nvPr/>
            </p:nvPicPr>
            <p:blipFill>
              <a:blip r:embed="rId6"/>
              <a:stretch>
                <a:fillRect/>
              </a:stretch>
            </p:blipFill>
            <p:spPr>
              <a:xfrm>
                <a:off x="6561415" y="6222810"/>
                <a:ext cx="401377" cy="70697"/>
              </a:xfrm>
              <a:prstGeom prst="rect">
                <a:avLst/>
              </a:prstGeom>
            </p:spPr>
          </p:pic>
        </p:grpSp>
      </p:grpSp>
      <p:sp>
        <p:nvSpPr>
          <p:cNvPr id="20" name="Content Placeholder 1">
            <a:extLst>
              <a:ext uri="{FF2B5EF4-FFF2-40B4-BE49-F238E27FC236}">
                <a16:creationId xmlns:a16="http://schemas.microsoft.com/office/drawing/2014/main" id="{59413814-61ED-A8DB-E27A-B75F153B2D40}"/>
              </a:ext>
            </a:extLst>
          </p:cNvPr>
          <p:cNvSpPr txBox="1">
            <a:spLocks/>
          </p:cNvSpPr>
          <p:nvPr/>
        </p:nvSpPr>
        <p:spPr>
          <a:xfrm>
            <a:off x="644770" y="1061590"/>
            <a:ext cx="5784605" cy="1154781"/>
          </a:xfrm>
          <a:prstGeom prst="rect">
            <a:avLst/>
          </a:prstGeom>
        </p:spPr>
        <p:txBody>
          <a:bodyPr vert="horz" lIns="91440" tIns="45720" rIns="91440" bIns="45720" rtlCol="0">
            <a:normAutofit/>
          </a:bodyPr>
          <a:lst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solidFill>
                <a:latin typeface="IBM Plex Sans" panose="020B0503050203000203" pitchFamily="34" charset="0"/>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2200" dirty="0">
                <a:solidFill>
                  <a:srgbClr val="000000"/>
                </a:solidFill>
                <a:latin typeface="-apple-system"/>
              </a:rPr>
              <a:t>The </a:t>
            </a:r>
            <a:r>
              <a:rPr lang="en-US" sz="2200" dirty="0" err="1">
                <a:solidFill>
                  <a:srgbClr val="000000"/>
                </a:solidFill>
                <a:latin typeface="-apple-system"/>
              </a:rPr>
              <a:t>XBeach</a:t>
            </a:r>
            <a:r>
              <a:rPr lang="en-US" sz="2200" dirty="0">
                <a:solidFill>
                  <a:srgbClr val="000000"/>
                </a:solidFill>
                <a:latin typeface="-apple-system"/>
              </a:rPr>
              <a:t>-nonhydrostatic model is utilized for modeling wave runup and overtopping of seawall-vegetation systems. </a:t>
            </a:r>
          </a:p>
          <a:p>
            <a:pPr>
              <a:buFont typeface="Arial" panose="020B0604020202020204" pitchFamily="34" charset="0"/>
              <a:buChar char="•"/>
            </a:pPr>
            <a:endParaRPr lang="en-US" sz="2400" dirty="0">
              <a:solidFill>
                <a:srgbClr val="000000"/>
              </a:solidFill>
              <a:latin typeface="-apple-system"/>
            </a:endParaRPr>
          </a:p>
          <a:p>
            <a:pPr>
              <a:buFont typeface="Arial" panose="020B0604020202020204" pitchFamily="34" charset="0"/>
              <a:buChar char="•"/>
            </a:pPr>
            <a:endParaRPr lang="en-US" sz="2400" dirty="0">
              <a:solidFill>
                <a:srgbClr val="000000"/>
              </a:solidFill>
              <a:latin typeface="-apple-system"/>
            </a:endParaRPr>
          </a:p>
        </p:txBody>
      </p:sp>
      <p:sp>
        <p:nvSpPr>
          <p:cNvPr id="31" name="Content Placeholder 1">
            <a:extLst>
              <a:ext uri="{FF2B5EF4-FFF2-40B4-BE49-F238E27FC236}">
                <a16:creationId xmlns:a16="http://schemas.microsoft.com/office/drawing/2014/main" id="{90C02927-C340-B1C6-9087-41F79C9D2F26}"/>
              </a:ext>
            </a:extLst>
          </p:cNvPr>
          <p:cNvSpPr txBox="1">
            <a:spLocks/>
          </p:cNvSpPr>
          <p:nvPr/>
        </p:nvSpPr>
        <p:spPr>
          <a:xfrm rot="16200000">
            <a:off x="1112912" y="4117771"/>
            <a:ext cx="3309600" cy="528079"/>
          </a:xfrm>
          <a:prstGeom prst="rect">
            <a:avLst/>
          </a:prstGeom>
        </p:spPr>
        <p:txBody>
          <a:bodyPr vert="horz" lIns="91440" tIns="45720" rIns="91440" bIns="45720" rtlCol="0">
            <a:noAutofit/>
          </a:bodyPr>
          <a:lst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solidFill>
                <a:latin typeface="IBM Plex Sans" panose="020B0503050203000203" pitchFamily="34" charset="0"/>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a:solidFill>
                  <a:srgbClr val="000000"/>
                </a:solidFill>
                <a:latin typeface="-apple-system"/>
              </a:rPr>
              <a:t>Model validation against experimental datasets</a:t>
            </a:r>
          </a:p>
        </p:txBody>
      </p:sp>
      <p:sp>
        <p:nvSpPr>
          <p:cNvPr id="34" name="Title 3">
            <a:extLst>
              <a:ext uri="{FF2B5EF4-FFF2-40B4-BE49-F238E27FC236}">
                <a16:creationId xmlns:a16="http://schemas.microsoft.com/office/drawing/2014/main" id="{0A37A8E4-CA84-9036-63DC-029170651545}"/>
              </a:ext>
            </a:extLst>
          </p:cNvPr>
          <p:cNvSpPr txBox="1">
            <a:spLocks/>
          </p:cNvSpPr>
          <p:nvPr/>
        </p:nvSpPr>
        <p:spPr>
          <a:xfrm>
            <a:off x="646359" y="365127"/>
            <a:ext cx="10709031" cy="625907"/>
          </a:xfrm>
          <a:prstGeom prst="rect">
            <a:avLst/>
          </a:prstGeom>
        </p:spPr>
        <p:txBody>
          <a:bodyPr vert="horz" lIns="91440" tIns="45720" rIns="91440" bIns="45720" rtlCol="0" anchor="t">
            <a:noAutofit/>
          </a:bodyPr>
          <a:lstStyle>
            <a:lvl1pPr algn="l" defTabSz="914354" rtl="0" eaLnBrk="1" latinLnBrk="0" hangingPunct="1">
              <a:lnSpc>
                <a:spcPct val="90000"/>
              </a:lnSpc>
              <a:spcBef>
                <a:spcPct val="0"/>
              </a:spcBef>
              <a:buNone/>
              <a:defRPr sz="4000" b="1" i="0" kern="1200">
                <a:solidFill>
                  <a:schemeClr val="tx1"/>
                </a:solidFill>
                <a:latin typeface="Saira Condensed Condensed SemiBold" pitchFamily="2" charset="77"/>
                <a:ea typeface="+mj-ea"/>
                <a:cs typeface="+mj-cs"/>
              </a:defRPr>
            </a:lvl1pPr>
          </a:lstStyle>
          <a:p>
            <a:r>
              <a:rPr lang="en-US" sz="3200" dirty="0">
                <a:solidFill>
                  <a:srgbClr val="000000"/>
                </a:solidFill>
                <a:latin typeface="Arial" panose="020B0604020202020204" pitchFamily="34" charset="0"/>
                <a:cs typeface="Arial" panose="020B0604020202020204" pitchFamily="34" charset="0"/>
              </a:rPr>
              <a:t>Dataset – Computational Tool</a:t>
            </a:r>
          </a:p>
        </p:txBody>
      </p:sp>
    </p:spTree>
    <p:extLst>
      <p:ext uri="{BB962C8B-B14F-4D97-AF65-F5344CB8AC3E}">
        <p14:creationId xmlns:p14="http://schemas.microsoft.com/office/powerpoint/2010/main" val="3033565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7F8D5-E786-6E20-CA7A-F157A7827239}"/>
            </a:ext>
          </a:extLst>
        </p:cNvPr>
        <p:cNvGrpSpPr/>
        <p:nvPr/>
      </p:nvGrpSpPr>
      <p:grpSpPr>
        <a:xfrm>
          <a:off x="0" y="0"/>
          <a:ext cx="0" cy="0"/>
          <a:chOff x="0" y="0"/>
          <a:chExt cx="0" cy="0"/>
        </a:xfrm>
      </p:grpSpPr>
      <p:sp>
        <p:nvSpPr>
          <p:cNvPr id="21" name="Content Placeholder 1">
            <a:extLst>
              <a:ext uri="{FF2B5EF4-FFF2-40B4-BE49-F238E27FC236}">
                <a16:creationId xmlns:a16="http://schemas.microsoft.com/office/drawing/2014/main" id="{9038CE25-86A8-CC0D-E3FF-DB2F3219B3AC}"/>
              </a:ext>
            </a:extLst>
          </p:cNvPr>
          <p:cNvSpPr txBox="1">
            <a:spLocks/>
          </p:cNvSpPr>
          <p:nvPr/>
        </p:nvSpPr>
        <p:spPr>
          <a:xfrm>
            <a:off x="4197348" y="1295212"/>
            <a:ext cx="7655321" cy="1881823"/>
          </a:xfrm>
          <a:prstGeom prst="rect">
            <a:avLst/>
          </a:prstGeom>
          <a:solidFill>
            <a:schemeClr val="accent5"/>
          </a:solidFill>
          <a:ln>
            <a:solidFill>
              <a:schemeClr val="accent5">
                <a:lumMod val="25000"/>
              </a:schemeClr>
            </a:solidFill>
          </a:ln>
        </p:spPr>
        <p:txBody>
          <a:bodyPr vert="horz" lIns="91440" tIns="45720" rIns="91440" bIns="45720" rtlCol="0">
            <a:normAutofit/>
          </a:bodyPr>
          <a:lst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solidFill>
                <a:latin typeface="IBM Plex Sans" panose="020B0503050203000203" pitchFamily="34" charset="0"/>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endParaRPr lang="en-US" sz="2200" dirty="0">
              <a:solidFill>
                <a:srgbClr val="000000"/>
              </a:solidFill>
              <a:latin typeface="+mn-lt"/>
            </a:endParaRPr>
          </a:p>
        </p:txBody>
      </p:sp>
      <p:sp>
        <p:nvSpPr>
          <p:cNvPr id="4" name="Title 3">
            <a:extLst>
              <a:ext uri="{FF2B5EF4-FFF2-40B4-BE49-F238E27FC236}">
                <a16:creationId xmlns:a16="http://schemas.microsoft.com/office/drawing/2014/main" id="{50C22511-3D8C-29D5-02DF-BAD7CAEC533E}"/>
              </a:ext>
            </a:extLst>
          </p:cNvPr>
          <p:cNvSpPr>
            <a:spLocks noGrp="1"/>
          </p:cNvSpPr>
          <p:nvPr>
            <p:ph type="title"/>
          </p:nvPr>
        </p:nvSpPr>
        <p:spPr>
          <a:xfrm>
            <a:off x="646359" y="365127"/>
            <a:ext cx="10709031" cy="563619"/>
          </a:xfrm>
        </p:spPr>
        <p:txBody>
          <a:bodyPr>
            <a:noAutofit/>
          </a:bodyPr>
          <a:lstStyle/>
          <a:p>
            <a:r>
              <a:rPr lang="en-US" sz="3200" dirty="0">
                <a:solidFill>
                  <a:srgbClr val="000000"/>
                </a:solidFill>
                <a:latin typeface="Arial" panose="020B0604020202020204" pitchFamily="34" charset="0"/>
                <a:cs typeface="Arial" panose="020B0604020202020204" pitchFamily="34" charset="0"/>
              </a:rPr>
              <a:t>Dataset – Numerical Experiments Scenarios</a:t>
            </a:r>
          </a:p>
        </p:txBody>
      </p:sp>
      <p:sp>
        <p:nvSpPr>
          <p:cNvPr id="2" name="Content Placeholder 1">
            <a:extLst>
              <a:ext uri="{FF2B5EF4-FFF2-40B4-BE49-F238E27FC236}">
                <a16:creationId xmlns:a16="http://schemas.microsoft.com/office/drawing/2014/main" id="{BE93EF08-8ADE-6D8B-FA4A-97E4F16692EB}"/>
              </a:ext>
            </a:extLst>
          </p:cNvPr>
          <p:cNvSpPr>
            <a:spLocks noGrp="1"/>
          </p:cNvSpPr>
          <p:nvPr>
            <p:ph idx="1"/>
          </p:nvPr>
        </p:nvSpPr>
        <p:spPr>
          <a:xfrm>
            <a:off x="523018" y="1295212"/>
            <a:ext cx="3568697" cy="4833000"/>
          </a:xfrm>
          <a:solidFill>
            <a:schemeClr val="accent3">
              <a:lumMod val="40000"/>
              <a:lumOff val="60000"/>
            </a:schemeClr>
          </a:solidFill>
          <a:ln>
            <a:solidFill>
              <a:schemeClr val="accent3">
                <a:lumMod val="75000"/>
              </a:schemeClr>
            </a:solidFill>
          </a:ln>
        </p:spPr>
        <p:txBody>
          <a:bodyPr>
            <a:normAutofit/>
          </a:bodyPr>
          <a:lstStyle/>
          <a:p>
            <a:pPr marL="0" indent="0" algn="ctr">
              <a:buNone/>
            </a:pPr>
            <a:r>
              <a:rPr lang="en-US" sz="2200" b="1" dirty="0">
                <a:solidFill>
                  <a:srgbClr val="000000"/>
                </a:solidFill>
                <a:latin typeface="+mn-lt"/>
              </a:rPr>
              <a:t>Beach Slope Scenarios</a:t>
            </a:r>
          </a:p>
          <a:p>
            <a:pPr marL="0" indent="0">
              <a:buNone/>
            </a:pPr>
            <a:r>
              <a:rPr lang="en-US" sz="2000" dirty="0">
                <a:ln w="0"/>
                <a:solidFill>
                  <a:srgbClr val="000000"/>
                </a:solidFill>
                <a:latin typeface="+mn-lt"/>
                <a:cs typeface="Arial" panose="020B0604020202020204" pitchFamily="34" charset="0"/>
              </a:rPr>
              <a:t> 5</a:t>
            </a:r>
            <a:r>
              <a:rPr lang="en-US" sz="2000" baseline="30000" dirty="0">
                <a:ln w="0"/>
                <a:solidFill>
                  <a:srgbClr val="000000"/>
                </a:solidFill>
                <a:latin typeface="+mn-lt"/>
                <a:cs typeface="Arial" panose="020B0604020202020204" pitchFamily="34" charset="0"/>
              </a:rPr>
              <a:t>th</a:t>
            </a:r>
            <a:r>
              <a:rPr lang="en-US" sz="2000" dirty="0">
                <a:ln w="0"/>
                <a:solidFill>
                  <a:srgbClr val="000000"/>
                </a:solidFill>
                <a:latin typeface="+mn-lt"/>
                <a:cs typeface="Arial" panose="020B0604020202020204" pitchFamily="34" charset="0"/>
              </a:rPr>
              <a:t>, 50</a:t>
            </a:r>
            <a:r>
              <a:rPr lang="en-US" sz="2000" baseline="30000" dirty="0">
                <a:ln w="0"/>
                <a:solidFill>
                  <a:srgbClr val="000000"/>
                </a:solidFill>
                <a:latin typeface="+mn-lt"/>
                <a:cs typeface="Arial" panose="020B0604020202020204" pitchFamily="34" charset="0"/>
              </a:rPr>
              <a:t>th</a:t>
            </a:r>
            <a:r>
              <a:rPr lang="en-US" sz="2000" dirty="0">
                <a:ln w="0"/>
                <a:solidFill>
                  <a:srgbClr val="000000"/>
                </a:solidFill>
                <a:latin typeface="+mn-lt"/>
                <a:cs typeface="Arial" panose="020B0604020202020204" pitchFamily="34" charset="0"/>
              </a:rPr>
              <a:t>, and 95</a:t>
            </a:r>
            <a:r>
              <a:rPr lang="en-US" sz="2000" baseline="30000" dirty="0">
                <a:ln w="0"/>
                <a:solidFill>
                  <a:srgbClr val="000000"/>
                </a:solidFill>
                <a:latin typeface="+mn-lt"/>
                <a:cs typeface="Arial" panose="020B0604020202020204" pitchFamily="34" charset="0"/>
              </a:rPr>
              <a:t>th</a:t>
            </a:r>
            <a:r>
              <a:rPr lang="en-US" sz="2000" dirty="0">
                <a:ln w="0"/>
                <a:solidFill>
                  <a:srgbClr val="000000"/>
                </a:solidFill>
                <a:latin typeface="+mn-lt"/>
                <a:cs typeface="Arial" panose="020B0604020202020204" pitchFamily="34" charset="0"/>
              </a:rPr>
              <a:t> percentile of measured beach slopes are selected for numerical simulations.</a:t>
            </a:r>
          </a:p>
          <a:p>
            <a:pPr>
              <a:buFont typeface="Arial" panose="020B0604020202020204" pitchFamily="34" charset="0"/>
              <a:buChar char="•"/>
            </a:pPr>
            <a:endParaRPr lang="en-US" sz="2200" dirty="0">
              <a:solidFill>
                <a:srgbClr val="000000"/>
              </a:solidFill>
              <a:latin typeface="+mn-lt"/>
            </a:endParaRPr>
          </a:p>
        </p:txBody>
      </p:sp>
      <p:sp>
        <p:nvSpPr>
          <p:cNvPr id="3" name="Slide Number Placeholder 2">
            <a:extLst>
              <a:ext uri="{FF2B5EF4-FFF2-40B4-BE49-F238E27FC236}">
                <a16:creationId xmlns:a16="http://schemas.microsoft.com/office/drawing/2014/main" id="{C647DA62-6471-C1F1-D8DB-F5962A7AEB8C}"/>
              </a:ext>
            </a:extLst>
          </p:cNvPr>
          <p:cNvSpPr>
            <a:spLocks noGrp="1"/>
          </p:cNvSpPr>
          <p:nvPr>
            <p:ph type="sldNum" sz="quarter" idx="12"/>
          </p:nvPr>
        </p:nvSpPr>
        <p:spPr/>
        <p:txBody>
          <a:bodyPr/>
          <a:lstStyle/>
          <a:p>
            <a:fld id="{4267CD5E-26CF-4249-8540-BB1D07FD4227}" type="slidenum">
              <a:rPr lang="en-US" smtClean="0"/>
              <a:t>8</a:t>
            </a:fld>
            <a:endParaRPr lang="en-US"/>
          </a:p>
        </p:txBody>
      </p:sp>
      <p:sp>
        <p:nvSpPr>
          <p:cNvPr id="7" name="Content Placeholder 3">
            <a:extLst>
              <a:ext uri="{FF2B5EF4-FFF2-40B4-BE49-F238E27FC236}">
                <a16:creationId xmlns:a16="http://schemas.microsoft.com/office/drawing/2014/main" id="{9C98A67B-F681-62E7-E9ED-C772924EEF84}"/>
              </a:ext>
            </a:extLst>
          </p:cNvPr>
          <p:cNvSpPr txBox="1">
            <a:spLocks/>
          </p:cNvSpPr>
          <p:nvPr/>
        </p:nvSpPr>
        <p:spPr>
          <a:xfrm>
            <a:off x="628650" y="1115798"/>
            <a:ext cx="11229672" cy="1056454"/>
          </a:xfrm>
          <a:prstGeom prst="rect">
            <a:avLst/>
          </a:prstGeom>
        </p:spPr>
        <p:txBody>
          <a:bodyPr vert="horz" lIns="91440" tIns="45720" rIns="91440" bIns="45720" rtlCol="0">
            <a:normAutofit/>
          </a:bodyPr>
          <a:lst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solidFill>
                <a:latin typeface="IBM Plex Sans" panose="020B0503050203000203" pitchFamily="34" charset="0"/>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endParaRPr lang="en-US" sz="2200" dirty="0">
              <a:ln w="0"/>
              <a:solidFill>
                <a:srgbClr val="000000"/>
              </a:solidFill>
              <a:latin typeface="+mn-lt"/>
              <a:cs typeface="Arial" panose="020B0604020202020204" pitchFamily="34" charset="0"/>
            </a:endParaRPr>
          </a:p>
        </p:txBody>
      </p:sp>
      <p:pic>
        <p:nvPicPr>
          <p:cNvPr id="8" name="Picture 7">
            <a:extLst>
              <a:ext uri="{FF2B5EF4-FFF2-40B4-BE49-F238E27FC236}">
                <a16:creationId xmlns:a16="http://schemas.microsoft.com/office/drawing/2014/main" id="{82BB2C1D-79C3-675D-1FCE-DF694AD81115}"/>
              </a:ext>
            </a:extLst>
          </p:cNvPr>
          <p:cNvPicPr>
            <a:picLocks noChangeAspect="1"/>
          </p:cNvPicPr>
          <p:nvPr/>
        </p:nvPicPr>
        <p:blipFill>
          <a:blip r:embed="rId3"/>
          <a:stretch>
            <a:fillRect/>
          </a:stretch>
        </p:blipFill>
        <p:spPr>
          <a:xfrm>
            <a:off x="600075" y="3860663"/>
            <a:ext cx="3439384" cy="2203912"/>
          </a:xfrm>
          <a:prstGeom prst="rect">
            <a:avLst/>
          </a:prstGeom>
        </p:spPr>
      </p:pic>
      <p:sp>
        <p:nvSpPr>
          <p:cNvPr id="13" name="Content Placeholder 1">
            <a:extLst>
              <a:ext uri="{FF2B5EF4-FFF2-40B4-BE49-F238E27FC236}">
                <a16:creationId xmlns:a16="http://schemas.microsoft.com/office/drawing/2014/main" id="{66E11C81-0878-EDF0-FE9B-ABB53B2B93F3}"/>
              </a:ext>
            </a:extLst>
          </p:cNvPr>
          <p:cNvSpPr txBox="1">
            <a:spLocks/>
          </p:cNvSpPr>
          <p:nvPr/>
        </p:nvSpPr>
        <p:spPr>
          <a:xfrm>
            <a:off x="4197348" y="1295212"/>
            <a:ext cx="3683699" cy="1709163"/>
          </a:xfrm>
          <a:prstGeom prst="rect">
            <a:avLst/>
          </a:prstGeom>
          <a:noFill/>
          <a:ln>
            <a:noFill/>
          </a:ln>
        </p:spPr>
        <p:txBody>
          <a:bodyPr vert="horz" lIns="91440" tIns="45720" rIns="91440" bIns="45720" rtlCol="0">
            <a:normAutofit fontScale="92500"/>
          </a:bodyPr>
          <a:lst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solidFill>
                <a:latin typeface="IBM Plex Sans" panose="020B0503050203000203" pitchFamily="34" charset="0"/>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000000"/>
                </a:solidFill>
                <a:latin typeface="+mn-lt"/>
              </a:rPr>
              <a:t>Storm Tide &amp; Wave Scenarios</a:t>
            </a:r>
          </a:p>
          <a:p>
            <a:r>
              <a:rPr lang="en-US" sz="2000" dirty="0">
                <a:ln w="0"/>
                <a:solidFill>
                  <a:srgbClr val="000000"/>
                </a:solidFill>
                <a:latin typeface="+mn-lt"/>
                <a:cs typeface="Arial" panose="020B0604020202020204" pitchFamily="34" charset="0"/>
              </a:rPr>
              <a:t>Three storm tide scenarios.</a:t>
            </a:r>
          </a:p>
          <a:p>
            <a:r>
              <a:rPr lang="en-US" sz="2100" dirty="0">
                <a:ln w="0"/>
                <a:solidFill>
                  <a:srgbClr val="000000"/>
                </a:solidFill>
                <a:latin typeface="+mn-lt"/>
                <a:cs typeface="Arial" panose="020B0604020202020204" pitchFamily="34" charset="0"/>
              </a:rPr>
              <a:t>A synthetic storm dataset (</a:t>
            </a:r>
            <a:r>
              <a:rPr lang="en-GB" sz="2100" dirty="0">
                <a:ln w="0"/>
                <a:solidFill>
                  <a:srgbClr val="000000"/>
                </a:solidFill>
                <a:latin typeface="+mn-lt"/>
                <a:cs typeface="Arial" panose="020B0604020202020204" pitchFamily="34" charset="0"/>
              </a:rPr>
              <a:t>Marsooli et al. 2021)</a:t>
            </a:r>
            <a:r>
              <a:rPr lang="en-US" sz="2100" dirty="0">
                <a:ln w="0"/>
                <a:solidFill>
                  <a:srgbClr val="000000"/>
                </a:solidFill>
                <a:latin typeface="+mn-lt"/>
                <a:cs typeface="Arial" panose="020B0604020202020204" pitchFamily="34" charset="0"/>
              </a:rPr>
              <a:t> was used to select 50 wave scenarios.</a:t>
            </a:r>
          </a:p>
        </p:txBody>
      </p:sp>
      <p:pic>
        <p:nvPicPr>
          <p:cNvPr id="18" name="Picture 17">
            <a:extLst>
              <a:ext uri="{FF2B5EF4-FFF2-40B4-BE49-F238E27FC236}">
                <a16:creationId xmlns:a16="http://schemas.microsoft.com/office/drawing/2014/main" id="{88559BE7-16BE-52EA-34B5-CA2C3389CC6C}"/>
              </a:ext>
            </a:extLst>
          </p:cNvPr>
          <p:cNvPicPr>
            <a:picLocks noChangeAspect="1"/>
          </p:cNvPicPr>
          <p:nvPr/>
        </p:nvPicPr>
        <p:blipFill>
          <a:blip r:embed="rId4"/>
          <a:stretch>
            <a:fillRect/>
          </a:stretch>
        </p:blipFill>
        <p:spPr>
          <a:xfrm>
            <a:off x="7886700" y="1447801"/>
            <a:ext cx="3859526" cy="1527348"/>
          </a:xfrm>
          <a:prstGeom prst="rect">
            <a:avLst/>
          </a:prstGeom>
        </p:spPr>
      </p:pic>
      <p:sp>
        <p:nvSpPr>
          <p:cNvPr id="16" name="Content Placeholder 1">
            <a:extLst>
              <a:ext uri="{FF2B5EF4-FFF2-40B4-BE49-F238E27FC236}">
                <a16:creationId xmlns:a16="http://schemas.microsoft.com/office/drawing/2014/main" id="{08B9D3E9-E227-D4CE-E57D-9A40EB98C050}"/>
              </a:ext>
            </a:extLst>
          </p:cNvPr>
          <p:cNvSpPr txBox="1">
            <a:spLocks/>
          </p:cNvSpPr>
          <p:nvPr/>
        </p:nvSpPr>
        <p:spPr>
          <a:xfrm>
            <a:off x="4197349" y="3280599"/>
            <a:ext cx="7655320" cy="2847613"/>
          </a:xfrm>
          <a:prstGeom prst="rect">
            <a:avLst/>
          </a:prstGeom>
          <a:solidFill>
            <a:srgbClr val="D6F2DD"/>
          </a:solidFill>
          <a:ln>
            <a:solidFill>
              <a:srgbClr val="006600"/>
            </a:solidFill>
          </a:ln>
        </p:spPr>
        <p:txBody>
          <a:bodyPr vert="horz" lIns="91440" tIns="45720" rIns="91440" bIns="45720" rtlCol="0">
            <a:normAutofit/>
          </a:bodyPr>
          <a:lst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solidFill>
                <a:latin typeface="IBM Plex Sans" panose="020B0503050203000203" pitchFamily="34" charset="0"/>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endParaRPr lang="en-US" sz="2200" dirty="0">
              <a:solidFill>
                <a:srgbClr val="000000"/>
              </a:solidFill>
              <a:latin typeface="+mn-lt"/>
            </a:endParaRPr>
          </a:p>
        </p:txBody>
      </p:sp>
      <p:sp>
        <p:nvSpPr>
          <p:cNvPr id="22" name="Content Placeholder 1">
            <a:extLst>
              <a:ext uri="{FF2B5EF4-FFF2-40B4-BE49-F238E27FC236}">
                <a16:creationId xmlns:a16="http://schemas.microsoft.com/office/drawing/2014/main" id="{F0BD44D7-DC86-4BC0-DE29-26D011D1A694}"/>
              </a:ext>
            </a:extLst>
          </p:cNvPr>
          <p:cNvSpPr txBox="1">
            <a:spLocks/>
          </p:cNvSpPr>
          <p:nvPr/>
        </p:nvSpPr>
        <p:spPr>
          <a:xfrm>
            <a:off x="4197349" y="3396976"/>
            <a:ext cx="2689226" cy="2731236"/>
          </a:xfrm>
          <a:prstGeom prst="rect">
            <a:avLst/>
          </a:prstGeom>
          <a:noFill/>
          <a:ln>
            <a:noFill/>
          </a:ln>
        </p:spPr>
        <p:txBody>
          <a:bodyPr vert="horz" lIns="91440" tIns="45720" rIns="91440" bIns="45720" rtlCol="0">
            <a:normAutofit/>
          </a:bodyPr>
          <a:lst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solidFill>
                <a:latin typeface="IBM Plex Sans" panose="020B0503050203000203" pitchFamily="34" charset="0"/>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solidFill>
                  <a:srgbClr val="000000"/>
                </a:solidFill>
                <a:latin typeface="+mn-lt"/>
              </a:rPr>
              <a:t>Vegetation Scenarios</a:t>
            </a:r>
          </a:p>
          <a:p>
            <a:pPr marL="0" indent="0">
              <a:buNone/>
            </a:pPr>
            <a:r>
              <a:rPr lang="en-US" sz="2000" dirty="0">
                <a:ln w="0"/>
                <a:solidFill>
                  <a:srgbClr val="000000"/>
                </a:solidFill>
                <a:latin typeface="+mn-lt"/>
                <a:cs typeface="Arial" panose="020B0604020202020204" pitchFamily="34" charset="0"/>
              </a:rPr>
              <a:t>Based on the characteristics of </a:t>
            </a:r>
            <a:r>
              <a:rPr lang="en-US" sz="2000" b="1" dirty="0">
                <a:ln w="0"/>
                <a:solidFill>
                  <a:srgbClr val="000000"/>
                </a:solidFill>
                <a:latin typeface="+mn-lt"/>
                <a:cs typeface="Arial" panose="020B0604020202020204" pitchFamily="34" charset="0"/>
              </a:rPr>
              <a:t>spartina alterniflora</a:t>
            </a:r>
            <a:r>
              <a:rPr lang="en-US" sz="2000" dirty="0">
                <a:ln w="0"/>
                <a:solidFill>
                  <a:srgbClr val="000000"/>
                </a:solidFill>
                <a:latin typeface="+mn-lt"/>
                <a:cs typeface="Arial" panose="020B0604020202020204" pitchFamily="34" charset="0"/>
              </a:rPr>
              <a:t>, five scenarios of vegetation is defined, in which each characteristic was changed by doubled.</a:t>
            </a:r>
          </a:p>
          <a:p>
            <a:pPr>
              <a:buFont typeface="Arial" panose="020B0604020202020204" pitchFamily="34" charset="0"/>
              <a:buChar char="•"/>
            </a:pPr>
            <a:endParaRPr lang="en-US" sz="2200" dirty="0">
              <a:solidFill>
                <a:srgbClr val="000000"/>
              </a:solidFill>
              <a:latin typeface="+mn-lt"/>
            </a:endParaRPr>
          </a:p>
        </p:txBody>
      </p:sp>
      <p:pic>
        <p:nvPicPr>
          <p:cNvPr id="23" name="Picture 22">
            <a:extLst>
              <a:ext uri="{FF2B5EF4-FFF2-40B4-BE49-F238E27FC236}">
                <a16:creationId xmlns:a16="http://schemas.microsoft.com/office/drawing/2014/main" id="{86652C6C-FDAF-539F-68BC-5B12FED4AE1F}"/>
              </a:ext>
            </a:extLst>
          </p:cNvPr>
          <p:cNvPicPr>
            <a:picLocks noChangeAspect="1"/>
          </p:cNvPicPr>
          <p:nvPr/>
        </p:nvPicPr>
        <p:blipFill>
          <a:blip r:embed="rId5"/>
          <a:stretch>
            <a:fillRect/>
          </a:stretch>
        </p:blipFill>
        <p:spPr>
          <a:xfrm>
            <a:off x="6973159" y="3372688"/>
            <a:ext cx="4773067" cy="2691887"/>
          </a:xfrm>
          <a:prstGeom prst="rect">
            <a:avLst/>
          </a:prstGeom>
        </p:spPr>
      </p:pic>
      <p:sp>
        <p:nvSpPr>
          <p:cNvPr id="24" name="Rectangle 23">
            <a:extLst>
              <a:ext uri="{FF2B5EF4-FFF2-40B4-BE49-F238E27FC236}">
                <a16:creationId xmlns:a16="http://schemas.microsoft.com/office/drawing/2014/main" id="{F7814D52-16AA-1180-EF98-98D990963B87}"/>
              </a:ext>
            </a:extLst>
          </p:cNvPr>
          <p:cNvSpPr/>
          <p:nvPr/>
        </p:nvSpPr>
        <p:spPr>
          <a:xfrm>
            <a:off x="10372725" y="1676400"/>
            <a:ext cx="371475" cy="1809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858FDB9-CEC9-F331-9F1A-A21652E2774D}"/>
              </a:ext>
            </a:extLst>
          </p:cNvPr>
          <p:cNvPicPr>
            <a:picLocks noChangeAspect="1"/>
          </p:cNvPicPr>
          <p:nvPr/>
        </p:nvPicPr>
        <p:blipFill rotWithShape="1">
          <a:blip r:embed="rId6"/>
          <a:srcRect t="24110" r="40533"/>
          <a:stretch/>
        </p:blipFill>
        <p:spPr>
          <a:xfrm>
            <a:off x="583999" y="3177035"/>
            <a:ext cx="3439384" cy="615759"/>
          </a:xfrm>
          <a:prstGeom prst="rect">
            <a:avLst/>
          </a:prstGeom>
        </p:spPr>
      </p:pic>
    </p:spTree>
    <p:extLst>
      <p:ext uri="{BB962C8B-B14F-4D97-AF65-F5344CB8AC3E}">
        <p14:creationId xmlns:p14="http://schemas.microsoft.com/office/powerpoint/2010/main" val="395636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3" grpId="0"/>
      <p:bldP spid="16" grpId="0" animBg="1"/>
      <p:bldP spid="22"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461F8-9B18-9EF8-C024-78D9AD94E11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7B9598-C078-DA95-D5BE-A60197A130A4}"/>
              </a:ext>
            </a:extLst>
          </p:cNvPr>
          <p:cNvSpPr>
            <a:spLocks noGrp="1"/>
          </p:cNvSpPr>
          <p:nvPr>
            <p:ph type="sldNum" sz="quarter" idx="12"/>
          </p:nvPr>
        </p:nvSpPr>
        <p:spPr/>
        <p:txBody>
          <a:bodyPr/>
          <a:lstStyle/>
          <a:p>
            <a:fld id="{4267CD5E-26CF-4249-8540-BB1D07FD4227}" type="slidenum">
              <a:rPr lang="en-US" smtClean="0"/>
              <a:t>9</a:t>
            </a:fld>
            <a:endParaRPr lang="en-US"/>
          </a:p>
        </p:txBody>
      </p:sp>
      <p:sp>
        <p:nvSpPr>
          <p:cNvPr id="7" name="Content Placeholder 3">
            <a:extLst>
              <a:ext uri="{FF2B5EF4-FFF2-40B4-BE49-F238E27FC236}">
                <a16:creationId xmlns:a16="http://schemas.microsoft.com/office/drawing/2014/main" id="{0FF47EC8-F5B5-1941-32B6-CE2946EEF256}"/>
              </a:ext>
            </a:extLst>
          </p:cNvPr>
          <p:cNvSpPr txBox="1">
            <a:spLocks/>
          </p:cNvSpPr>
          <p:nvPr/>
        </p:nvSpPr>
        <p:spPr>
          <a:xfrm>
            <a:off x="628650" y="1249148"/>
            <a:ext cx="11229672" cy="1056454"/>
          </a:xfrm>
          <a:prstGeom prst="rect">
            <a:avLst/>
          </a:prstGeom>
        </p:spPr>
        <p:txBody>
          <a:bodyPr vert="horz" lIns="91440" tIns="45720" rIns="91440" bIns="45720" rtlCol="0">
            <a:normAutofit/>
          </a:bodyPr>
          <a:lst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solidFill>
                <a:latin typeface="IBM Plex Sans" panose="020B0503050203000203" pitchFamily="34" charset="0"/>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endParaRPr lang="en-US" sz="2200" dirty="0">
              <a:ln w="0"/>
              <a:solidFill>
                <a:srgbClr val="000000"/>
              </a:solidFill>
              <a:latin typeface="+mn-lt"/>
              <a:cs typeface="Arial" panose="020B0604020202020204" pitchFamily="34" charset="0"/>
            </a:endParaRPr>
          </a:p>
        </p:txBody>
      </p:sp>
      <p:sp>
        <p:nvSpPr>
          <p:cNvPr id="13" name="Content Placeholder 1">
            <a:extLst>
              <a:ext uri="{FF2B5EF4-FFF2-40B4-BE49-F238E27FC236}">
                <a16:creationId xmlns:a16="http://schemas.microsoft.com/office/drawing/2014/main" id="{FBB2F921-E4F4-CC2E-CAA6-8DDD8CDDC6A1}"/>
              </a:ext>
            </a:extLst>
          </p:cNvPr>
          <p:cNvSpPr txBox="1">
            <a:spLocks/>
          </p:cNvSpPr>
          <p:nvPr/>
        </p:nvSpPr>
        <p:spPr>
          <a:xfrm>
            <a:off x="628650" y="1269762"/>
            <a:ext cx="4813597" cy="1056455"/>
          </a:xfrm>
          <a:prstGeom prst="rect">
            <a:avLst/>
          </a:prstGeom>
        </p:spPr>
        <p:txBody>
          <a:bodyPr vert="horz" lIns="91440" tIns="45720" rIns="91440" bIns="45720" rtlCol="0">
            <a:noAutofit/>
          </a:bodyPr>
          <a:lst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solidFill>
                <a:latin typeface="IBM Plex Sans" panose="020B0503050203000203" pitchFamily="34" charset="0"/>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2200" b="1" dirty="0">
                <a:solidFill>
                  <a:srgbClr val="000000"/>
                </a:solidFill>
                <a:latin typeface="-apple-system"/>
              </a:rPr>
              <a:t>Decision variables </a:t>
            </a:r>
            <a:r>
              <a:rPr lang="en-US" sz="2200" dirty="0">
                <a:solidFill>
                  <a:srgbClr val="000000"/>
                </a:solidFill>
                <a:latin typeface="-apple-system"/>
              </a:rPr>
              <a:t>are</a:t>
            </a:r>
            <a:r>
              <a:rPr lang="en-US" sz="2200" b="1" dirty="0">
                <a:solidFill>
                  <a:srgbClr val="000000"/>
                </a:solidFill>
                <a:latin typeface="-apple-system"/>
              </a:rPr>
              <a:t> </a:t>
            </a:r>
            <a:r>
              <a:rPr lang="en-US" sz="2200" dirty="0">
                <a:solidFill>
                  <a:srgbClr val="000000"/>
                </a:solidFill>
                <a:latin typeface="-apple-system"/>
              </a:rPr>
              <a:t>vegetation area (A</a:t>
            </a:r>
            <a:r>
              <a:rPr lang="en-US" sz="2200" baseline="-25000" dirty="0">
                <a:solidFill>
                  <a:srgbClr val="000000"/>
                </a:solidFill>
                <a:latin typeface="-apple-system"/>
              </a:rPr>
              <a:t>v</a:t>
            </a:r>
            <a:r>
              <a:rPr lang="en-US" sz="2200" dirty="0">
                <a:solidFill>
                  <a:srgbClr val="000000"/>
                </a:solidFill>
                <a:latin typeface="-apple-system"/>
              </a:rPr>
              <a:t>), vegetation density (N</a:t>
            </a:r>
            <a:r>
              <a:rPr lang="en-US" sz="2200" baseline="-25000" dirty="0">
                <a:solidFill>
                  <a:srgbClr val="000000"/>
                </a:solidFill>
                <a:latin typeface="-apple-system"/>
              </a:rPr>
              <a:t>v</a:t>
            </a:r>
            <a:r>
              <a:rPr lang="en-US" sz="2200" dirty="0">
                <a:solidFill>
                  <a:srgbClr val="000000"/>
                </a:solidFill>
                <a:latin typeface="-apple-system"/>
              </a:rPr>
              <a:t>), seawall height (H</a:t>
            </a:r>
            <a:r>
              <a:rPr lang="en-US" sz="2200" baseline="-25000" dirty="0">
                <a:solidFill>
                  <a:srgbClr val="000000"/>
                </a:solidFill>
                <a:latin typeface="-apple-system"/>
              </a:rPr>
              <a:t>sw</a:t>
            </a:r>
            <a:r>
              <a:rPr lang="en-US" sz="2200" dirty="0">
                <a:solidFill>
                  <a:srgbClr val="000000"/>
                </a:solidFill>
                <a:latin typeface="-apple-system"/>
              </a:rPr>
              <a:t>) </a:t>
            </a:r>
          </a:p>
          <a:p>
            <a:pPr>
              <a:buFont typeface="Arial" panose="020B0604020202020204" pitchFamily="34" charset="0"/>
              <a:buChar char="•"/>
            </a:pPr>
            <a:endParaRPr lang="en-US" sz="2000" dirty="0">
              <a:solidFill>
                <a:srgbClr val="000000"/>
              </a:solidFill>
              <a:latin typeface="+mn-lt"/>
            </a:endParaRPr>
          </a:p>
          <a:p>
            <a:pPr>
              <a:buFont typeface="Arial" panose="020B0604020202020204" pitchFamily="34" charset="0"/>
              <a:buChar char="•"/>
            </a:pPr>
            <a:endParaRPr lang="en-US" sz="2000" dirty="0">
              <a:solidFill>
                <a:srgbClr val="000000"/>
              </a:solidFill>
              <a:latin typeface="+mn-lt"/>
            </a:endParaRPr>
          </a:p>
          <a:p>
            <a:pPr>
              <a:buFont typeface="Arial" panose="020B0604020202020204" pitchFamily="34" charset="0"/>
              <a:buChar char="•"/>
            </a:pPr>
            <a:endParaRPr lang="en-US" sz="2000" dirty="0">
              <a:solidFill>
                <a:srgbClr val="000000"/>
              </a:solidFill>
              <a:latin typeface="+mn-lt"/>
            </a:endParaRPr>
          </a:p>
        </p:txBody>
      </p:sp>
      <p:pic>
        <p:nvPicPr>
          <p:cNvPr id="21" name="Picture 20">
            <a:extLst>
              <a:ext uri="{FF2B5EF4-FFF2-40B4-BE49-F238E27FC236}">
                <a16:creationId xmlns:a16="http://schemas.microsoft.com/office/drawing/2014/main" id="{72A670B1-D83C-00FF-199D-2722AEE67FD6}"/>
              </a:ext>
            </a:extLst>
          </p:cNvPr>
          <p:cNvPicPr>
            <a:picLocks noChangeAspect="1"/>
          </p:cNvPicPr>
          <p:nvPr/>
        </p:nvPicPr>
        <p:blipFill>
          <a:blip r:embed="rId3"/>
          <a:stretch>
            <a:fillRect/>
          </a:stretch>
        </p:blipFill>
        <p:spPr>
          <a:xfrm>
            <a:off x="5442247" y="1313925"/>
            <a:ext cx="6084593" cy="865053"/>
          </a:xfrm>
          <a:prstGeom prst="rect">
            <a:avLst/>
          </a:prstGeom>
        </p:spPr>
      </p:pic>
      <p:sp>
        <p:nvSpPr>
          <p:cNvPr id="23" name="Rectangle 22">
            <a:extLst>
              <a:ext uri="{FF2B5EF4-FFF2-40B4-BE49-F238E27FC236}">
                <a16:creationId xmlns:a16="http://schemas.microsoft.com/office/drawing/2014/main" id="{0DF787A4-4069-9A8D-B482-BE51D7AAD555}"/>
              </a:ext>
            </a:extLst>
          </p:cNvPr>
          <p:cNvSpPr/>
          <p:nvPr/>
        </p:nvSpPr>
        <p:spPr>
          <a:xfrm>
            <a:off x="5819775" y="2240756"/>
            <a:ext cx="276225"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4FCBAEB1-47E8-83C6-BBF1-6010B69EE9FB}"/>
              </a:ext>
            </a:extLst>
          </p:cNvPr>
          <p:cNvSpPr txBox="1">
            <a:spLocks/>
          </p:cNvSpPr>
          <p:nvPr/>
        </p:nvSpPr>
        <p:spPr>
          <a:xfrm>
            <a:off x="798759" y="517527"/>
            <a:ext cx="10709031" cy="734621"/>
          </a:xfrm>
          <a:prstGeom prst="rect">
            <a:avLst/>
          </a:prstGeom>
        </p:spPr>
        <p:txBody>
          <a:bodyPr vert="horz" lIns="91440" tIns="45720" rIns="91440" bIns="45720" rtlCol="0" anchor="t">
            <a:normAutofit fontScale="97500"/>
          </a:bodyPr>
          <a:lstStyle>
            <a:lvl1pPr algn="l" defTabSz="914354" rtl="0" eaLnBrk="1" latinLnBrk="0" hangingPunct="1">
              <a:lnSpc>
                <a:spcPct val="90000"/>
              </a:lnSpc>
              <a:spcBef>
                <a:spcPct val="0"/>
              </a:spcBef>
              <a:buNone/>
              <a:defRPr sz="4000" b="1" i="0" kern="1200">
                <a:solidFill>
                  <a:schemeClr val="tx1"/>
                </a:solidFill>
                <a:latin typeface="Saira Condensed Condensed SemiBold" pitchFamily="2" charset="77"/>
                <a:ea typeface="+mj-ea"/>
                <a:cs typeface="+mj-cs"/>
              </a:defRPr>
            </a:lvl1pPr>
          </a:lstStyle>
          <a:p>
            <a:r>
              <a:rPr lang="en-US" sz="3200" dirty="0">
                <a:solidFill>
                  <a:srgbClr val="000000"/>
                </a:solidFill>
                <a:latin typeface="Arial" panose="020B0604020202020204" pitchFamily="34" charset="0"/>
                <a:cs typeface="Arial" panose="020B0604020202020204" pitchFamily="34" charset="0"/>
              </a:rPr>
              <a:t>Dataset – Decision Variables and Sampling Space</a:t>
            </a:r>
          </a:p>
        </p:txBody>
      </p:sp>
      <p:sp>
        <p:nvSpPr>
          <p:cNvPr id="10" name="Content Placeholder 1">
            <a:extLst>
              <a:ext uri="{FF2B5EF4-FFF2-40B4-BE49-F238E27FC236}">
                <a16:creationId xmlns:a16="http://schemas.microsoft.com/office/drawing/2014/main" id="{857A98C1-1B69-72F1-956B-EA344102DDCB}"/>
              </a:ext>
            </a:extLst>
          </p:cNvPr>
          <p:cNvSpPr txBox="1">
            <a:spLocks/>
          </p:cNvSpPr>
          <p:nvPr/>
        </p:nvSpPr>
        <p:spPr>
          <a:xfrm>
            <a:off x="7587330" y="2993332"/>
            <a:ext cx="4371211" cy="3167650"/>
          </a:xfrm>
          <a:prstGeom prst="rect">
            <a:avLst/>
          </a:prstGeom>
        </p:spPr>
        <p:txBody>
          <a:bodyPr vert="horz" lIns="91440" tIns="45720" rIns="91440" bIns="45720" rtlCol="0">
            <a:noAutofit/>
          </a:bodyPr>
          <a:lst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solidFill>
                <a:latin typeface="IBM Plex Sans" panose="020B0503050203000203" pitchFamily="34" charset="0"/>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2200" dirty="0">
                <a:solidFill>
                  <a:srgbClr val="000000"/>
                </a:solidFill>
                <a:latin typeface="-apple-system"/>
              </a:rPr>
              <a:t>The </a:t>
            </a:r>
            <a:r>
              <a:rPr lang="en-US" sz="2200" b="1" dirty="0">
                <a:solidFill>
                  <a:srgbClr val="000000"/>
                </a:solidFill>
                <a:latin typeface="-apple-system"/>
              </a:rPr>
              <a:t>Full Factorial Experiment Design</a:t>
            </a:r>
            <a:r>
              <a:rPr lang="en-US" sz="2200" dirty="0">
                <a:solidFill>
                  <a:srgbClr val="000000"/>
                </a:solidFill>
                <a:latin typeface="-apple-system"/>
              </a:rPr>
              <a:t> method is adopted, by dividing the feasible range for each variable into four equal levels. </a:t>
            </a:r>
          </a:p>
          <a:p>
            <a:pPr>
              <a:buFont typeface="Arial" panose="020B0604020202020204" pitchFamily="34" charset="0"/>
              <a:buChar char="•"/>
            </a:pPr>
            <a:endParaRPr lang="en-US" sz="2200" dirty="0">
              <a:solidFill>
                <a:srgbClr val="000000"/>
              </a:solidFill>
              <a:latin typeface="-apple-system"/>
            </a:endParaRPr>
          </a:p>
          <a:p>
            <a:pPr>
              <a:buFont typeface="Arial" panose="020B0604020202020204" pitchFamily="34" charset="0"/>
              <a:buChar char="•"/>
            </a:pPr>
            <a:r>
              <a:rPr lang="en-US" sz="2200" dirty="0">
                <a:solidFill>
                  <a:srgbClr val="000000"/>
                </a:solidFill>
                <a:latin typeface="-apple-system"/>
              </a:rPr>
              <a:t>The </a:t>
            </a:r>
            <a:r>
              <a:rPr lang="en-US" sz="2200" b="1" dirty="0">
                <a:solidFill>
                  <a:srgbClr val="000000"/>
                </a:solidFill>
                <a:latin typeface="-apple-system"/>
              </a:rPr>
              <a:t>Latin Hypercube Sampling </a:t>
            </a:r>
            <a:r>
              <a:rPr lang="en-US" sz="2200" dirty="0">
                <a:solidFill>
                  <a:srgbClr val="000000"/>
                </a:solidFill>
                <a:latin typeface="-apple-system"/>
              </a:rPr>
              <a:t>is used to sample scenarios for each of the four levels</a:t>
            </a:r>
            <a:endParaRPr lang="en-US" sz="2000" dirty="0">
              <a:solidFill>
                <a:srgbClr val="000000"/>
              </a:solidFill>
              <a:latin typeface="+mn-lt"/>
            </a:endParaRPr>
          </a:p>
          <a:p>
            <a:pPr>
              <a:buFont typeface="Arial" panose="020B0604020202020204" pitchFamily="34" charset="0"/>
              <a:buChar char="•"/>
            </a:pPr>
            <a:endParaRPr lang="en-US" sz="2000" dirty="0">
              <a:solidFill>
                <a:srgbClr val="000000"/>
              </a:solidFill>
              <a:latin typeface="+mn-lt"/>
            </a:endParaRPr>
          </a:p>
          <a:p>
            <a:pPr>
              <a:buFont typeface="Arial" panose="020B0604020202020204" pitchFamily="34" charset="0"/>
              <a:buChar char="•"/>
            </a:pPr>
            <a:endParaRPr lang="en-US" sz="2000" dirty="0">
              <a:solidFill>
                <a:srgbClr val="000000"/>
              </a:solidFill>
              <a:latin typeface="+mn-lt"/>
            </a:endParaRPr>
          </a:p>
        </p:txBody>
      </p:sp>
      <p:grpSp>
        <p:nvGrpSpPr>
          <p:cNvPr id="14" name="Group 13">
            <a:extLst>
              <a:ext uri="{FF2B5EF4-FFF2-40B4-BE49-F238E27FC236}">
                <a16:creationId xmlns:a16="http://schemas.microsoft.com/office/drawing/2014/main" id="{AB9AF3AB-2E00-596B-BD5F-D0A3B59308FF}"/>
              </a:ext>
            </a:extLst>
          </p:cNvPr>
          <p:cNvGrpSpPr/>
          <p:nvPr/>
        </p:nvGrpSpPr>
        <p:grpSpPr>
          <a:xfrm>
            <a:off x="428625" y="2399273"/>
            <a:ext cx="6937513" cy="3941200"/>
            <a:chOff x="628650" y="2353228"/>
            <a:chExt cx="6937513" cy="3941200"/>
          </a:xfrm>
        </p:grpSpPr>
        <p:pic>
          <p:nvPicPr>
            <p:cNvPr id="22" name="Picture 21" descr="A diagram of a cube&#10;&#10;Description automatically generated">
              <a:extLst>
                <a:ext uri="{FF2B5EF4-FFF2-40B4-BE49-F238E27FC236}">
                  <a16:creationId xmlns:a16="http://schemas.microsoft.com/office/drawing/2014/main" id="{3FC08B8B-A6FC-B972-3A83-C35D094C7B19}"/>
                </a:ext>
              </a:extLst>
            </p:cNvPr>
            <p:cNvPicPr>
              <a:picLocks noChangeAspect="1"/>
            </p:cNvPicPr>
            <p:nvPr/>
          </p:nvPicPr>
          <p:blipFill rotWithShape="1">
            <a:blip r:embed="rId4"/>
            <a:srcRect b="720"/>
            <a:stretch/>
          </p:blipFill>
          <p:spPr bwMode="auto">
            <a:xfrm>
              <a:off x="628650" y="2353228"/>
              <a:ext cx="6937513" cy="3941200"/>
            </a:xfrm>
            <a:prstGeom prst="rect">
              <a:avLst/>
            </a:prstGeom>
            <a:ln>
              <a:noFill/>
            </a:ln>
            <a:extLst>
              <a:ext uri="{53640926-AAD7-44D8-BBD7-CCE9431645EC}">
                <a14:shadowObscured xmlns:a14="http://schemas.microsoft.com/office/drawing/2010/main"/>
              </a:ext>
            </a:extLst>
          </p:spPr>
        </p:pic>
        <p:sp>
          <p:nvSpPr>
            <p:cNvPr id="11" name="Content Placeholder 1">
              <a:extLst>
                <a:ext uri="{FF2B5EF4-FFF2-40B4-BE49-F238E27FC236}">
                  <a16:creationId xmlns:a16="http://schemas.microsoft.com/office/drawing/2014/main" id="{36BF8871-F0BA-323A-407E-DBEFD5BDF897}"/>
                </a:ext>
              </a:extLst>
            </p:cNvPr>
            <p:cNvSpPr txBox="1">
              <a:spLocks/>
            </p:cNvSpPr>
            <p:nvPr/>
          </p:nvSpPr>
          <p:spPr>
            <a:xfrm>
              <a:off x="2787798" y="5273465"/>
              <a:ext cx="1971104" cy="373168"/>
            </a:xfrm>
            <a:prstGeom prst="rect">
              <a:avLst/>
            </a:prstGeom>
          </p:spPr>
          <p:txBody>
            <a:bodyPr vert="horz" lIns="91440" tIns="45720" rIns="91440" bIns="45720" rtlCol="0">
              <a:noAutofit/>
            </a:bodyPr>
            <a:lst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solidFill>
                  <a:latin typeface="IBM Plex Sans" panose="020B0503050203000203" pitchFamily="34" charset="0"/>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0000"/>
                  </a:solidFill>
                  <a:latin typeface="-apple-system"/>
                </a:rPr>
                <a:t>3D Sampling Space</a:t>
              </a:r>
              <a:endParaRPr lang="en-US" b="1" dirty="0">
                <a:solidFill>
                  <a:srgbClr val="000000"/>
                </a:solidFill>
                <a:latin typeface="+mn-lt"/>
              </a:endParaRPr>
            </a:p>
          </p:txBody>
        </p:sp>
      </p:grpSp>
      <p:cxnSp>
        <p:nvCxnSpPr>
          <p:cNvPr id="16" name="Straight Arrow Connector 15">
            <a:extLst>
              <a:ext uri="{FF2B5EF4-FFF2-40B4-BE49-F238E27FC236}">
                <a16:creationId xmlns:a16="http://schemas.microsoft.com/office/drawing/2014/main" id="{D29204E8-22E0-61AA-CC06-4FEEED5E5FCF}"/>
              </a:ext>
            </a:extLst>
          </p:cNvPr>
          <p:cNvCxnSpPr>
            <a:stCxn id="10" idx="0"/>
          </p:cNvCxnSpPr>
          <p:nvPr/>
        </p:nvCxnSpPr>
        <p:spPr>
          <a:xfrm flipH="1" flipV="1">
            <a:off x="9591675" y="2286475"/>
            <a:ext cx="181261" cy="706857"/>
          </a:xfrm>
          <a:prstGeom prst="straightConnector1">
            <a:avLst/>
          </a:prstGeom>
          <a:ln w="158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47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1.2"/>
</p:tagLst>
</file>

<file path=ppt/theme/theme1.xml><?xml version="1.0" encoding="utf-8"?>
<a:theme xmlns:a="http://schemas.openxmlformats.org/drawingml/2006/main" name="Office Theme">
  <a:themeElements>
    <a:clrScheme name="Stevens">
      <a:dk1>
        <a:srgbClr val="363D45"/>
      </a:dk1>
      <a:lt1>
        <a:srgbClr val="FFFFFF"/>
      </a:lt1>
      <a:dk2>
        <a:srgbClr val="00427F"/>
      </a:dk2>
      <a:lt2>
        <a:srgbClr val="E3E5E6"/>
      </a:lt2>
      <a:accent1>
        <a:srgbClr val="A32537"/>
      </a:accent1>
      <a:accent2>
        <a:srgbClr val="4895CF"/>
      </a:accent2>
      <a:accent3>
        <a:srgbClr val="EBC73A"/>
      </a:accent3>
      <a:accent4>
        <a:srgbClr val="E6832E"/>
      </a:accent4>
      <a:accent5>
        <a:srgbClr val="E7F2FB"/>
      </a:accent5>
      <a:accent6>
        <a:srgbClr val="FFF2E8"/>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12373</TotalTime>
  <Words>1167</Words>
  <Application>Microsoft Office PowerPoint</Application>
  <PresentationFormat>Widescreen</PresentationFormat>
  <Paragraphs>153</Paragraphs>
  <Slides>21</Slides>
  <Notes>13</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-apple-system</vt:lpstr>
      <vt:lpstr>Arial</vt:lpstr>
      <vt:lpstr>Calibri</vt:lpstr>
      <vt:lpstr>Cambria Math</vt:lpstr>
      <vt:lpstr>IBM Plex Sans</vt:lpstr>
      <vt:lpstr>IBM Plex Sans Light</vt:lpstr>
      <vt:lpstr>IBM Plex Sans SemiBold</vt:lpstr>
      <vt:lpstr>Public Sans</vt:lpstr>
      <vt:lpstr>Saira Condensed Condensed Light</vt:lpstr>
      <vt:lpstr>Saira Condensed Condensed SemiBold</vt:lpstr>
      <vt:lpstr>System Font Regular</vt:lpstr>
      <vt:lpstr>Times New Roman</vt:lpstr>
      <vt:lpstr>Wingdings</vt:lpstr>
      <vt:lpstr>Office Theme</vt:lpstr>
      <vt:lpstr>PowerPoint Presentation</vt:lpstr>
      <vt:lpstr>Motivations</vt:lpstr>
      <vt:lpstr>Project Goal and Objectives</vt:lpstr>
      <vt:lpstr>Case Study: 17th St. Longport, NJ –profile line# 126</vt:lpstr>
      <vt:lpstr>PowerPoint Presentation</vt:lpstr>
      <vt:lpstr>Framework</vt:lpstr>
      <vt:lpstr>PowerPoint Presentation</vt:lpstr>
      <vt:lpstr>Dataset – Numerical Experiments Scenarios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Effects of Beach Slope and Storm Tide</vt:lpstr>
      <vt:lpstr>PowerPoint Presentation</vt:lpstr>
      <vt:lpstr>Optimized Combination of Features (Green/Grey)</vt:lpstr>
      <vt:lpstr>Optimized Combination of Features (Green/Grey)</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LOREM IPSUM DOLOR</dc:title>
  <dc:creator>Ivan Caro</dc:creator>
  <cp:lastModifiedBy>Reza Marsooli</cp:lastModifiedBy>
  <cp:revision>107</cp:revision>
  <dcterms:created xsi:type="dcterms:W3CDTF">2022-06-10T19:28:06Z</dcterms:created>
  <dcterms:modified xsi:type="dcterms:W3CDTF">2024-03-13T03:02:22Z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73fd474-4f3c-44ed-88fb-5cc4bd2471bf_Enabled">
    <vt:lpwstr>true</vt:lpwstr>
  </property>
  <property fmtid="{D5CDD505-2E9C-101B-9397-08002B2CF9AE}" pid="3" name="MSIP_Label_a73fd474-4f3c-44ed-88fb-5cc4bd2471bf_SetDate">
    <vt:lpwstr>2023-09-30T00:26:30Z</vt:lpwstr>
  </property>
  <property fmtid="{D5CDD505-2E9C-101B-9397-08002B2CF9AE}" pid="4" name="MSIP_Label_a73fd474-4f3c-44ed-88fb-5cc4bd2471bf_Method">
    <vt:lpwstr>Standard</vt:lpwstr>
  </property>
  <property fmtid="{D5CDD505-2E9C-101B-9397-08002B2CF9AE}" pid="5" name="MSIP_Label_a73fd474-4f3c-44ed-88fb-5cc4bd2471bf_Name">
    <vt:lpwstr>defa4170-0d19-0005-0004-bc88714345d2</vt:lpwstr>
  </property>
  <property fmtid="{D5CDD505-2E9C-101B-9397-08002B2CF9AE}" pid="6" name="MSIP_Label_a73fd474-4f3c-44ed-88fb-5cc4bd2471bf_SiteId">
    <vt:lpwstr>8d1a69ec-03b5-4345-ae21-dad112f5fb4f</vt:lpwstr>
  </property>
  <property fmtid="{D5CDD505-2E9C-101B-9397-08002B2CF9AE}" pid="7" name="MSIP_Label_a73fd474-4f3c-44ed-88fb-5cc4bd2471bf_ActionId">
    <vt:lpwstr>d771ddc4-2c7a-4ea2-884c-919ce7cf25f5</vt:lpwstr>
  </property>
  <property fmtid="{D5CDD505-2E9C-101B-9397-08002B2CF9AE}" pid="8" name="MSIP_Label_a73fd474-4f3c-44ed-88fb-5cc4bd2471bf_ContentBits">
    <vt:lpwstr>0</vt:lpwstr>
  </property>
</Properties>
</file>