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43891200" cy="32918400"/>
  <p:notesSz cx="6858000" cy="9144000"/>
  <p:embeddedFontLst>
    <p:embeddedFont>
      <p:font typeface="Kelvinch" panose="02050503040506020203" pitchFamily="18" charset="0"/>
      <p:regular r:id="rId3"/>
    </p:embeddedFont>
    <p:embeddedFont>
      <p:font typeface="Kelvinch Bold" panose="02050803050506020203" pitchFamily="18" charset="0"/>
      <p:regular r:id="rId4"/>
      <p:bold r:id="rId5"/>
    </p:embeddedFont>
    <p:embeddedFont>
      <p:font typeface="Kelvinch Bold Italics" panose="02050803050506090203" pitchFamily="18" charset="0"/>
      <p:regular r:id="rId6"/>
      <p:bold r:id="rId7"/>
      <p:italic r:id="rId8"/>
      <p:boldItalic r:id="rId9"/>
    </p:embeddedFont>
    <p:embeddedFont>
      <p:font typeface="Kelvinch Italics" panose="02050503040506090203" pitchFamily="18" charset="0"/>
      <p:regular r:id="rId10"/>
      <p:italic r:id="rId11"/>
    </p:embeddedFont>
    <p:embeddedFont>
      <p:font typeface="Noto Sans" panose="020B0502040504020204" pitchFamily="34" charset="0"/>
      <p:regular r:id="rId12"/>
    </p:embeddedFont>
    <p:embeddedFont>
      <p:font typeface="Noto Sans Bold" panose="020B0802040504020204" pitchFamily="34" charset="0"/>
      <p:regular r:id="rId13"/>
      <p:bold r:id="rId14"/>
    </p:embeddedFont>
    <p:embeddedFont>
      <p:font typeface="Noto Sans Bold Italics" panose="020B0802040504090204" pitchFamily="34" charset="0"/>
      <p:regular r:id="rId15"/>
      <p:bold r:id="rId16"/>
      <p:italic r:id="rId17"/>
      <p:boldItalic r:id="rId18"/>
    </p:embeddedFont>
    <p:embeddedFont>
      <p:font typeface="Noto Sans Italics" panose="020B0502040504090204" pitchFamily="34" charset="0"/>
      <p:regular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15" autoAdjust="0"/>
  </p:normalViewPr>
  <p:slideViewPr>
    <p:cSldViewPr>
      <p:cViewPr>
        <p:scale>
          <a:sx n="78" d="100"/>
          <a:sy n="78" d="100"/>
        </p:scale>
        <p:origin x="-1280" y="-59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font" Target="fonts/font11.fntdata"/><Relationship Id="rId18" Type="http://schemas.openxmlformats.org/officeDocument/2006/relationships/font" Target="fonts/font16.fntdata"/><Relationship Id="rId3" Type="http://schemas.openxmlformats.org/officeDocument/2006/relationships/font" Target="fonts/font1.fntdata"/><Relationship Id="rId21" Type="http://schemas.openxmlformats.org/officeDocument/2006/relationships/presProps" Target="presProps.xml"/><Relationship Id="rId7" Type="http://schemas.openxmlformats.org/officeDocument/2006/relationships/font" Target="fonts/font5.fntdata"/><Relationship Id="rId12" Type="http://schemas.openxmlformats.org/officeDocument/2006/relationships/font" Target="fonts/font10.fntdata"/><Relationship Id="rId17"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font" Target="fonts/font14.fntdata"/><Relationship Id="rId20"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font" Target="fonts/font9.fntdata"/><Relationship Id="rId24" Type="http://schemas.openxmlformats.org/officeDocument/2006/relationships/tableStyles" Target="tableStyles.xml"/><Relationship Id="rId5" Type="http://schemas.openxmlformats.org/officeDocument/2006/relationships/font" Target="fonts/font3.fntdata"/><Relationship Id="rId15" Type="http://schemas.openxmlformats.org/officeDocument/2006/relationships/font" Target="fonts/font13.fntdata"/><Relationship Id="rId23" Type="http://schemas.openxmlformats.org/officeDocument/2006/relationships/theme" Target="theme/theme1.xml"/><Relationship Id="rId10" Type="http://schemas.openxmlformats.org/officeDocument/2006/relationships/font" Target="fonts/font8.fntdata"/><Relationship Id="rId19" Type="http://schemas.openxmlformats.org/officeDocument/2006/relationships/font" Target="fonts/font17.fntdata"/><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font" Target="fonts/font12.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9DD"/>
        </a:solidFill>
        <a:effectLst/>
      </p:bgPr>
    </p:bg>
    <p:spTree>
      <p:nvGrpSpPr>
        <p:cNvPr id="1" name=""/>
        <p:cNvGrpSpPr/>
        <p:nvPr/>
      </p:nvGrpSpPr>
      <p:grpSpPr>
        <a:xfrm>
          <a:off x="0" y="0"/>
          <a:ext cx="0" cy="0"/>
          <a:chOff x="0" y="0"/>
          <a:chExt cx="0" cy="0"/>
        </a:xfrm>
      </p:grpSpPr>
      <p:sp>
        <p:nvSpPr>
          <p:cNvPr id="2" name="Freeform 2"/>
          <p:cNvSpPr/>
          <p:nvPr/>
        </p:nvSpPr>
        <p:spPr>
          <a:xfrm>
            <a:off x="-741415" y="9424192"/>
            <a:ext cx="15371366" cy="8993190"/>
          </a:xfrm>
          <a:custGeom>
            <a:avLst/>
            <a:gdLst/>
            <a:ahLst/>
            <a:cxnLst/>
            <a:rect l="l" t="t" r="r" b="b"/>
            <a:pathLst>
              <a:path w="15371366" h="8993190">
                <a:moveTo>
                  <a:pt x="0" y="0"/>
                </a:moveTo>
                <a:lnTo>
                  <a:pt x="15371367" y="0"/>
                </a:lnTo>
                <a:lnTo>
                  <a:pt x="15371367" y="8993190"/>
                </a:lnTo>
                <a:lnTo>
                  <a:pt x="0" y="8993190"/>
                </a:lnTo>
                <a:lnTo>
                  <a:pt x="0" y="0"/>
                </a:lnTo>
                <a:close/>
              </a:path>
            </a:pathLst>
          </a:custGeom>
          <a:blipFill>
            <a:blip r:embed="rId4"/>
            <a:stretch>
              <a:fillRect t="-25240" b="-114090"/>
            </a:stretch>
          </a:blipFill>
        </p:spPr>
        <p:txBody>
          <a:bodyPr/>
          <a:lstStyle/>
          <a:p>
            <a:endParaRPr lang="en-US"/>
          </a:p>
        </p:txBody>
      </p:sp>
      <p:sp>
        <p:nvSpPr>
          <p:cNvPr id="3" name="Freeform 3"/>
          <p:cNvSpPr/>
          <p:nvPr/>
        </p:nvSpPr>
        <p:spPr>
          <a:xfrm>
            <a:off x="32989697" y="27752604"/>
            <a:ext cx="11533520" cy="5712133"/>
          </a:xfrm>
          <a:custGeom>
            <a:avLst/>
            <a:gdLst/>
            <a:ahLst/>
            <a:cxnLst/>
            <a:rect l="l" t="t" r="r" b="b"/>
            <a:pathLst>
              <a:path w="11533520" h="5712133">
                <a:moveTo>
                  <a:pt x="0" y="0"/>
                </a:moveTo>
                <a:lnTo>
                  <a:pt x="11533520" y="0"/>
                </a:lnTo>
                <a:lnTo>
                  <a:pt x="11533520" y="5712133"/>
                </a:lnTo>
                <a:lnTo>
                  <a:pt x="0" y="5712133"/>
                </a:lnTo>
                <a:lnTo>
                  <a:pt x="0" y="0"/>
                </a:lnTo>
                <a:close/>
              </a:path>
            </a:pathLst>
          </a:custGeom>
          <a:blipFill>
            <a:blip r:embed="rId5"/>
            <a:stretch>
              <a:fillRect t="-17346" b="-17346"/>
            </a:stretch>
          </a:blipFill>
        </p:spPr>
        <p:txBody>
          <a:bodyPr/>
          <a:lstStyle/>
          <a:p>
            <a:endParaRPr lang="en-US"/>
          </a:p>
        </p:txBody>
      </p:sp>
      <p:sp>
        <p:nvSpPr>
          <p:cNvPr id="4" name="Freeform 4"/>
          <p:cNvSpPr/>
          <p:nvPr/>
        </p:nvSpPr>
        <p:spPr>
          <a:xfrm>
            <a:off x="32956500" y="9424192"/>
            <a:ext cx="11599915" cy="11816900"/>
          </a:xfrm>
          <a:custGeom>
            <a:avLst/>
            <a:gdLst/>
            <a:ahLst/>
            <a:cxnLst/>
            <a:rect l="l" t="t" r="r" b="b"/>
            <a:pathLst>
              <a:path w="11599915" h="11816900">
                <a:moveTo>
                  <a:pt x="0" y="0"/>
                </a:moveTo>
                <a:lnTo>
                  <a:pt x="11599915" y="0"/>
                </a:lnTo>
                <a:lnTo>
                  <a:pt x="11599915" y="11816900"/>
                </a:lnTo>
                <a:lnTo>
                  <a:pt x="0" y="11816900"/>
                </a:lnTo>
                <a:lnTo>
                  <a:pt x="0" y="0"/>
                </a:lnTo>
                <a:close/>
              </a:path>
            </a:pathLst>
          </a:custGeom>
          <a:blipFill>
            <a:blip r:embed="rId6"/>
            <a:stretch>
              <a:fillRect l="-34332" r="-46770"/>
            </a:stretch>
          </a:blipFill>
        </p:spPr>
        <p:txBody>
          <a:bodyPr/>
          <a:lstStyle/>
          <a:p>
            <a:endParaRPr lang="en-US"/>
          </a:p>
        </p:txBody>
      </p:sp>
      <p:sp>
        <p:nvSpPr>
          <p:cNvPr id="5" name="AutoShape 5"/>
          <p:cNvSpPr/>
          <p:nvPr/>
        </p:nvSpPr>
        <p:spPr>
          <a:xfrm>
            <a:off x="-741415" y="-613389"/>
            <a:ext cx="45264632" cy="10037581"/>
          </a:xfrm>
          <a:prstGeom prst="rect">
            <a:avLst/>
          </a:prstGeom>
          <a:solidFill>
            <a:srgbClr val="FFFFFF"/>
          </a:solidFill>
        </p:spPr>
        <p:txBody>
          <a:bodyPr/>
          <a:lstStyle/>
          <a:p>
            <a:endParaRPr lang="en-US"/>
          </a:p>
        </p:txBody>
      </p:sp>
      <p:sp>
        <p:nvSpPr>
          <p:cNvPr id="6" name="AutoShape 6"/>
          <p:cNvSpPr/>
          <p:nvPr/>
        </p:nvSpPr>
        <p:spPr>
          <a:xfrm>
            <a:off x="-741415" y="9386092"/>
            <a:ext cx="45297829" cy="0"/>
          </a:xfrm>
          <a:prstGeom prst="line">
            <a:avLst/>
          </a:prstGeom>
          <a:ln w="38100" cap="flat">
            <a:solidFill>
              <a:srgbClr val="AFADAB"/>
            </a:solidFill>
            <a:prstDash val="solid"/>
            <a:headEnd type="none" w="sm" len="sm"/>
            <a:tailEnd type="none" w="sm" len="sm"/>
          </a:ln>
        </p:spPr>
        <p:txBody>
          <a:bodyPr/>
          <a:lstStyle/>
          <a:p>
            <a:endParaRPr lang="en-US"/>
          </a:p>
        </p:txBody>
      </p:sp>
      <p:sp>
        <p:nvSpPr>
          <p:cNvPr id="7" name="AutoShape 7"/>
          <p:cNvSpPr/>
          <p:nvPr/>
        </p:nvSpPr>
        <p:spPr>
          <a:xfrm>
            <a:off x="14629952" y="21536367"/>
            <a:ext cx="18326548" cy="11974123"/>
          </a:xfrm>
          <a:prstGeom prst="rect">
            <a:avLst/>
          </a:prstGeom>
          <a:solidFill>
            <a:srgbClr val="FFFFFF"/>
          </a:solidFill>
        </p:spPr>
        <p:txBody>
          <a:bodyPr/>
          <a:lstStyle/>
          <a:p>
            <a:endParaRPr lang="en-US"/>
          </a:p>
        </p:txBody>
      </p:sp>
      <p:sp>
        <p:nvSpPr>
          <p:cNvPr id="8" name="AutoShape 8"/>
          <p:cNvSpPr/>
          <p:nvPr/>
        </p:nvSpPr>
        <p:spPr>
          <a:xfrm rot="5400000">
            <a:off x="2623967" y="21415889"/>
            <a:ext cx="24059595" cy="0"/>
          </a:xfrm>
          <a:prstGeom prst="line">
            <a:avLst/>
          </a:prstGeom>
          <a:ln w="38100" cap="flat">
            <a:solidFill>
              <a:srgbClr val="AFADAB"/>
            </a:solidFill>
            <a:prstDash val="solid"/>
            <a:headEnd type="none" w="sm" len="sm"/>
            <a:tailEnd type="none" w="sm" len="sm"/>
          </a:ln>
        </p:spPr>
        <p:txBody>
          <a:bodyPr/>
          <a:lstStyle/>
          <a:p>
            <a:endParaRPr lang="en-US"/>
          </a:p>
        </p:txBody>
      </p:sp>
      <p:sp>
        <p:nvSpPr>
          <p:cNvPr id="9" name="AutoShape 9"/>
          <p:cNvSpPr/>
          <p:nvPr/>
        </p:nvSpPr>
        <p:spPr>
          <a:xfrm rot="5400000">
            <a:off x="16037150" y="15294542"/>
            <a:ext cx="11816900" cy="0"/>
          </a:xfrm>
          <a:prstGeom prst="line">
            <a:avLst/>
          </a:prstGeom>
          <a:ln w="38100" cap="flat">
            <a:solidFill>
              <a:srgbClr val="AFADAB"/>
            </a:solidFill>
            <a:prstDash val="solid"/>
            <a:headEnd type="none" w="sm" len="sm"/>
            <a:tailEnd type="none" w="sm" len="sm"/>
          </a:ln>
        </p:spPr>
        <p:txBody>
          <a:bodyPr/>
          <a:lstStyle/>
          <a:p>
            <a:endParaRPr lang="en-US"/>
          </a:p>
        </p:txBody>
      </p:sp>
      <p:sp>
        <p:nvSpPr>
          <p:cNvPr id="10" name="AutoShape 10"/>
          <p:cNvSpPr/>
          <p:nvPr/>
        </p:nvSpPr>
        <p:spPr>
          <a:xfrm rot="5400000">
            <a:off x="20987208" y="21374434"/>
            <a:ext cx="23976685" cy="0"/>
          </a:xfrm>
          <a:prstGeom prst="line">
            <a:avLst/>
          </a:prstGeom>
          <a:ln w="38100" cap="flat">
            <a:solidFill>
              <a:srgbClr val="AFADAB"/>
            </a:solidFill>
            <a:prstDash val="solid"/>
            <a:headEnd type="none" w="sm" len="sm"/>
            <a:tailEnd type="none" w="sm" len="sm"/>
          </a:ln>
        </p:spPr>
        <p:txBody>
          <a:bodyPr/>
          <a:lstStyle/>
          <a:p>
            <a:endParaRPr lang="en-US"/>
          </a:p>
        </p:txBody>
      </p:sp>
      <p:sp>
        <p:nvSpPr>
          <p:cNvPr id="11" name="AutoShape 11"/>
          <p:cNvSpPr/>
          <p:nvPr/>
        </p:nvSpPr>
        <p:spPr>
          <a:xfrm flipH="1">
            <a:off x="7239448" y="25763856"/>
            <a:ext cx="7992" cy="7617971"/>
          </a:xfrm>
          <a:prstGeom prst="line">
            <a:avLst/>
          </a:prstGeom>
          <a:ln w="38100" cap="flat">
            <a:solidFill>
              <a:srgbClr val="AFADAB"/>
            </a:solidFill>
            <a:prstDash val="solid"/>
            <a:headEnd type="none" w="sm" len="sm"/>
            <a:tailEnd type="none" w="sm" len="sm"/>
          </a:ln>
        </p:spPr>
        <p:txBody>
          <a:bodyPr/>
          <a:lstStyle/>
          <a:p>
            <a:endParaRPr lang="en-US"/>
          </a:p>
        </p:txBody>
      </p:sp>
      <p:sp>
        <p:nvSpPr>
          <p:cNvPr id="12" name="AutoShape 12"/>
          <p:cNvSpPr/>
          <p:nvPr/>
        </p:nvSpPr>
        <p:spPr>
          <a:xfrm>
            <a:off x="14629952" y="21222042"/>
            <a:ext cx="29926463" cy="0"/>
          </a:xfrm>
          <a:prstGeom prst="line">
            <a:avLst/>
          </a:prstGeom>
          <a:ln w="38100" cap="flat">
            <a:solidFill>
              <a:srgbClr val="AFADAB"/>
            </a:solidFill>
            <a:prstDash val="solid"/>
            <a:headEnd type="none" w="sm" len="sm"/>
            <a:tailEnd type="none" w="sm" len="sm"/>
          </a:ln>
        </p:spPr>
        <p:txBody>
          <a:bodyPr/>
          <a:lstStyle/>
          <a:p>
            <a:endParaRPr lang="en-US"/>
          </a:p>
        </p:txBody>
      </p:sp>
      <p:grpSp>
        <p:nvGrpSpPr>
          <p:cNvPr id="13" name="Group 13"/>
          <p:cNvGrpSpPr/>
          <p:nvPr/>
        </p:nvGrpSpPr>
        <p:grpSpPr>
          <a:xfrm>
            <a:off x="1346699" y="3182152"/>
            <a:ext cx="6431956" cy="3059888"/>
            <a:chOff x="0" y="0"/>
            <a:chExt cx="8575941" cy="4079850"/>
          </a:xfrm>
        </p:grpSpPr>
        <p:sp>
          <p:nvSpPr>
            <p:cNvPr id="14" name="AutoShape 14"/>
            <p:cNvSpPr/>
            <p:nvPr/>
          </p:nvSpPr>
          <p:spPr>
            <a:xfrm>
              <a:off x="0" y="25400"/>
              <a:ext cx="8575941" cy="0"/>
            </a:xfrm>
            <a:prstGeom prst="line">
              <a:avLst/>
            </a:prstGeom>
            <a:ln w="50800" cap="flat">
              <a:solidFill>
                <a:srgbClr val="AFADAB"/>
              </a:solidFill>
              <a:prstDash val="solid"/>
              <a:headEnd type="none" w="sm" len="sm"/>
              <a:tailEnd type="none" w="sm" len="sm"/>
            </a:ln>
          </p:spPr>
          <p:txBody>
            <a:bodyPr/>
            <a:lstStyle/>
            <a:p>
              <a:endParaRPr lang="en-US"/>
            </a:p>
          </p:txBody>
        </p:sp>
        <p:sp>
          <p:nvSpPr>
            <p:cNvPr id="15" name="AutoShape 15"/>
            <p:cNvSpPr/>
            <p:nvPr/>
          </p:nvSpPr>
          <p:spPr>
            <a:xfrm>
              <a:off x="0" y="2075059"/>
              <a:ext cx="8575941" cy="0"/>
            </a:xfrm>
            <a:prstGeom prst="line">
              <a:avLst/>
            </a:prstGeom>
            <a:ln w="50800" cap="flat">
              <a:solidFill>
                <a:srgbClr val="AFADAB"/>
              </a:solidFill>
              <a:prstDash val="solid"/>
              <a:headEnd type="none" w="sm" len="sm"/>
              <a:tailEnd type="none" w="sm" len="sm"/>
            </a:ln>
          </p:spPr>
          <p:txBody>
            <a:bodyPr/>
            <a:lstStyle/>
            <a:p>
              <a:endParaRPr lang="en-US"/>
            </a:p>
          </p:txBody>
        </p:sp>
        <p:sp>
          <p:nvSpPr>
            <p:cNvPr id="16" name="AutoShape 16"/>
            <p:cNvSpPr/>
            <p:nvPr/>
          </p:nvSpPr>
          <p:spPr>
            <a:xfrm>
              <a:off x="0" y="4054450"/>
              <a:ext cx="8575941" cy="0"/>
            </a:xfrm>
            <a:prstGeom prst="line">
              <a:avLst/>
            </a:prstGeom>
            <a:ln w="50800" cap="flat">
              <a:solidFill>
                <a:srgbClr val="AFADAB"/>
              </a:solidFill>
              <a:prstDash val="solid"/>
              <a:headEnd type="none" w="sm" len="sm"/>
              <a:tailEnd type="none" w="sm" len="sm"/>
            </a:ln>
          </p:spPr>
          <p:txBody>
            <a:bodyPr/>
            <a:lstStyle/>
            <a:p>
              <a:endParaRPr lang="en-US"/>
            </a:p>
          </p:txBody>
        </p:sp>
        <p:sp>
          <p:nvSpPr>
            <p:cNvPr id="17" name="TextBox 17"/>
            <p:cNvSpPr txBox="1"/>
            <p:nvPr/>
          </p:nvSpPr>
          <p:spPr>
            <a:xfrm>
              <a:off x="12700" y="624780"/>
              <a:ext cx="8550541" cy="927098"/>
            </a:xfrm>
            <a:prstGeom prst="rect">
              <a:avLst/>
            </a:prstGeom>
          </p:spPr>
          <p:txBody>
            <a:bodyPr lIns="0" tIns="0" rIns="0" bIns="0" rtlCol="0" anchor="t">
              <a:spAutoFit/>
            </a:bodyPr>
            <a:lstStyle/>
            <a:p>
              <a:pPr marL="0" lvl="0" indent="0" algn="ctr">
                <a:lnSpc>
                  <a:spcPts val="5249"/>
                </a:lnSpc>
                <a:spcBef>
                  <a:spcPct val="0"/>
                </a:spcBef>
              </a:pPr>
              <a:r>
                <a:rPr lang="en-US" sz="4999" u="none" spc="199">
                  <a:solidFill>
                    <a:srgbClr val="3D3934"/>
                  </a:solidFill>
                  <a:latin typeface="Kelvinch"/>
                </a:rPr>
                <a:t>AUTHOR</a:t>
              </a:r>
            </a:p>
          </p:txBody>
        </p:sp>
        <p:sp>
          <p:nvSpPr>
            <p:cNvPr id="18" name="TextBox 18"/>
            <p:cNvSpPr txBox="1"/>
            <p:nvPr/>
          </p:nvSpPr>
          <p:spPr>
            <a:xfrm>
              <a:off x="19050" y="2426789"/>
              <a:ext cx="8537841" cy="1104481"/>
            </a:xfrm>
            <a:prstGeom prst="rect">
              <a:avLst/>
            </a:prstGeom>
          </p:spPr>
          <p:txBody>
            <a:bodyPr lIns="0" tIns="0" rIns="0" bIns="0" rtlCol="0" anchor="t">
              <a:spAutoFit/>
            </a:bodyPr>
            <a:lstStyle/>
            <a:p>
              <a:pPr marL="0" lvl="0" indent="0" algn="ctr">
                <a:lnSpc>
                  <a:spcPts val="7359"/>
                </a:lnSpc>
                <a:spcBef>
                  <a:spcPct val="0"/>
                </a:spcBef>
              </a:pPr>
              <a:r>
                <a:rPr lang="en-US" sz="4599" spc="45">
                  <a:solidFill>
                    <a:srgbClr val="3D3934"/>
                  </a:solidFill>
                  <a:latin typeface="Noto Sans Bold Italics"/>
                </a:rPr>
                <a:t>Michael N.Rodriguez</a:t>
              </a:r>
            </a:p>
          </p:txBody>
        </p:sp>
      </p:grpSp>
      <p:grpSp>
        <p:nvGrpSpPr>
          <p:cNvPr id="19" name="Group 19"/>
          <p:cNvGrpSpPr/>
          <p:nvPr/>
        </p:nvGrpSpPr>
        <p:grpSpPr>
          <a:xfrm>
            <a:off x="36074445" y="3351698"/>
            <a:ext cx="6431956" cy="2720797"/>
            <a:chOff x="0" y="0"/>
            <a:chExt cx="8575941" cy="3627729"/>
          </a:xfrm>
        </p:grpSpPr>
        <p:sp>
          <p:nvSpPr>
            <p:cNvPr id="20" name="AutoShape 20"/>
            <p:cNvSpPr/>
            <p:nvPr/>
          </p:nvSpPr>
          <p:spPr>
            <a:xfrm>
              <a:off x="0" y="25400"/>
              <a:ext cx="8575941" cy="0"/>
            </a:xfrm>
            <a:prstGeom prst="line">
              <a:avLst/>
            </a:prstGeom>
            <a:ln w="50800" cap="flat">
              <a:solidFill>
                <a:srgbClr val="AFADAB"/>
              </a:solidFill>
              <a:prstDash val="solid"/>
              <a:headEnd type="none" w="sm" len="sm"/>
              <a:tailEnd type="none" w="sm" len="sm"/>
            </a:ln>
          </p:spPr>
          <p:txBody>
            <a:bodyPr/>
            <a:lstStyle/>
            <a:p>
              <a:endParaRPr lang="en-US"/>
            </a:p>
          </p:txBody>
        </p:sp>
        <p:sp>
          <p:nvSpPr>
            <p:cNvPr id="21" name="AutoShape 21"/>
            <p:cNvSpPr/>
            <p:nvPr/>
          </p:nvSpPr>
          <p:spPr>
            <a:xfrm>
              <a:off x="0" y="1871860"/>
              <a:ext cx="8575941" cy="0"/>
            </a:xfrm>
            <a:prstGeom prst="line">
              <a:avLst/>
            </a:prstGeom>
            <a:ln w="50800" cap="flat">
              <a:solidFill>
                <a:srgbClr val="AFADAB"/>
              </a:solidFill>
              <a:prstDash val="solid"/>
              <a:headEnd type="none" w="sm" len="sm"/>
              <a:tailEnd type="none" w="sm" len="sm"/>
            </a:ln>
          </p:spPr>
          <p:txBody>
            <a:bodyPr/>
            <a:lstStyle/>
            <a:p>
              <a:endParaRPr lang="en-US"/>
            </a:p>
          </p:txBody>
        </p:sp>
        <p:sp>
          <p:nvSpPr>
            <p:cNvPr id="22" name="AutoShape 22"/>
            <p:cNvSpPr/>
            <p:nvPr/>
          </p:nvSpPr>
          <p:spPr>
            <a:xfrm>
              <a:off x="0" y="3602329"/>
              <a:ext cx="8575941" cy="0"/>
            </a:xfrm>
            <a:prstGeom prst="line">
              <a:avLst/>
            </a:prstGeom>
            <a:ln w="50800" cap="flat">
              <a:solidFill>
                <a:srgbClr val="AFADAB"/>
              </a:solidFill>
              <a:prstDash val="solid"/>
              <a:headEnd type="none" w="sm" len="sm"/>
              <a:tailEnd type="none" w="sm" len="sm"/>
            </a:ln>
          </p:spPr>
          <p:txBody>
            <a:bodyPr/>
            <a:lstStyle/>
            <a:p>
              <a:endParaRPr lang="en-US"/>
            </a:p>
          </p:txBody>
        </p:sp>
        <p:sp>
          <p:nvSpPr>
            <p:cNvPr id="23" name="TextBox 23"/>
            <p:cNvSpPr txBox="1"/>
            <p:nvPr/>
          </p:nvSpPr>
          <p:spPr>
            <a:xfrm>
              <a:off x="12700" y="605730"/>
              <a:ext cx="8550541" cy="742949"/>
            </a:xfrm>
            <a:prstGeom prst="rect">
              <a:avLst/>
            </a:prstGeom>
          </p:spPr>
          <p:txBody>
            <a:bodyPr lIns="0" tIns="0" rIns="0" bIns="0" rtlCol="0" anchor="t">
              <a:spAutoFit/>
            </a:bodyPr>
            <a:lstStyle/>
            <a:p>
              <a:pPr marL="0" lvl="0" indent="0" algn="ctr">
                <a:lnSpc>
                  <a:spcPts val="4199"/>
                </a:lnSpc>
                <a:spcBef>
                  <a:spcPct val="0"/>
                </a:spcBef>
              </a:pPr>
              <a:r>
                <a:rPr lang="en-US" sz="3999" spc="159">
                  <a:solidFill>
                    <a:srgbClr val="3D3934"/>
                  </a:solidFill>
                  <a:latin typeface="Kelvinch"/>
                </a:rPr>
                <a:t>FACULTY ADVISOR</a:t>
              </a:r>
            </a:p>
          </p:txBody>
        </p:sp>
        <p:sp>
          <p:nvSpPr>
            <p:cNvPr id="24" name="TextBox 24"/>
            <p:cNvSpPr txBox="1"/>
            <p:nvPr/>
          </p:nvSpPr>
          <p:spPr>
            <a:xfrm>
              <a:off x="19050" y="2261690"/>
              <a:ext cx="8537841" cy="817459"/>
            </a:xfrm>
            <a:prstGeom prst="rect">
              <a:avLst/>
            </a:prstGeom>
          </p:spPr>
          <p:txBody>
            <a:bodyPr lIns="0" tIns="0" rIns="0" bIns="0" rtlCol="0" anchor="t">
              <a:spAutoFit/>
            </a:bodyPr>
            <a:lstStyle/>
            <a:p>
              <a:pPr marL="0" lvl="0" indent="0" algn="ctr">
                <a:lnSpc>
                  <a:spcPts val="5439"/>
                </a:lnSpc>
                <a:spcBef>
                  <a:spcPct val="0"/>
                </a:spcBef>
              </a:pPr>
              <a:r>
                <a:rPr lang="en-US" sz="3399" spc="33">
                  <a:solidFill>
                    <a:srgbClr val="3D3934"/>
                  </a:solidFill>
                  <a:latin typeface="Noto Sans Bold Italics"/>
                </a:rPr>
                <a:t>Alyson Fargnoli-Pompeo Phd.</a:t>
              </a:r>
            </a:p>
          </p:txBody>
        </p:sp>
      </p:grpSp>
      <p:sp>
        <p:nvSpPr>
          <p:cNvPr id="25" name="AutoShape 25"/>
          <p:cNvSpPr/>
          <p:nvPr/>
        </p:nvSpPr>
        <p:spPr>
          <a:xfrm>
            <a:off x="15951749" y="18163875"/>
            <a:ext cx="4546051" cy="2779142"/>
          </a:xfrm>
          <a:prstGeom prst="rect">
            <a:avLst/>
          </a:prstGeom>
          <a:solidFill>
            <a:srgbClr val="AFADAB">
              <a:alpha val="29804"/>
            </a:srgbClr>
          </a:solidFill>
        </p:spPr>
        <p:txBody>
          <a:bodyPr/>
          <a:lstStyle/>
          <a:p>
            <a:endParaRPr lang="en-US"/>
          </a:p>
        </p:txBody>
      </p:sp>
      <p:sp>
        <p:nvSpPr>
          <p:cNvPr id="26" name="Freeform 26"/>
          <p:cNvSpPr/>
          <p:nvPr/>
        </p:nvSpPr>
        <p:spPr>
          <a:xfrm>
            <a:off x="32956500" y="27669928"/>
            <a:ext cx="10934700" cy="5248472"/>
          </a:xfrm>
          <a:custGeom>
            <a:avLst/>
            <a:gdLst/>
            <a:ahLst/>
            <a:cxnLst/>
            <a:rect l="l" t="t" r="r" b="b"/>
            <a:pathLst>
              <a:path w="10934700" h="5248472">
                <a:moveTo>
                  <a:pt x="0" y="0"/>
                </a:moveTo>
                <a:lnTo>
                  <a:pt x="10934700" y="0"/>
                </a:lnTo>
                <a:lnTo>
                  <a:pt x="10934700" y="5248472"/>
                </a:lnTo>
                <a:lnTo>
                  <a:pt x="0" y="5248472"/>
                </a:lnTo>
                <a:lnTo>
                  <a:pt x="0" y="0"/>
                </a:lnTo>
                <a:close/>
              </a:path>
            </a:pathLst>
          </a:custGeom>
          <a:blipFill>
            <a:blip r:embed="rId7"/>
            <a:stretch>
              <a:fillRect t="-33317" r="-793" b="-6424"/>
            </a:stretch>
          </a:blipFill>
        </p:spPr>
        <p:txBody>
          <a:bodyPr/>
          <a:lstStyle/>
          <a:p>
            <a:endParaRPr lang="en-US"/>
          </a:p>
        </p:txBody>
      </p:sp>
      <p:sp>
        <p:nvSpPr>
          <p:cNvPr id="27" name="Freeform 27"/>
          <p:cNvSpPr/>
          <p:nvPr/>
        </p:nvSpPr>
        <p:spPr>
          <a:xfrm>
            <a:off x="33039620" y="9424192"/>
            <a:ext cx="10938374" cy="11835950"/>
          </a:xfrm>
          <a:custGeom>
            <a:avLst/>
            <a:gdLst/>
            <a:ahLst/>
            <a:cxnLst/>
            <a:rect l="l" t="t" r="r" b="b"/>
            <a:pathLst>
              <a:path w="10938374" h="11835950">
                <a:moveTo>
                  <a:pt x="0" y="0"/>
                </a:moveTo>
                <a:lnTo>
                  <a:pt x="10938374" y="0"/>
                </a:lnTo>
                <a:lnTo>
                  <a:pt x="10938374" y="11835950"/>
                </a:lnTo>
                <a:lnTo>
                  <a:pt x="0" y="11835950"/>
                </a:lnTo>
                <a:lnTo>
                  <a:pt x="0" y="0"/>
                </a:lnTo>
                <a:close/>
              </a:path>
            </a:pathLst>
          </a:custGeom>
          <a:blipFill>
            <a:blip r:embed="rId8"/>
            <a:stretch>
              <a:fillRect l="-8361" t="-10509" b="-23016"/>
            </a:stretch>
          </a:blipFill>
        </p:spPr>
        <p:txBody>
          <a:bodyPr/>
          <a:lstStyle/>
          <a:p>
            <a:endParaRPr lang="en-US"/>
          </a:p>
        </p:txBody>
      </p:sp>
      <p:sp>
        <p:nvSpPr>
          <p:cNvPr id="28" name="Freeform 28"/>
          <p:cNvSpPr/>
          <p:nvPr/>
        </p:nvSpPr>
        <p:spPr>
          <a:xfrm>
            <a:off x="0" y="9386092"/>
            <a:ext cx="14653764" cy="10881319"/>
          </a:xfrm>
          <a:custGeom>
            <a:avLst/>
            <a:gdLst/>
            <a:ahLst/>
            <a:cxnLst/>
            <a:rect l="l" t="t" r="r" b="b"/>
            <a:pathLst>
              <a:path w="14653764" h="10881319">
                <a:moveTo>
                  <a:pt x="0" y="0"/>
                </a:moveTo>
                <a:lnTo>
                  <a:pt x="14653764" y="0"/>
                </a:lnTo>
                <a:lnTo>
                  <a:pt x="14653764" y="10881318"/>
                </a:lnTo>
                <a:lnTo>
                  <a:pt x="0" y="10881318"/>
                </a:lnTo>
                <a:lnTo>
                  <a:pt x="0" y="0"/>
                </a:lnTo>
                <a:close/>
              </a:path>
            </a:pathLst>
          </a:custGeom>
          <a:blipFill>
            <a:blip r:embed="rId9"/>
            <a:stretch>
              <a:fillRect l="-10062" t="-50414" r="-16228" b="-76351"/>
            </a:stretch>
          </a:blipFill>
        </p:spPr>
        <p:txBody>
          <a:bodyPr/>
          <a:lstStyle/>
          <a:p>
            <a:endParaRPr lang="en-US"/>
          </a:p>
        </p:txBody>
      </p:sp>
      <p:sp>
        <p:nvSpPr>
          <p:cNvPr id="29" name="Freeform 29"/>
          <p:cNvSpPr/>
          <p:nvPr/>
        </p:nvSpPr>
        <p:spPr>
          <a:xfrm>
            <a:off x="16115441" y="25628068"/>
            <a:ext cx="2899251" cy="4057370"/>
          </a:xfrm>
          <a:custGeom>
            <a:avLst/>
            <a:gdLst/>
            <a:ahLst/>
            <a:cxnLst/>
            <a:rect l="l" t="t" r="r" b="b"/>
            <a:pathLst>
              <a:path w="2899251" h="4057370">
                <a:moveTo>
                  <a:pt x="0" y="0"/>
                </a:moveTo>
                <a:lnTo>
                  <a:pt x="2899251" y="0"/>
                </a:lnTo>
                <a:lnTo>
                  <a:pt x="2899251" y="4057370"/>
                </a:lnTo>
                <a:lnTo>
                  <a:pt x="0" y="4057370"/>
                </a:lnTo>
                <a:lnTo>
                  <a:pt x="0" y="0"/>
                </a:lnTo>
                <a:close/>
              </a:path>
            </a:pathLst>
          </a:custGeom>
          <a:blipFill>
            <a:blip r:embed="rId10"/>
            <a:stretch>
              <a:fillRect l="-2479" r="-2479"/>
            </a:stretch>
          </a:blipFill>
        </p:spPr>
        <p:txBody>
          <a:bodyPr/>
          <a:lstStyle/>
          <a:p>
            <a:endParaRPr lang="en-US"/>
          </a:p>
        </p:txBody>
      </p:sp>
      <p:sp>
        <p:nvSpPr>
          <p:cNvPr id="30" name="Freeform 30"/>
          <p:cNvSpPr/>
          <p:nvPr/>
        </p:nvSpPr>
        <p:spPr>
          <a:xfrm>
            <a:off x="26712511" y="25471756"/>
            <a:ext cx="3160261" cy="4213682"/>
          </a:xfrm>
          <a:custGeom>
            <a:avLst/>
            <a:gdLst/>
            <a:ahLst/>
            <a:cxnLst/>
            <a:rect l="l" t="t" r="r" b="b"/>
            <a:pathLst>
              <a:path w="3160261" h="4213682">
                <a:moveTo>
                  <a:pt x="0" y="0"/>
                </a:moveTo>
                <a:lnTo>
                  <a:pt x="3160261" y="0"/>
                </a:lnTo>
                <a:lnTo>
                  <a:pt x="3160261" y="4213682"/>
                </a:lnTo>
                <a:lnTo>
                  <a:pt x="0" y="4213682"/>
                </a:lnTo>
                <a:lnTo>
                  <a:pt x="0" y="0"/>
                </a:lnTo>
                <a:close/>
              </a:path>
            </a:pathLst>
          </a:custGeom>
          <a:blipFill>
            <a:blip r:embed="rId11"/>
            <a:stretch>
              <a:fillRect/>
            </a:stretch>
          </a:blipFill>
        </p:spPr>
        <p:txBody>
          <a:bodyPr/>
          <a:lstStyle/>
          <a:p>
            <a:endParaRPr lang="en-US"/>
          </a:p>
        </p:txBody>
      </p:sp>
      <p:sp>
        <p:nvSpPr>
          <p:cNvPr id="31" name="Freeform 31"/>
          <p:cNvSpPr/>
          <p:nvPr/>
        </p:nvSpPr>
        <p:spPr>
          <a:xfrm>
            <a:off x="21358067" y="25628068"/>
            <a:ext cx="3011068" cy="4057370"/>
          </a:xfrm>
          <a:custGeom>
            <a:avLst/>
            <a:gdLst/>
            <a:ahLst/>
            <a:cxnLst/>
            <a:rect l="l" t="t" r="r" b="b"/>
            <a:pathLst>
              <a:path w="3011068" h="4057370">
                <a:moveTo>
                  <a:pt x="0" y="0"/>
                </a:moveTo>
                <a:lnTo>
                  <a:pt x="3011069" y="0"/>
                </a:lnTo>
                <a:lnTo>
                  <a:pt x="3011069" y="4057370"/>
                </a:lnTo>
                <a:lnTo>
                  <a:pt x="0" y="4057370"/>
                </a:lnTo>
                <a:lnTo>
                  <a:pt x="0" y="0"/>
                </a:lnTo>
                <a:close/>
              </a:path>
            </a:pathLst>
          </a:custGeom>
          <a:blipFill>
            <a:blip r:embed="rId12"/>
            <a:stretch>
              <a:fillRect l="-1256" t="-1436" r="-1256"/>
            </a:stretch>
          </a:blipFill>
        </p:spPr>
        <p:txBody>
          <a:bodyPr/>
          <a:lstStyle/>
          <a:p>
            <a:endParaRPr lang="en-US"/>
          </a:p>
        </p:txBody>
      </p:sp>
      <p:grpSp>
        <p:nvGrpSpPr>
          <p:cNvPr id="34" name="Group 34"/>
          <p:cNvGrpSpPr/>
          <p:nvPr/>
        </p:nvGrpSpPr>
        <p:grpSpPr>
          <a:xfrm>
            <a:off x="8809348" y="792820"/>
            <a:ext cx="26272505" cy="7800452"/>
            <a:chOff x="0" y="0"/>
            <a:chExt cx="35030007" cy="10400603"/>
          </a:xfrm>
        </p:grpSpPr>
        <p:sp>
          <p:nvSpPr>
            <p:cNvPr id="35" name="TextBox 35"/>
            <p:cNvSpPr txBox="1"/>
            <p:nvPr/>
          </p:nvSpPr>
          <p:spPr>
            <a:xfrm>
              <a:off x="0" y="228600"/>
              <a:ext cx="35030007" cy="8712200"/>
            </a:xfrm>
            <a:prstGeom prst="rect">
              <a:avLst/>
            </a:prstGeom>
          </p:spPr>
          <p:txBody>
            <a:bodyPr lIns="0" tIns="0" rIns="0" bIns="0" rtlCol="0" anchor="t">
              <a:spAutoFit/>
            </a:bodyPr>
            <a:lstStyle/>
            <a:p>
              <a:pPr algn="ctr">
                <a:lnSpc>
                  <a:spcPts val="16800"/>
                </a:lnSpc>
              </a:pPr>
              <a:r>
                <a:rPr lang="en-US" sz="16000" spc="-320">
                  <a:solidFill>
                    <a:srgbClr val="3D3934"/>
                  </a:solidFill>
                  <a:latin typeface="Kelvinch"/>
                </a:rPr>
                <a:t>The Intern’s Journey: Reflections of a Student Intern </a:t>
              </a:r>
            </a:p>
          </p:txBody>
        </p:sp>
        <p:sp>
          <p:nvSpPr>
            <p:cNvPr id="36" name="TextBox 36"/>
            <p:cNvSpPr txBox="1"/>
            <p:nvPr/>
          </p:nvSpPr>
          <p:spPr>
            <a:xfrm>
              <a:off x="0" y="9528748"/>
              <a:ext cx="35030007" cy="871855"/>
            </a:xfrm>
            <a:prstGeom prst="rect">
              <a:avLst/>
            </a:prstGeom>
          </p:spPr>
          <p:txBody>
            <a:bodyPr lIns="0" tIns="0" rIns="0" bIns="0" rtlCol="0" anchor="t">
              <a:spAutoFit/>
            </a:bodyPr>
            <a:lstStyle/>
            <a:p>
              <a:pPr algn="ctr">
                <a:lnSpc>
                  <a:spcPts val="5460"/>
                </a:lnSpc>
              </a:pPr>
              <a:r>
                <a:rPr lang="en-US" sz="4200">
                  <a:solidFill>
                    <a:srgbClr val="3D3934"/>
                  </a:solidFill>
                  <a:latin typeface="Kelvinch Bold Italics"/>
                </a:rPr>
                <a:t>The experiences of a Academic Adviosr Intern at  Middlesex County College’s  Student Success Center </a:t>
              </a:r>
            </a:p>
          </p:txBody>
        </p:sp>
      </p:grpSp>
      <p:grpSp>
        <p:nvGrpSpPr>
          <p:cNvPr id="37" name="Group 37"/>
          <p:cNvGrpSpPr/>
          <p:nvPr/>
        </p:nvGrpSpPr>
        <p:grpSpPr>
          <a:xfrm>
            <a:off x="188779" y="20386203"/>
            <a:ext cx="14117322" cy="5377653"/>
            <a:chOff x="0" y="0"/>
            <a:chExt cx="18823096" cy="7170204"/>
          </a:xfrm>
        </p:grpSpPr>
        <p:sp>
          <p:nvSpPr>
            <p:cNvPr id="38" name="TextBox 38"/>
            <p:cNvSpPr txBox="1"/>
            <p:nvPr/>
          </p:nvSpPr>
          <p:spPr>
            <a:xfrm>
              <a:off x="0" y="47625"/>
              <a:ext cx="18823096" cy="647283"/>
            </a:xfrm>
            <a:prstGeom prst="rect">
              <a:avLst/>
            </a:prstGeom>
          </p:spPr>
          <p:txBody>
            <a:bodyPr lIns="0" tIns="0" rIns="0" bIns="0" rtlCol="0" anchor="t">
              <a:spAutoFit/>
            </a:bodyPr>
            <a:lstStyle/>
            <a:p>
              <a:pPr marL="0" lvl="0" indent="0" algn="l">
                <a:lnSpc>
                  <a:spcPts val="3629"/>
                </a:lnSpc>
                <a:spcBef>
                  <a:spcPct val="0"/>
                </a:spcBef>
              </a:pPr>
              <a:r>
                <a:rPr lang="en-US" sz="3456" spc="138">
                  <a:solidFill>
                    <a:srgbClr val="3D3934"/>
                  </a:solidFill>
                  <a:latin typeface="Kelvinch Bold Italics"/>
                </a:rPr>
                <a:t>01. Abstract</a:t>
              </a:r>
            </a:p>
          </p:txBody>
        </p:sp>
        <p:sp>
          <p:nvSpPr>
            <p:cNvPr id="39" name="TextBox 39"/>
            <p:cNvSpPr txBox="1"/>
            <p:nvPr/>
          </p:nvSpPr>
          <p:spPr>
            <a:xfrm>
              <a:off x="0" y="1017614"/>
              <a:ext cx="18823096" cy="6152590"/>
            </a:xfrm>
            <a:prstGeom prst="rect">
              <a:avLst/>
            </a:prstGeom>
          </p:spPr>
          <p:txBody>
            <a:bodyPr lIns="0" tIns="0" rIns="0" bIns="0" rtlCol="0" anchor="t">
              <a:spAutoFit/>
            </a:bodyPr>
            <a:lstStyle/>
            <a:p>
              <a:pPr marL="0" lvl="0" indent="0" algn="l">
                <a:lnSpc>
                  <a:spcPts val="3741"/>
                </a:lnSpc>
              </a:pPr>
              <a:r>
                <a:rPr lang="en-US" sz="2338" spc="23">
                  <a:solidFill>
                    <a:srgbClr val="3D3934"/>
                  </a:solidFill>
                  <a:latin typeface="Noto Sans Bold"/>
                </a:rPr>
                <a:t>T</a:t>
              </a:r>
              <a:r>
                <a:rPr lang="en-US" sz="2338" spc="23">
                  <a:solidFill>
                    <a:srgbClr val="3D3934"/>
                  </a:solidFill>
                  <a:latin typeface="Noto Sans Bold Italics"/>
                </a:rPr>
                <a:t>he poster describes the reflections of the experience of a student at the Monmouth University Master of Student Affairs and College Counseling program. The student is completing his internship at Middlesex College’s center for student success and is an academic advisor. The student has also been charged with developing a screening tool that will identify barriers for students enrolled in the Amazon Choice career program at MCC. The student also engaged and interacted with an assigned cohort of students through a series of workshops and individual session to engage students and introduce them to various support service offerings to help them acclimate to their college environment.  The student worked with the college’s department of institutional research to create a survey that asks students to identify any academic barriers that impeded their success at Middlesex County College.</a:t>
              </a:r>
            </a:p>
          </p:txBody>
        </p:sp>
      </p:grpSp>
      <p:grpSp>
        <p:nvGrpSpPr>
          <p:cNvPr id="40" name="Group 40"/>
          <p:cNvGrpSpPr/>
          <p:nvPr/>
        </p:nvGrpSpPr>
        <p:grpSpPr>
          <a:xfrm>
            <a:off x="1965821" y="26267059"/>
            <a:ext cx="4016328" cy="6020193"/>
            <a:chOff x="0" y="0"/>
            <a:chExt cx="5355103" cy="8026924"/>
          </a:xfrm>
        </p:grpSpPr>
        <p:sp>
          <p:nvSpPr>
            <p:cNvPr id="41" name="TextBox 41"/>
            <p:cNvSpPr txBox="1"/>
            <p:nvPr/>
          </p:nvSpPr>
          <p:spPr>
            <a:xfrm>
              <a:off x="0" y="47625"/>
              <a:ext cx="5355103" cy="620796"/>
            </a:xfrm>
            <a:prstGeom prst="rect">
              <a:avLst/>
            </a:prstGeom>
          </p:spPr>
          <p:txBody>
            <a:bodyPr lIns="0" tIns="0" rIns="0" bIns="0" rtlCol="0" anchor="t">
              <a:spAutoFit/>
            </a:bodyPr>
            <a:lstStyle/>
            <a:p>
              <a:pPr marL="0" lvl="0" indent="0" algn="l">
                <a:lnSpc>
                  <a:spcPts val="3481"/>
                </a:lnSpc>
                <a:spcBef>
                  <a:spcPct val="0"/>
                </a:spcBef>
              </a:pPr>
              <a:r>
                <a:rPr lang="en-US" sz="3315" spc="132">
                  <a:solidFill>
                    <a:srgbClr val="3D3934"/>
                  </a:solidFill>
                  <a:latin typeface="Kelvinch Bold Italics"/>
                </a:rPr>
                <a:t>02. Objective</a:t>
              </a:r>
            </a:p>
          </p:txBody>
        </p:sp>
        <p:sp>
          <p:nvSpPr>
            <p:cNvPr id="42" name="TextBox 42"/>
            <p:cNvSpPr txBox="1"/>
            <p:nvPr/>
          </p:nvSpPr>
          <p:spPr>
            <a:xfrm>
              <a:off x="22726" y="1221261"/>
              <a:ext cx="5332377" cy="6805663"/>
            </a:xfrm>
            <a:prstGeom prst="rect">
              <a:avLst/>
            </a:prstGeom>
          </p:spPr>
          <p:txBody>
            <a:bodyPr lIns="0" tIns="0" rIns="0" bIns="0" rtlCol="0" anchor="t">
              <a:spAutoFit/>
            </a:bodyPr>
            <a:lstStyle/>
            <a:p>
              <a:pPr marL="0" lvl="0" indent="0" algn="ctr">
                <a:lnSpc>
                  <a:spcPts val="4526"/>
                </a:lnSpc>
              </a:pPr>
              <a:r>
                <a:rPr lang="en-US" sz="3232">
                  <a:solidFill>
                    <a:srgbClr val="3D3934"/>
                  </a:solidFill>
                  <a:latin typeface="Kelvinch Bold"/>
                </a:rPr>
                <a:t>To develop and</a:t>
              </a:r>
              <a:r>
                <a:rPr lang="en-US" sz="3232">
                  <a:solidFill>
                    <a:srgbClr val="3D3934"/>
                  </a:solidFill>
                  <a:latin typeface="Kelvinch"/>
                </a:rPr>
                <a:t> </a:t>
              </a:r>
              <a:r>
                <a:rPr lang="en-US" sz="3232">
                  <a:solidFill>
                    <a:srgbClr val="3D3934"/>
                  </a:solidFill>
                  <a:latin typeface="Kelvinch Bold"/>
                </a:rPr>
                <a:t>coordinate a strategic approach to connect college students with needed supports to assist them with overcoming identified barriers.</a:t>
              </a:r>
            </a:p>
          </p:txBody>
        </p:sp>
      </p:grpSp>
      <p:grpSp>
        <p:nvGrpSpPr>
          <p:cNvPr id="43" name="Group 43"/>
          <p:cNvGrpSpPr/>
          <p:nvPr/>
        </p:nvGrpSpPr>
        <p:grpSpPr>
          <a:xfrm>
            <a:off x="7778655" y="26230258"/>
            <a:ext cx="5610496" cy="1439669"/>
            <a:chOff x="0" y="0"/>
            <a:chExt cx="7480661" cy="1919559"/>
          </a:xfrm>
        </p:grpSpPr>
        <p:sp>
          <p:nvSpPr>
            <p:cNvPr id="44" name="TextBox 44"/>
            <p:cNvSpPr txBox="1"/>
            <p:nvPr/>
          </p:nvSpPr>
          <p:spPr>
            <a:xfrm>
              <a:off x="0" y="57150"/>
              <a:ext cx="7480661" cy="669289"/>
            </a:xfrm>
            <a:prstGeom prst="rect">
              <a:avLst/>
            </a:prstGeom>
          </p:spPr>
          <p:txBody>
            <a:bodyPr lIns="0" tIns="0" rIns="0" bIns="0" rtlCol="0" anchor="t">
              <a:spAutoFit/>
            </a:bodyPr>
            <a:lstStyle/>
            <a:p>
              <a:pPr marL="0" lvl="0" indent="0" algn="l">
                <a:lnSpc>
                  <a:spcPts val="3779"/>
                </a:lnSpc>
                <a:spcBef>
                  <a:spcPct val="0"/>
                </a:spcBef>
              </a:pPr>
              <a:r>
                <a:rPr lang="en-US" sz="3599" u="sng" spc="143">
                  <a:solidFill>
                    <a:srgbClr val="3D3934"/>
                  </a:solidFill>
                  <a:latin typeface="Kelvinch Italics"/>
                </a:rPr>
                <a:t>Contact Information</a:t>
              </a:r>
            </a:p>
          </p:txBody>
        </p:sp>
        <p:sp>
          <p:nvSpPr>
            <p:cNvPr id="45" name="TextBox 45"/>
            <p:cNvSpPr txBox="1"/>
            <p:nvPr/>
          </p:nvSpPr>
          <p:spPr>
            <a:xfrm>
              <a:off x="0" y="1186555"/>
              <a:ext cx="7480661" cy="733004"/>
            </a:xfrm>
            <a:prstGeom prst="rect">
              <a:avLst/>
            </a:prstGeom>
          </p:spPr>
          <p:txBody>
            <a:bodyPr lIns="0" tIns="0" rIns="0" bIns="0" rtlCol="0" anchor="t">
              <a:spAutoFit/>
            </a:bodyPr>
            <a:lstStyle/>
            <a:p>
              <a:pPr marL="0" lvl="0" indent="0" algn="l">
                <a:lnSpc>
                  <a:spcPts val="4959"/>
                </a:lnSpc>
              </a:pPr>
              <a:r>
                <a:rPr lang="en-US" sz="3099" spc="30">
                  <a:solidFill>
                    <a:srgbClr val="3D3934"/>
                  </a:solidFill>
                  <a:latin typeface="Noto Sans Bold"/>
                </a:rPr>
                <a:t>s13493344@monmouth.edu</a:t>
              </a:r>
            </a:p>
          </p:txBody>
        </p:sp>
      </p:grpSp>
      <p:grpSp>
        <p:nvGrpSpPr>
          <p:cNvPr id="46" name="Group 46"/>
          <p:cNvGrpSpPr/>
          <p:nvPr/>
        </p:nvGrpSpPr>
        <p:grpSpPr>
          <a:xfrm>
            <a:off x="15951749" y="9524201"/>
            <a:ext cx="4524619" cy="7708351"/>
            <a:chOff x="0" y="57151"/>
            <a:chExt cx="6032826" cy="10277800"/>
          </a:xfrm>
        </p:grpSpPr>
        <p:sp>
          <p:nvSpPr>
            <p:cNvPr id="47" name="TextBox 47"/>
            <p:cNvSpPr txBox="1"/>
            <p:nvPr/>
          </p:nvSpPr>
          <p:spPr>
            <a:xfrm>
              <a:off x="0" y="57151"/>
              <a:ext cx="6032826" cy="730285"/>
            </a:xfrm>
            <a:prstGeom prst="rect">
              <a:avLst/>
            </a:prstGeom>
          </p:spPr>
          <p:txBody>
            <a:bodyPr lIns="0" tIns="0" rIns="0" bIns="0" rtlCol="0" anchor="t">
              <a:spAutoFit/>
            </a:bodyPr>
            <a:lstStyle/>
            <a:p>
              <a:pPr marL="0" lvl="0" indent="0" algn="l">
                <a:lnSpc>
                  <a:spcPts val="4200"/>
                </a:lnSpc>
                <a:spcBef>
                  <a:spcPct val="0"/>
                </a:spcBef>
              </a:pPr>
              <a:r>
                <a:rPr lang="en-US" sz="3600" spc="160" dirty="0">
                  <a:solidFill>
                    <a:srgbClr val="3D3934"/>
                  </a:solidFill>
                  <a:latin typeface="Kelvinch Italics"/>
                </a:rPr>
                <a:t>03</a:t>
              </a:r>
              <a:r>
                <a:rPr lang="en-US" sz="4000" spc="160" dirty="0">
                  <a:solidFill>
                    <a:srgbClr val="3D3934"/>
                  </a:solidFill>
                  <a:latin typeface="Kelvinch Italics"/>
                </a:rPr>
                <a:t>. Special Project</a:t>
              </a:r>
            </a:p>
          </p:txBody>
        </p:sp>
        <p:sp>
          <p:nvSpPr>
            <p:cNvPr id="48" name="TextBox 48"/>
            <p:cNvSpPr txBox="1"/>
            <p:nvPr/>
          </p:nvSpPr>
          <p:spPr>
            <a:xfrm>
              <a:off x="0" y="1343986"/>
              <a:ext cx="6032826" cy="8990965"/>
            </a:xfrm>
            <a:prstGeom prst="rect">
              <a:avLst/>
            </a:prstGeom>
          </p:spPr>
          <p:txBody>
            <a:bodyPr lIns="0" tIns="0" rIns="0" bIns="0" rtlCol="0" anchor="t">
              <a:spAutoFit/>
            </a:bodyPr>
            <a:lstStyle/>
            <a:p>
              <a:pPr>
                <a:lnSpc>
                  <a:spcPts val="3839"/>
                </a:lnSpc>
              </a:pPr>
              <a:r>
                <a:rPr lang="en-US" sz="2399" spc="23" dirty="0">
                  <a:solidFill>
                    <a:srgbClr val="3D3934"/>
                  </a:solidFill>
                  <a:latin typeface="Noto Sans Bold Italics"/>
                </a:rPr>
                <a:t>Students were invited to participate in the survey via email, if they were receiving financial support from Amazon. All participants in the Amazon Career Choice Survey were contacted and provided information about support services available to them to address their identified barrier .</a:t>
              </a:r>
            </a:p>
            <a:p>
              <a:pPr marL="0" lvl="0" indent="0" algn="l">
                <a:lnSpc>
                  <a:spcPts val="3840"/>
                </a:lnSpc>
                <a:spcBef>
                  <a:spcPct val="0"/>
                </a:spcBef>
              </a:pPr>
              <a:r>
                <a:rPr lang="en-US" sz="2400" spc="24" dirty="0">
                  <a:solidFill>
                    <a:srgbClr val="3D3934"/>
                  </a:solidFill>
                  <a:latin typeface="Noto Sans Bold Italics"/>
                </a:rPr>
                <a:t>Students where provided an opportunity to schedule an individual advising session</a:t>
              </a:r>
              <a:r>
                <a:rPr lang="en-US" sz="2400" spc="24" dirty="0">
                  <a:solidFill>
                    <a:srgbClr val="3D3934"/>
                  </a:solidFill>
                  <a:latin typeface="Noto Sans Italics"/>
                </a:rPr>
                <a:t>.   </a:t>
              </a:r>
            </a:p>
          </p:txBody>
        </p:sp>
      </p:grpSp>
      <p:sp>
        <p:nvSpPr>
          <p:cNvPr id="49" name="TextBox 49"/>
          <p:cNvSpPr txBox="1"/>
          <p:nvPr/>
        </p:nvSpPr>
        <p:spPr>
          <a:xfrm>
            <a:off x="16079044" y="18034893"/>
            <a:ext cx="4524619" cy="2602865"/>
          </a:xfrm>
          <a:prstGeom prst="rect">
            <a:avLst/>
          </a:prstGeom>
        </p:spPr>
        <p:txBody>
          <a:bodyPr lIns="0" tIns="0" rIns="0" bIns="0" rtlCol="0" anchor="t">
            <a:spAutoFit/>
          </a:bodyPr>
          <a:lstStyle/>
          <a:p>
            <a:pPr>
              <a:lnSpc>
                <a:spcPts val="3519"/>
              </a:lnSpc>
            </a:pPr>
            <a:endParaRPr/>
          </a:p>
          <a:p>
            <a:pPr marL="474980" lvl="1" indent="-237490" algn="l">
              <a:lnSpc>
                <a:spcPts val="3519"/>
              </a:lnSpc>
              <a:buFont typeface="Arial"/>
              <a:buChar char="•"/>
            </a:pPr>
            <a:r>
              <a:rPr lang="en-US" sz="2199" spc="21">
                <a:solidFill>
                  <a:srgbClr val="3D3934"/>
                </a:solidFill>
                <a:latin typeface="Noto Sans Bold Italics"/>
              </a:rPr>
              <a:t>Surveys</a:t>
            </a:r>
          </a:p>
          <a:p>
            <a:pPr marL="474979" lvl="1" indent="-237490" algn="l">
              <a:lnSpc>
                <a:spcPts val="3519"/>
              </a:lnSpc>
              <a:buFont typeface="Arial"/>
              <a:buChar char="•"/>
            </a:pPr>
            <a:r>
              <a:rPr lang="en-US" sz="2199" u="none" spc="21">
                <a:solidFill>
                  <a:srgbClr val="3D3934"/>
                </a:solidFill>
                <a:latin typeface="Noto Sans Bold Italics"/>
              </a:rPr>
              <a:t>Program orientation-group</a:t>
            </a:r>
          </a:p>
          <a:p>
            <a:pPr marL="474979" lvl="1" indent="-237490" algn="l">
              <a:lnSpc>
                <a:spcPts val="3519"/>
              </a:lnSpc>
              <a:buFont typeface="Arial"/>
              <a:buChar char="•"/>
            </a:pPr>
            <a:r>
              <a:rPr lang="en-US" sz="2199" u="none" spc="21">
                <a:solidFill>
                  <a:srgbClr val="3D3934"/>
                </a:solidFill>
                <a:latin typeface="Noto Sans Bold Italics"/>
              </a:rPr>
              <a:t>Individual advising sessions</a:t>
            </a:r>
          </a:p>
          <a:p>
            <a:pPr marL="474980" lvl="1" indent="-237490" algn="l">
              <a:lnSpc>
                <a:spcPts val="3519"/>
              </a:lnSpc>
              <a:buFont typeface="Arial"/>
              <a:buChar char="•"/>
            </a:pPr>
            <a:r>
              <a:rPr lang="en-US" sz="2199" u="none" spc="21">
                <a:solidFill>
                  <a:srgbClr val="3D3934"/>
                </a:solidFill>
                <a:latin typeface="Noto Sans Bold Italics"/>
              </a:rPr>
              <a:t>Linkages/referrals</a:t>
            </a:r>
          </a:p>
          <a:p>
            <a:pPr algn="l">
              <a:lnSpc>
                <a:spcPts val="3519"/>
              </a:lnSpc>
            </a:pPr>
            <a:endParaRPr lang="en-US" sz="2199" u="none" spc="21">
              <a:solidFill>
                <a:srgbClr val="3D3934"/>
              </a:solidFill>
              <a:latin typeface="Noto Sans Bold Italics"/>
            </a:endParaRPr>
          </a:p>
        </p:txBody>
      </p:sp>
      <p:grpSp>
        <p:nvGrpSpPr>
          <p:cNvPr id="50" name="Group 50"/>
          <p:cNvGrpSpPr/>
          <p:nvPr/>
        </p:nvGrpSpPr>
        <p:grpSpPr>
          <a:xfrm>
            <a:off x="22784168" y="9436098"/>
            <a:ext cx="8614888" cy="11948124"/>
            <a:chOff x="0" y="66675"/>
            <a:chExt cx="11486517" cy="15930831"/>
          </a:xfrm>
        </p:grpSpPr>
        <p:sp>
          <p:nvSpPr>
            <p:cNvPr id="51" name="TextBox 51"/>
            <p:cNvSpPr txBox="1"/>
            <p:nvPr/>
          </p:nvSpPr>
          <p:spPr>
            <a:xfrm>
              <a:off x="0" y="66675"/>
              <a:ext cx="11486517" cy="743639"/>
            </a:xfrm>
            <a:prstGeom prst="rect">
              <a:avLst/>
            </a:prstGeom>
          </p:spPr>
          <p:txBody>
            <a:bodyPr lIns="0" tIns="0" rIns="0" bIns="0" rtlCol="0" anchor="t">
              <a:spAutoFit/>
            </a:bodyPr>
            <a:lstStyle/>
            <a:p>
              <a:pPr marL="0" lvl="0" indent="0" algn="l">
                <a:lnSpc>
                  <a:spcPts val="4370"/>
                </a:lnSpc>
                <a:spcBef>
                  <a:spcPct val="0"/>
                </a:spcBef>
              </a:pPr>
              <a:r>
                <a:rPr lang="en-US" sz="4162" spc="166">
                  <a:solidFill>
                    <a:srgbClr val="3D3934"/>
                  </a:solidFill>
                  <a:latin typeface="Kelvinch Italics"/>
                </a:rPr>
                <a:t>05. Impact of Experience </a:t>
              </a:r>
            </a:p>
          </p:txBody>
        </p:sp>
        <p:sp>
          <p:nvSpPr>
            <p:cNvPr id="52" name="TextBox 52"/>
            <p:cNvSpPr txBox="1"/>
            <p:nvPr/>
          </p:nvSpPr>
          <p:spPr>
            <a:xfrm>
              <a:off x="0" y="1357687"/>
              <a:ext cx="11486517" cy="14639819"/>
            </a:xfrm>
            <a:prstGeom prst="rect">
              <a:avLst/>
            </a:prstGeom>
          </p:spPr>
          <p:txBody>
            <a:bodyPr lIns="0" tIns="0" rIns="0" bIns="0" rtlCol="0" anchor="t">
              <a:spAutoFit/>
            </a:bodyPr>
            <a:lstStyle/>
            <a:p>
              <a:pPr>
                <a:lnSpc>
                  <a:spcPts val="4302"/>
                </a:lnSpc>
              </a:pPr>
              <a:r>
                <a:rPr lang="en-US" sz="2689" spc="26" dirty="0">
                  <a:solidFill>
                    <a:srgbClr val="3D3934"/>
                  </a:solidFill>
                  <a:latin typeface="Noto Sans Bold Italics"/>
                </a:rPr>
                <a:t>The following learning objectives were achieved through this internship placement:</a:t>
              </a:r>
            </a:p>
            <a:p>
              <a:pPr>
                <a:lnSpc>
                  <a:spcPts val="4302"/>
                </a:lnSpc>
              </a:pPr>
              <a:endParaRPr lang="en-US" sz="2689" spc="26" dirty="0">
                <a:solidFill>
                  <a:srgbClr val="3D3934"/>
                </a:solidFill>
                <a:latin typeface="Noto Sans Bold Italics"/>
              </a:endParaRPr>
            </a:p>
            <a:p>
              <a:pPr marL="580584" lvl="1" indent="-290292">
                <a:lnSpc>
                  <a:spcPts val="4302"/>
                </a:lnSpc>
                <a:buFont typeface="Arial"/>
                <a:buChar char="•"/>
              </a:pPr>
              <a:r>
                <a:rPr lang="en-US" sz="2689" spc="26" dirty="0">
                  <a:solidFill>
                    <a:srgbClr val="3D3934"/>
                  </a:solidFill>
                  <a:latin typeface="Noto Sans Bold Italics"/>
                </a:rPr>
                <a:t>Gained a greater understanding of factors that hinder students' success at a post secondary institution.</a:t>
              </a:r>
            </a:p>
            <a:p>
              <a:pPr marL="580584" lvl="1" indent="-290292">
                <a:lnSpc>
                  <a:spcPts val="4302"/>
                </a:lnSpc>
                <a:buFont typeface="Arial"/>
                <a:buChar char="•"/>
              </a:pPr>
              <a:r>
                <a:rPr lang="en-US" sz="2689" spc="26" dirty="0">
                  <a:solidFill>
                    <a:srgbClr val="3D3934"/>
                  </a:solidFill>
                  <a:latin typeface="Noto Sans Bold Italics"/>
                </a:rPr>
                <a:t>Recognized limitations as an advisor and utilized supervision when needed.</a:t>
              </a:r>
            </a:p>
            <a:p>
              <a:pPr marL="580584" lvl="1" indent="-290292">
                <a:lnSpc>
                  <a:spcPts val="4302"/>
                </a:lnSpc>
                <a:buFont typeface="Arial"/>
                <a:buChar char="•"/>
              </a:pPr>
              <a:r>
                <a:rPr lang="en-US" sz="2689" spc="26" dirty="0">
                  <a:solidFill>
                    <a:srgbClr val="3D3934"/>
                  </a:solidFill>
                  <a:latin typeface="Noto Sans Bold Italics"/>
                </a:rPr>
                <a:t>Increased skills and proficiency needed to facilitate academic, social, and career planning of students from a strength-based perspective. </a:t>
              </a:r>
            </a:p>
            <a:p>
              <a:pPr marL="580584" lvl="1" indent="-290292">
                <a:lnSpc>
                  <a:spcPts val="4302"/>
                </a:lnSpc>
                <a:buFont typeface="Arial"/>
                <a:buChar char="•"/>
              </a:pPr>
              <a:r>
                <a:rPr lang="en-US" sz="2689" spc="26" dirty="0">
                  <a:solidFill>
                    <a:srgbClr val="3D3934"/>
                  </a:solidFill>
                  <a:latin typeface="Noto Sans Bold Italics"/>
                </a:rPr>
                <a:t>Analyzed students needs and interests for appropriate learning opportunities and linkages. </a:t>
              </a:r>
            </a:p>
            <a:p>
              <a:pPr marL="580584" lvl="1" indent="-290292" algn="l">
                <a:lnSpc>
                  <a:spcPts val="4302"/>
                </a:lnSpc>
                <a:buFont typeface="Arial"/>
                <a:buChar char="•"/>
              </a:pPr>
              <a:r>
                <a:rPr lang="en-US" sz="2689" spc="26" dirty="0">
                  <a:solidFill>
                    <a:srgbClr val="3D3934"/>
                  </a:solidFill>
                  <a:latin typeface="Noto Sans Bold Italics"/>
                </a:rPr>
                <a:t>Increased multicultural competencies to support student's various characteristics including race, culture, ethnicity, immigration status, spirituality, sexual identification, gender, as well as physical and academic abilities.</a:t>
              </a:r>
            </a:p>
          </p:txBody>
        </p:sp>
      </p:grpSp>
      <p:grpSp>
        <p:nvGrpSpPr>
          <p:cNvPr id="53" name="Group 53"/>
          <p:cNvGrpSpPr/>
          <p:nvPr/>
        </p:nvGrpSpPr>
        <p:grpSpPr>
          <a:xfrm>
            <a:off x="15543589" y="22207676"/>
            <a:ext cx="15573619" cy="2933083"/>
            <a:chOff x="0" y="0"/>
            <a:chExt cx="20764826" cy="3910777"/>
          </a:xfrm>
        </p:grpSpPr>
        <p:sp>
          <p:nvSpPr>
            <p:cNvPr id="54" name="TextBox 54"/>
            <p:cNvSpPr txBox="1"/>
            <p:nvPr/>
          </p:nvSpPr>
          <p:spPr>
            <a:xfrm>
              <a:off x="0" y="57150"/>
              <a:ext cx="20663226" cy="721608"/>
            </a:xfrm>
            <a:prstGeom prst="rect">
              <a:avLst/>
            </a:prstGeom>
          </p:spPr>
          <p:txBody>
            <a:bodyPr lIns="0" tIns="0" rIns="0" bIns="0" rtlCol="0" anchor="t">
              <a:spAutoFit/>
            </a:bodyPr>
            <a:lstStyle/>
            <a:p>
              <a:pPr marL="0" lvl="0" indent="0" algn="l">
                <a:lnSpc>
                  <a:spcPts val="4200"/>
                </a:lnSpc>
                <a:spcBef>
                  <a:spcPct val="0"/>
                </a:spcBef>
              </a:pPr>
              <a:r>
                <a:rPr lang="en-US" sz="4000" spc="160">
                  <a:solidFill>
                    <a:srgbClr val="3D3934"/>
                  </a:solidFill>
                  <a:latin typeface="Kelvinch Italics"/>
                </a:rPr>
                <a:t>04. Survey Development and Evaluation</a:t>
              </a:r>
            </a:p>
          </p:txBody>
        </p:sp>
        <p:sp>
          <p:nvSpPr>
            <p:cNvPr id="55" name="TextBox 55"/>
            <p:cNvSpPr txBox="1"/>
            <p:nvPr/>
          </p:nvSpPr>
          <p:spPr>
            <a:xfrm>
              <a:off x="0" y="1292460"/>
              <a:ext cx="20764826" cy="2618317"/>
            </a:xfrm>
            <a:prstGeom prst="rect">
              <a:avLst/>
            </a:prstGeom>
          </p:spPr>
          <p:txBody>
            <a:bodyPr lIns="0" tIns="0" rIns="0" bIns="0" rtlCol="0" anchor="t">
              <a:spAutoFit/>
            </a:bodyPr>
            <a:lstStyle/>
            <a:p>
              <a:pPr marL="0" lvl="0" indent="0" algn="l">
                <a:lnSpc>
                  <a:spcPts val="3999"/>
                </a:lnSpc>
                <a:spcBef>
                  <a:spcPct val="0"/>
                </a:spcBef>
              </a:pPr>
              <a:r>
                <a:rPr lang="en-US" sz="2499" spc="24">
                  <a:solidFill>
                    <a:srgbClr val="3D3934"/>
                  </a:solidFill>
                  <a:latin typeface="Noto Sans Bold Italics"/>
                </a:rPr>
                <a:t>The information collected from the surveys provided the academic advising department information on what students identify as barriers to their academic success. The Center for Student Success than developed strategies to proactively support students as they acclimate to their new educational environment.</a:t>
              </a:r>
            </a:p>
          </p:txBody>
        </p:sp>
      </p:grpSp>
      <p:grpSp>
        <p:nvGrpSpPr>
          <p:cNvPr id="56" name="Group 56"/>
          <p:cNvGrpSpPr/>
          <p:nvPr/>
        </p:nvGrpSpPr>
        <p:grpSpPr>
          <a:xfrm>
            <a:off x="33280350" y="21222042"/>
            <a:ext cx="9867134" cy="7129064"/>
            <a:chOff x="0" y="0"/>
            <a:chExt cx="13156178" cy="9505419"/>
          </a:xfrm>
        </p:grpSpPr>
        <p:sp>
          <p:nvSpPr>
            <p:cNvPr id="57" name="TextBox 57"/>
            <p:cNvSpPr txBox="1"/>
            <p:nvPr/>
          </p:nvSpPr>
          <p:spPr>
            <a:xfrm>
              <a:off x="0" y="66675"/>
              <a:ext cx="13156178" cy="756423"/>
            </a:xfrm>
            <a:prstGeom prst="rect">
              <a:avLst/>
            </a:prstGeom>
          </p:spPr>
          <p:txBody>
            <a:bodyPr lIns="0" tIns="0" rIns="0" bIns="0" rtlCol="0" anchor="t">
              <a:spAutoFit/>
            </a:bodyPr>
            <a:lstStyle/>
            <a:p>
              <a:pPr marL="0" lvl="0" indent="0" algn="l">
                <a:lnSpc>
                  <a:spcPts val="4439"/>
                </a:lnSpc>
                <a:spcBef>
                  <a:spcPct val="0"/>
                </a:spcBef>
              </a:pPr>
              <a:r>
                <a:rPr lang="en-US" sz="4227" spc="169">
                  <a:solidFill>
                    <a:srgbClr val="3D3934"/>
                  </a:solidFill>
                  <a:latin typeface="Kelvinch Italics"/>
                </a:rPr>
                <a:t>06. Conclusion</a:t>
              </a:r>
            </a:p>
          </p:txBody>
        </p:sp>
        <p:sp>
          <p:nvSpPr>
            <p:cNvPr id="58" name="TextBox 58"/>
            <p:cNvSpPr txBox="1"/>
            <p:nvPr/>
          </p:nvSpPr>
          <p:spPr>
            <a:xfrm>
              <a:off x="0" y="1361947"/>
              <a:ext cx="13156178" cy="8143472"/>
            </a:xfrm>
            <a:prstGeom prst="rect">
              <a:avLst/>
            </a:prstGeom>
          </p:spPr>
          <p:txBody>
            <a:bodyPr lIns="0" tIns="0" rIns="0" bIns="0" rtlCol="0" anchor="t">
              <a:spAutoFit/>
            </a:bodyPr>
            <a:lstStyle/>
            <a:p>
              <a:pPr>
                <a:lnSpc>
                  <a:spcPts val="4529"/>
                </a:lnSpc>
              </a:pPr>
              <a:r>
                <a:rPr lang="en-US" sz="2830" spc="28">
                  <a:solidFill>
                    <a:srgbClr val="3D3934"/>
                  </a:solidFill>
                  <a:latin typeface="Noto Sans Bold Italics"/>
                </a:rPr>
                <a:t>Participation in this field experience provided this student with a range of professional experiences including interdepartmental collaboration and communication, group facilitation, program planning, research tool development/implementation and analysis.</a:t>
              </a:r>
            </a:p>
            <a:p>
              <a:pPr>
                <a:lnSpc>
                  <a:spcPts val="4529"/>
                </a:lnSpc>
              </a:pPr>
              <a:r>
                <a:rPr lang="en-US" sz="2830" spc="28">
                  <a:solidFill>
                    <a:srgbClr val="3D3934"/>
                  </a:solidFill>
                  <a:latin typeface="Noto Sans Bold Italics"/>
                </a:rPr>
                <a:t>This student also gained invaluable experience working directly with students and linking them to support services and resources available to them.</a:t>
              </a:r>
              <a:r>
                <a:rPr lang="en-US" sz="2830" spc="28">
                  <a:solidFill>
                    <a:srgbClr val="3D3934"/>
                  </a:solidFill>
                  <a:latin typeface="Noto Sans"/>
                </a:rPr>
                <a:t> </a:t>
              </a:r>
            </a:p>
            <a:p>
              <a:pPr>
                <a:lnSpc>
                  <a:spcPts val="4209"/>
                </a:lnSpc>
              </a:pPr>
              <a:endParaRPr lang="en-US" sz="2830" spc="28">
                <a:solidFill>
                  <a:srgbClr val="3D3934"/>
                </a:solidFill>
                <a:latin typeface="Noto Sans"/>
              </a:endParaRPr>
            </a:p>
            <a:p>
              <a:pPr marL="0" lvl="0" indent="0" algn="l">
                <a:lnSpc>
                  <a:spcPts val="3889"/>
                </a:lnSpc>
                <a:spcBef>
                  <a:spcPct val="0"/>
                </a:spcBef>
              </a:pPr>
              <a:endParaRPr lang="en-US" sz="2830" spc="28">
                <a:solidFill>
                  <a:srgbClr val="3D3934"/>
                </a:solidFill>
                <a:latin typeface="Noto Sans"/>
              </a:endParaRPr>
            </a:p>
          </p:txBody>
        </p:sp>
      </p:grpSp>
      <p:sp>
        <p:nvSpPr>
          <p:cNvPr id="59" name="TextBox 59"/>
          <p:cNvSpPr txBox="1"/>
          <p:nvPr/>
        </p:nvSpPr>
        <p:spPr>
          <a:xfrm>
            <a:off x="16036182" y="30185401"/>
            <a:ext cx="3057769" cy="1771767"/>
          </a:xfrm>
          <a:prstGeom prst="rect">
            <a:avLst/>
          </a:prstGeom>
        </p:spPr>
        <p:txBody>
          <a:bodyPr lIns="0" tIns="0" rIns="0" bIns="0" rtlCol="0" anchor="t">
            <a:spAutoFit/>
          </a:bodyPr>
          <a:lstStyle/>
          <a:p>
            <a:pPr marL="0" lvl="1" indent="0" algn="ctr">
              <a:lnSpc>
                <a:spcPts val="2799"/>
              </a:lnSpc>
            </a:pPr>
            <a:r>
              <a:rPr lang="en-US" sz="1999" dirty="0">
                <a:solidFill>
                  <a:srgbClr val="3D3934"/>
                </a:solidFill>
                <a:latin typeface="Noto Sans Bold Italics"/>
              </a:rPr>
              <a:t>205 Students were invited to complete an online survey over a 2-week period and 60 students replied.</a:t>
            </a:r>
          </a:p>
        </p:txBody>
      </p:sp>
      <p:sp>
        <p:nvSpPr>
          <p:cNvPr id="60" name="TextBox 60"/>
          <p:cNvSpPr txBox="1"/>
          <p:nvPr/>
        </p:nvSpPr>
        <p:spPr>
          <a:xfrm>
            <a:off x="21255284" y="30185401"/>
            <a:ext cx="3057769" cy="2130840"/>
          </a:xfrm>
          <a:prstGeom prst="rect">
            <a:avLst/>
          </a:prstGeom>
        </p:spPr>
        <p:txBody>
          <a:bodyPr lIns="0" tIns="0" rIns="0" bIns="0" rtlCol="0" anchor="t">
            <a:spAutoFit/>
          </a:bodyPr>
          <a:lstStyle/>
          <a:p>
            <a:pPr marL="0" lvl="1" indent="0" algn="ctr">
              <a:lnSpc>
                <a:spcPts val="2799"/>
              </a:lnSpc>
            </a:pPr>
            <a:r>
              <a:rPr lang="en-US" sz="1999" dirty="0">
                <a:solidFill>
                  <a:srgbClr val="3D3934"/>
                </a:solidFill>
                <a:latin typeface="Noto Sans Bold Italics"/>
              </a:rPr>
              <a:t>Students who identified needing support in any of the eight need categories were scheduled to meet with advisor -intern</a:t>
            </a:r>
          </a:p>
        </p:txBody>
      </p:sp>
      <p:sp>
        <p:nvSpPr>
          <p:cNvPr id="61" name="TextBox 61"/>
          <p:cNvSpPr txBox="1"/>
          <p:nvPr/>
        </p:nvSpPr>
        <p:spPr>
          <a:xfrm>
            <a:off x="26856582" y="30185401"/>
            <a:ext cx="3057769" cy="1749425"/>
          </a:xfrm>
          <a:prstGeom prst="rect">
            <a:avLst/>
          </a:prstGeom>
        </p:spPr>
        <p:txBody>
          <a:bodyPr lIns="0" tIns="0" rIns="0" bIns="0" rtlCol="0" anchor="t">
            <a:spAutoFit/>
          </a:bodyPr>
          <a:lstStyle/>
          <a:p>
            <a:pPr marL="0" lvl="1" indent="0" algn="ctr">
              <a:lnSpc>
                <a:spcPts val="2799"/>
              </a:lnSpc>
            </a:pPr>
            <a:r>
              <a:rPr lang="en-US" sz="1999">
                <a:solidFill>
                  <a:srgbClr val="3D3934"/>
                </a:solidFill>
                <a:latin typeface="Noto Sans Bold Italics"/>
              </a:rPr>
              <a:t>Information regarding support services were provided to students and referrals made on behalf of students if requested. </a:t>
            </a:r>
          </a:p>
        </p:txBody>
      </p:sp>
      <p:grpSp>
        <p:nvGrpSpPr>
          <p:cNvPr id="62" name="Group 62"/>
          <p:cNvGrpSpPr/>
          <p:nvPr/>
        </p:nvGrpSpPr>
        <p:grpSpPr>
          <a:xfrm>
            <a:off x="7439561" y="28461401"/>
            <a:ext cx="7017320" cy="3543406"/>
            <a:chOff x="0" y="0"/>
            <a:chExt cx="9356426" cy="4724541"/>
          </a:xfrm>
        </p:grpSpPr>
        <p:sp>
          <p:nvSpPr>
            <p:cNvPr id="63" name="TextBox 63"/>
            <p:cNvSpPr txBox="1"/>
            <p:nvPr/>
          </p:nvSpPr>
          <p:spPr>
            <a:xfrm>
              <a:off x="0" y="57150"/>
              <a:ext cx="9356426" cy="673255"/>
            </a:xfrm>
            <a:prstGeom prst="rect">
              <a:avLst/>
            </a:prstGeom>
          </p:spPr>
          <p:txBody>
            <a:bodyPr lIns="0" tIns="0" rIns="0" bIns="0" rtlCol="0" anchor="t">
              <a:spAutoFit/>
            </a:bodyPr>
            <a:lstStyle/>
            <a:p>
              <a:pPr marL="0" lvl="0" indent="0" algn="l">
                <a:lnSpc>
                  <a:spcPts val="3800"/>
                </a:lnSpc>
                <a:spcBef>
                  <a:spcPct val="0"/>
                </a:spcBef>
              </a:pPr>
              <a:r>
                <a:rPr lang="en-US" sz="3619" u="sng" spc="144">
                  <a:solidFill>
                    <a:srgbClr val="3D3934"/>
                  </a:solidFill>
                  <a:latin typeface="Kelvinch Italics"/>
                </a:rPr>
                <a:t>references:</a:t>
              </a:r>
            </a:p>
          </p:txBody>
        </p:sp>
        <p:sp>
          <p:nvSpPr>
            <p:cNvPr id="64" name="TextBox 64"/>
            <p:cNvSpPr txBox="1"/>
            <p:nvPr/>
          </p:nvSpPr>
          <p:spPr>
            <a:xfrm>
              <a:off x="0" y="1222180"/>
              <a:ext cx="9356426" cy="3502361"/>
            </a:xfrm>
            <a:prstGeom prst="rect">
              <a:avLst/>
            </a:prstGeom>
          </p:spPr>
          <p:txBody>
            <a:bodyPr lIns="0" tIns="0" rIns="0" bIns="0" rtlCol="0" anchor="t">
              <a:spAutoFit/>
            </a:bodyPr>
            <a:lstStyle/>
            <a:p>
              <a:pPr>
                <a:lnSpc>
                  <a:spcPts val="3067"/>
                </a:lnSpc>
              </a:pPr>
              <a:endParaRPr/>
            </a:p>
            <a:p>
              <a:pPr>
                <a:lnSpc>
                  <a:spcPts val="3067"/>
                </a:lnSpc>
              </a:pPr>
              <a:r>
                <a:rPr lang="en-US" sz="1916" spc="19">
                  <a:solidFill>
                    <a:srgbClr val="3D3934"/>
                  </a:solidFill>
                  <a:latin typeface="Noto Sans Bold"/>
                </a:rPr>
                <a:t>Banks, T. &amp; Dohy, J. (2019) Mitigating barriers to persistence: A review of efforts to improve retention and graduation rates for students of color in higher education. </a:t>
              </a:r>
            </a:p>
            <a:p>
              <a:pPr>
                <a:lnSpc>
                  <a:spcPts val="3067"/>
                </a:lnSpc>
              </a:pPr>
              <a:r>
                <a:rPr lang="en-US" sz="1916" spc="19">
                  <a:solidFill>
                    <a:srgbClr val="3D3934"/>
                  </a:solidFill>
                  <a:latin typeface="Noto Sans Bold"/>
                </a:rPr>
                <a:t>Higher Education Studies, Vol. 9, No.1; pp. 118-131</a:t>
              </a:r>
            </a:p>
            <a:p>
              <a:pPr marL="0" lvl="0" indent="0" algn="l">
                <a:lnSpc>
                  <a:spcPts val="3067"/>
                </a:lnSpc>
              </a:pPr>
              <a:endParaRPr lang="en-US" sz="1916" spc="19">
                <a:solidFill>
                  <a:srgbClr val="3D3934"/>
                </a:solidFill>
                <a:latin typeface="Noto Sans Bold"/>
              </a:endParaRPr>
            </a:p>
          </p:txBody>
        </p:sp>
      </p:grpSp>
      <p:pic>
        <p:nvPicPr>
          <p:cNvPr id="67" name="Audio 66">
            <a:extLst>
              <a:ext uri="{FF2B5EF4-FFF2-40B4-BE49-F238E27FC236}">
                <a16:creationId xmlns:a16="http://schemas.microsoft.com/office/drawing/2014/main" id="{66CB7AA7-70DB-5823-CF8A-C320D202BE8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926000" y="319532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806"/>
    </mc:Choice>
    <mc:Fallback>
      <p:transition spd="slow" advTm="44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607</Words>
  <Application>Microsoft Macintosh PowerPoint</Application>
  <PresentationFormat>Custom</PresentationFormat>
  <Paragraphs>40</Paragraphs>
  <Slides>1</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vt:i4>
      </vt:variant>
    </vt:vector>
  </HeadingPairs>
  <TitlesOfParts>
    <vt:vector size="12" baseType="lpstr">
      <vt:lpstr>Kelvinch Bold</vt:lpstr>
      <vt:lpstr>Noto Sans Bold Italics</vt:lpstr>
      <vt:lpstr>Kelvinch Bold Italics</vt:lpstr>
      <vt:lpstr>Arial</vt:lpstr>
      <vt:lpstr>Noto Sans Bold</vt:lpstr>
      <vt:lpstr>Noto Sans Italics</vt:lpstr>
      <vt:lpstr>Kelvinch</vt:lpstr>
      <vt:lpstr>Kelvinch Italics</vt:lpstr>
      <vt:lpstr>Calibri</vt:lpstr>
      <vt:lpstr>Noto Sans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Internship  Research Poster</dc:title>
  <cp:lastModifiedBy>Michael N. Rodriguez</cp:lastModifiedBy>
  <cp:revision>4</cp:revision>
  <dcterms:created xsi:type="dcterms:W3CDTF">2006-08-16T00:00:00Z</dcterms:created>
  <dcterms:modified xsi:type="dcterms:W3CDTF">2024-04-07T02:44:55Z</dcterms:modified>
  <dc:identifier>DAFzyk5oU_I</dc:identifier>
</cp:coreProperties>
</file>