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5687"/>
  </p:normalViewPr>
  <p:slideViewPr>
    <p:cSldViewPr snapToGrid="0">
      <p:cViewPr varScale="1">
        <p:scale>
          <a:sx n="102" d="100"/>
          <a:sy n="102" d="100"/>
        </p:scale>
        <p:origin x="176" y="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7EF16-4A9F-4841-A0A2-B7C6F9FC3E03}" type="doc">
      <dgm:prSet loTypeId="urn:microsoft.com/office/officeart/2005/8/layout/process5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040110-EBE1-3B4C-9843-EC0B2A2DB834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Literature review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C3F89-2C3B-704F-ADDA-45A21E357B19}" type="parTrans" cxnId="{8C94007E-E1FF-FA4C-BF9B-9E97E80C4EF4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6A956120-BB68-8F47-B2F7-3A324045E9E9}" type="sibTrans" cxnId="{8C94007E-E1FF-FA4C-BF9B-9E97E80C4EF4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ECF8FCB8-EBB3-5942-990B-F84C7712F405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Determine problem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D527E-0BFA-E948-AC35-FBC4F44CD3B3}" type="parTrans" cxnId="{07152DA2-F620-3341-8791-BDF32310E88A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C6AE457B-9372-4C4F-8D3B-75F6E6E73DBA}" type="sibTrans" cxnId="{07152DA2-F620-3341-8791-BDF32310E88A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716A7F3A-B155-7D44-ABA0-52B758B0B046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Contact school district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E7D31-AB70-4948-9EB2-7B470D5415CC}" type="parTrans" cxnId="{822A1568-DDF0-AE43-B1CD-5CE6E6CBC93B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BBA1E3B6-F8B4-FC47-AEB9-262A684E10BB}" type="sibTrans" cxnId="{822A1568-DDF0-AE43-B1CD-5CE6E6CBC93B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79D5BAF6-EFCA-5F49-A352-59FA934F4D3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Teacher SEL trainings</a:t>
          </a:r>
        </a:p>
      </dgm:t>
    </dgm:pt>
    <dgm:pt modelId="{B70DF85D-6043-0343-960D-8292E9957875}" type="parTrans" cxnId="{0106F4EA-D912-5949-AAC8-F65AEA00360E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CD15D2ED-0BA8-2044-AF00-3F26A0DB9DDC}" type="sibTrans" cxnId="{0106F4EA-D912-5949-AAC8-F65AEA00360E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0CF1D479-F4FF-A542-ACB7-AEB785736818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Conduct interviews</a:t>
          </a:r>
        </a:p>
      </dgm:t>
    </dgm:pt>
    <dgm:pt modelId="{64A313D9-A0AE-844A-AA32-21F183B1B3CA}" type="parTrans" cxnId="{62FABFD9-B427-BC43-92EF-2041F49AEDEF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92152BD2-7DC7-CF4A-A819-F03C93B389AE}" type="sibTrans" cxnId="{62FABFD9-B427-BC43-92EF-2041F49AEDEF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B47490E5-544A-7144-8E98-2B1BA3E372F8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Analyze data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8AA6F-0DCA-FA49-8073-DD5304DCB927}" type="parTrans" cxnId="{B196BE12-0082-4743-8104-D59ACEAC541A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CC44E287-7EF1-FA4A-B114-73CAFCDCD2A2}" type="sibTrans" cxnId="{B196BE12-0082-4743-8104-D59ACEAC541A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839236C0-26D4-0A44-9AE1-9554FBC99015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Establish intervention plan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28C47-241D-9B45-8169-ED4725EE4FAF}" type="parTrans" cxnId="{B8F18006-050D-3841-B5F7-331C1B849FC3}">
      <dgm:prSet/>
      <dgm:spPr/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C876AFC4-AF0D-5940-BC6F-CE02667F8960}" type="sibTrans" cxnId="{B8F18006-050D-3841-B5F7-331C1B849FC3}">
      <dgm:prSet/>
      <dgm:spPr>
        <a:solidFill>
          <a:srgbClr val="002855"/>
        </a:solidFill>
      </dgm:spPr>
      <dgm:t>
        <a:bodyPr/>
        <a:lstStyle/>
        <a:p>
          <a:endParaRPr lang="en-US">
            <a:solidFill>
              <a:srgbClr val="002855"/>
            </a:solidFill>
          </a:endParaRPr>
        </a:p>
      </dgm:t>
    </dgm:pt>
    <dgm:pt modelId="{FDAA072F-5004-A841-A3D7-9C9BBE4659A2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12 SEL lesson plans</a:t>
          </a:r>
        </a:p>
      </dgm:t>
    </dgm:pt>
    <dgm:pt modelId="{F8BF51AE-AB86-CD4B-9905-B566FF3C5A7F}" type="parTrans" cxnId="{96CDE524-867B-D845-87C8-EC5A0CE7C78B}">
      <dgm:prSet/>
      <dgm:spPr/>
      <dgm:t>
        <a:bodyPr/>
        <a:lstStyle/>
        <a:p>
          <a:endParaRPr lang="en-US"/>
        </a:p>
      </dgm:t>
    </dgm:pt>
    <dgm:pt modelId="{4744BF4D-BC5A-CF46-9599-167179193BAA}" type="sibTrans" cxnId="{96CDE524-867B-D845-87C8-EC5A0CE7C78B}">
      <dgm:prSet/>
      <dgm:spPr>
        <a:solidFill>
          <a:srgbClr val="002855"/>
        </a:solidFill>
      </dgm:spPr>
      <dgm:t>
        <a:bodyPr/>
        <a:lstStyle/>
        <a:p>
          <a:endParaRPr lang="en-US"/>
        </a:p>
      </dgm:t>
    </dgm:pt>
    <dgm:pt modelId="{961D2F39-0887-8441-AFFE-64A35799F395}" type="pres">
      <dgm:prSet presAssocID="{3927EF16-4A9F-4841-A0A2-B7C6F9FC3E03}" presName="diagram" presStyleCnt="0">
        <dgm:presLayoutVars>
          <dgm:dir/>
          <dgm:resizeHandles val="exact"/>
        </dgm:presLayoutVars>
      </dgm:prSet>
      <dgm:spPr/>
    </dgm:pt>
    <dgm:pt modelId="{3F527704-07F5-AA42-85EF-70E16991DCC9}" type="pres">
      <dgm:prSet presAssocID="{6D040110-EBE1-3B4C-9843-EC0B2A2DB834}" presName="node" presStyleLbl="node1" presStyleIdx="0" presStyleCnt="8">
        <dgm:presLayoutVars>
          <dgm:bulletEnabled val="1"/>
        </dgm:presLayoutVars>
      </dgm:prSet>
      <dgm:spPr/>
    </dgm:pt>
    <dgm:pt modelId="{F3DC8527-CD7A-5B41-8950-2C59A6246D66}" type="pres">
      <dgm:prSet presAssocID="{6A956120-BB68-8F47-B2F7-3A324045E9E9}" presName="sibTrans" presStyleLbl="sibTrans2D1" presStyleIdx="0" presStyleCnt="7"/>
      <dgm:spPr/>
    </dgm:pt>
    <dgm:pt modelId="{D4966741-7666-9D4C-9FA1-0AEAF4B79778}" type="pres">
      <dgm:prSet presAssocID="{6A956120-BB68-8F47-B2F7-3A324045E9E9}" presName="connectorText" presStyleLbl="sibTrans2D1" presStyleIdx="0" presStyleCnt="7"/>
      <dgm:spPr/>
    </dgm:pt>
    <dgm:pt modelId="{D4BD3CE1-A5E2-6147-968D-F48DF5821834}" type="pres">
      <dgm:prSet presAssocID="{ECF8FCB8-EBB3-5942-990B-F84C7712F405}" presName="node" presStyleLbl="node1" presStyleIdx="1" presStyleCnt="8">
        <dgm:presLayoutVars>
          <dgm:bulletEnabled val="1"/>
        </dgm:presLayoutVars>
      </dgm:prSet>
      <dgm:spPr/>
    </dgm:pt>
    <dgm:pt modelId="{2C848C8A-07B5-004D-99A1-49AF38251D76}" type="pres">
      <dgm:prSet presAssocID="{C6AE457B-9372-4C4F-8D3B-75F6E6E73DBA}" presName="sibTrans" presStyleLbl="sibTrans2D1" presStyleIdx="1" presStyleCnt="7"/>
      <dgm:spPr/>
    </dgm:pt>
    <dgm:pt modelId="{FBC43C17-E689-4344-98A4-A7654FC04DC7}" type="pres">
      <dgm:prSet presAssocID="{C6AE457B-9372-4C4F-8D3B-75F6E6E73DBA}" presName="connectorText" presStyleLbl="sibTrans2D1" presStyleIdx="1" presStyleCnt="7"/>
      <dgm:spPr/>
    </dgm:pt>
    <dgm:pt modelId="{173C26E4-AD0C-3142-B6C3-80C9EA8DEFED}" type="pres">
      <dgm:prSet presAssocID="{839236C0-26D4-0A44-9AE1-9554FBC99015}" presName="node" presStyleLbl="node1" presStyleIdx="2" presStyleCnt="8">
        <dgm:presLayoutVars>
          <dgm:bulletEnabled val="1"/>
        </dgm:presLayoutVars>
      </dgm:prSet>
      <dgm:spPr/>
    </dgm:pt>
    <dgm:pt modelId="{403318BD-B636-E947-9B47-FFE6B2C4FA5D}" type="pres">
      <dgm:prSet presAssocID="{C876AFC4-AF0D-5940-BC6F-CE02667F8960}" presName="sibTrans" presStyleLbl="sibTrans2D1" presStyleIdx="2" presStyleCnt="7"/>
      <dgm:spPr/>
    </dgm:pt>
    <dgm:pt modelId="{E7F05D22-8C8C-4744-AACD-22A210020986}" type="pres">
      <dgm:prSet presAssocID="{C876AFC4-AF0D-5940-BC6F-CE02667F8960}" presName="connectorText" presStyleLbl="sibTrans2D1" presStyleIdx="2" presStyleCnt="7"/>
      <dgm:spPr/>
    </dgm:pt>
    <dgm:pt modelId="{12A9BC64-F0DE-B74A-8D5F-4BA02E2A02FD}" type="pres">
      <dgm:prSet presAssocID="{716A7F3A-B155-7D44-ABA0-52B758B0B046}" presName="node" presStyleLbl="node1" presStyleIdx="3" presStyleCnt="8">
        <dgm:presLayoutVars>
          <dgm:bulletEnabled val="1"/>
        </dgm:presLayoutVars>
      </dgm:prSet>
      <dgm:spPr/>
    </dgm:pt>
    <dgm:pt modelId="{A7D1A6E5-0480-DC4C-85A1-5A602393A3A3}" type="pres">
      <dgm:prSet presAssocID="{BBA1E3B6-F8B4-FC47-AEB9-262A684E10BB}" presName="sibTrans" presStyleLbl="sibTrans2D1" presStyleIdx="3" presStyleCnt="7"/>
      <dgm:spPr/>
    </dgm:pt>
    <dgm:pt modelId="{EF98DB08-753E-3E41-80B9-94263EB0515B}" type="pres">
      <dgm:prSet presAssocID="{BBA1E3B6-F8B4-FC47-AEB9-262A684E10BB}" presName="connectorText" presStyleLbl="sibTrans2D1" presStyleIdx="3" presStyleCnt="7"/>
      <dgm:spPr/>
    </dgm:pt>
    <dgm:pt modelId="{EAB2408F-B43B-6F4A-ADBC-6C01DFD68AD8}" type="pres">
      <dgm:prSet presAssocID="{79D5BAF6-EFCA-5F49-A352-59FA934F4D30}" presName="node" presStyleLbl="node1" presStyleIdx="4" presStyleCnt="8">
        <dgm:presLayoutVars>
          <dgm:bulletEnabled val="1"/>
        </dgm:presLayoutVars>
      </dgm:prSet>
      <dgm:spPr/>
    </dgm:pt>
    <dgm:pt modelId="{34B88827-7A7E-0340-B17F-61F1C3C5A6D6}" type="pres">
      <dgm:prSet presAssocID="{CD15D2ED-0BA8-2044-AF00-3F26A0DB9DDC}" presName="sibTrans" presStyleLbl="sibTrans2D1" presStyleIdx="4" presStyleCnt="7"/>
      <dgm:spPr/>
    </dgm:pt>
    <dgm:pt modelId="{1A26C1FB-E1E1-5C44-913C-C5CC06FA5B3F}" type="pres">
      <dgm:prSet presAssocID="{CD15D2ED-0BA8-2044-AF00-3F26A0DB9DDC}" presName="connectorText" presStyleLbl="sibTrans2D1" presStyleIdx="4" presStyleCnt="7"/>
      <dgm:spPr/>
    </dgm:pt>
    <dgm:pt modelId="{6954A3F2-23A2-EE47-8933-A9687876DFA0}" type="pres">
      <dgm:prSet presAssocID="{FDAA072F-5004-A841-A3D7-9C9BBE4659A2}" presName="node" presStyleLbl="node1" presStyleIdx="5" presStyleCnt="8">
        <dgm:presLayoutVars>
          <dgm:bulletEnabled val="1"/>
        </dgm:presLayoutVars>
      </dgm:prSet>
      <dgm:spPr/>
    </dgm:pt>
    <dgm:pt modelId="{E41D2162-33FA-9340-9DB6-9C255BF7B693}" type="pres">
      <dgm:prSet presAssocID="{4744BF4D-BC5A-CF46-9599-167179193BAA}" presName="sibTrans" presStyleLbl="sibTrans2D1" presStyleIdx="5" presStyleCnt="7"/>
      <dgm:spPr/>
    </dgm:pt>
    <dgm:pt modelId="{A516105F-6F30-7A4E-B64B-78538FC8123B}" type="pres">
      <dgm:prSet presAssocID="{4744BF4D-BC5A-CF46-9599-167179193BAA}" presName="connectorText" presStyleLbl="sibTrans2D1" presStyleIdx="5" presStyleCnt="7"/>
      <dgm:spPr/>
    </dgm:pt>
    <dgm:pt modelId="{A2F86117-F138-E849-8F04-A9F84E17932C}" type="pres">
      <dgm:prSet presAssocID="{0CF1D479-F4FF-A542-ACB7-AEB785736818}" presName="node" presStyleLbl="node1" presStyleIdx="6" presStyleCnt="8" custLinFactNeighborY="2331">
        <dgm:presLayoutVars>
          <dgm:bulletEnabled val="1"/>
        </dgm:presLayoutVars>
      </dgm:prSet>
      <dgm:spPr/>
    </dgm:pt>
    <dgm:pt modelId="{B049071F-C41A-9C43-B5D3-C18872E78DE2}" type="pres">
      <dgm:prSet presAssocID="{92152BD2-7DC7-CF4A-A819-F03C93B389AE}" presName="sibTrans" presStyleLbl="sibTrans2D1" presStyleIdx="6" presStyleCnt="7"/>
      <dgm:spPr/>
    </dgm:pt>
    <dgm:pt modelId="{E8606832-2793-F049-A636-E0FB31B4B616}" type="pres">
      <dgm:prSet presAssocID="{92152BD2-7DC7-CF4A-A819-F03C93B389AE}" presName="connectorText" presStyleLbl="sibTrans2D1" presStyleIdx="6" presStyleCnt="7"/>
      <dgm:spPr/>
    </dgm:pt>
    <dgm:pt modelId="{57AAED6F-12AC-B84E-9DAD-EA48A0B609C4}" type="pres">
      <dgm:prSet presAssocID="{B47490E5-544A-7144-8E98-2B1BA3E372F8}" presName="node" presStyleLbl="node1" presStyleIdx="7" presStyleCnt="8">
        <dgm:presLayoutVars>
          <dgm:bulletEnabled val="1"/>
        </dgm:presLayoutVars>
      </dgm:prSet>
      <dgm:spPr/>
    </dgm:pt>
  </dgm:ptLst>
  <dgm:cxnLst>
    <dgm:cxn modelId="{B8F18006-050D-3841-B5F7-331C1B849FC3}" srcId="{3927EF16-4A9F-4841-A0A2-B7C6F9FC3E03}" destId="{839236C0-26D4-0A44-9AE1-9554FBC99015}" srcOrd="2" destOrd="0" parTransId="{0DF28C47-241D-9B45-8169-ED4725EE4FAF}" sibTransId="{C876AFC4-AF0D-5940-BC6F-CE02667F8960}"/>
    <dgm:cxn modelId="{F6A9D307-ED0F-7246-AE8A-10EB87CAE465}" type="presOf" srcId="{C876AFC4-AF0D-5940-BC6F-CE02667F8960}" destId="{403318BD-B636-E947-9B47-FFE6B2C4FA5D}" srcOrd="0" destOrd="0" presId="urn:microsoft.com/office/officeart/2005/8/layout/process5"/>
    <dgm:cxn modelId="{B196BE12-0082-4743-8104-D59ACEAC541A}" srcId="{3927EF16-4A9F-4841-A0A2-B7C6F9FC3E03}" destId="{B47490E5-544A-7144-8E98-2B1BA3E372F8}" srcOrd="7" destOrd="0" parTransId="{7348AA6F-0DCA-FA49-8073-DD5304DCB927}" sibTransId="{CC44E287-7EF1-FA4A-B114-73CAFCDCD2A2}"/>
    <dgm:cxn modelId="{FAE81217-5290-D84E-91D8-6164926B0ABB}" type="presOf" srcId="{CD15D2ED-0BA8-2044-AF00-3F26A0DB9DDC}" destId="{1A26C1FB-E1E1-5C44-913C-C5CC06FA5B3F}" srcOrd="1" destOrd="0" presId="urn:microsoft.com/office/officeart/2005/8/layout/process5"/>
    <dgm:cxn modelId="{32050224-03E8-D344-82EB-1BB4CDF9A677}" type="presOf" srcId="{6A956120-BB68-8F47-B2F7-3A324045E9E9}" destId="{F3DC8527-CD7A-5B41-8950-2C59A6246D66}" srcOrd="0" destOrd="0" presId="urn:microsoft.com/office/officeart/2005/8/layout/process5"/>
    <dgm:cxn modelId="{96CDE524-867B-D845-87C8-EC5A0CE7C78B}" srcId="{3927EF16-4A9F-4841-A0A2-B7C6F9FC3E03}" destId="{FDAA072F-5004-A841-A3D7-9C9BBE4659A2}" srcOrd="5" destOrd="0" parTransId="{F8BF51AE-AB86-CD4B-9905-B566FF3C5A7F}" sibTransId="{4744BF4D-BC5A-CF46-9599-167179193BAA}"/>
    <dgm:cxn modelId="{3CD2F52B-E0F5-604A-83A6-11DC7D8A7227}" type="presOf" srcId="{BBA1E3B6-F8B4-FC47-AEB9-262A684E10BB}" destId="{A7D1A6E5-0480-DC4C-85A1-5A602393A3A3}" srcOrd="0" destOrd="0" presId="urn:microsoft.com/office/officeart/2005/8/layout/process5"/>
    <dgm:cxn modelId="{C49EB230-A020-A047-8F9F-51F4B93C7A2B}" type="presOf" srcId="{79D5BAF6-EFCA-5F49-A352-59FA934F4D30}" destId="{EAB2408F-B43B-6F4A-ADBC-6C01DFD68AD8}" srcOrd="0" destOrd="0" presId="urn:microsoft.com/office/officeart/2005/8/layout/process5"/>
    <dgm:cxn modelId="{6E3A233D-2DC6-074F-9F06-B67D6F6482E6}" type="presOf" srcId="{4744BF4D-BC5A-CF46-9599-167179193BAA}" destId="{A516105F-6F30-7A4E-B64B-78538FC8123B}" srcOrd="1" destOrd="0" presId="urn:microsoft.com/office/officeart/2005/8/layout/process5"/>
    <dgm:cxn modelId="{4E835651-191A-1942-96A3-11D24E74CA9C}" type="presOf" srcId="{92152BD2-7DC7-CF4A-A819-F03C93B389AE}" destId="{E8606832-2793-F049-A636-E0FB31B4B616}" srcOrd="1" destOrd="0" presId="urn:microsoft.com/office/officeart/2005/8/layout/process5"/>
    <dgm:cxn modelId="{822A1568-DDF0-AE43-B1CD-5CE6E6CBC93B}" srcId="{3927EF16-4A9F-4841-A0A2-B7C6F9FC3E03}" destId="{716A7F3A-B155-7D44-ABA0-52B758B0B046}" srcOrd="3" destOrd="0" parTransId="{F70E7D31-AB70-4948-9EB2-7B470D5415CC}" sibTransId="{BBA1E3B6-F8B4-FC47-AEB9-262A684E10BB}"/>
    <dgm:cxn modelId="{88B67B6B-9F4B-DD43-88BB-DD7436A8D17A}" type="presOf" srcId="{4744BF4D-BC5A-CF46-9599-167179193BAA}" destId="{E41D2162-33FA-9340-9DB6-9C255BF7B693}" srcOrd="0" destOrd="0" presId="urn:microsoft.com/office/officeart/2005/8/layout/process5"/>
    <dgm:cxn modelId="{02AE8E76-1C00-A641-AC7E-85FDFFAF7276}" type="presOf" srcId="{6D040110-EBE1-3B4C-9843-EC0B2A2DB834}" destId="{3F527704-07F5-AA42-85EF-70E16991DCC9}" srcOrd="0" destOrd="0" presId="urn:microsoft.com/office/officeart/2005/8/layout/process5"/>
    <dgm:cxn modelId="{305A9F7A-887F-204B-A79C-C7B200A831E0}" type="presOf" srcId="{839236C0-26D4-0A44-9AE1-9554FBC99015}" destId="{173C26E4-AD0C-3142-B6C3-80C9EA8DEFED}" srcOrd="0" destOrd="0" presId="urn:microsoft.com/office/officeart/2005/8/layout/process5"/>
    <dgm:cxn modelId="{56FCF97B-1853-BC49-AE0E-CE9320DB41BA}" type="presOf" srcId="{92152BD2-7DC7-CF4A-A819-F03C93B389AE}" destId="{B049071F-C41A-9C43-B5D3-C18872E78DE2}" srcOrd="0" destOrd="0" presId="urn:microsoft.com/office/officeart/2005/8/layout/process5"/>
    <dgm:cxn modelId="{8C94007E-E1FF-FA4C-BF9B-9E97E80C4EF4}" srcId="{3927EF16-4A9F-4841-A0A2-B7C6F9FC3E03}" destId="{6D040110-EBE1-3B4C-9843-EC0B2A2DB834}" srcOrd="0" destOrd="0" parTransId="{03CC3F89-2C3B-704F-ADDA-45A21E357B19}" sibTransId="{6A956120-BB68-8F47-B2F7-3A324045E9E9}"/>
    <dgm:cxn modelId="{706CD785-8036-3342-B137-358C396BE04D}" type="presOf" srcId="{716A7F3A-B155-7D44-ABA0-52B758B0B046}" destId="{12A9BC64-F0DE-B74A-8D5F-4BA02E2A02FD}" srcOrd="0" destOrd="0" presId="urn:microsoft.com/office/officeart/2005/8/layout/process5"/>
    <dgm:cxn modelId="{17A9EF8F-0D3E-8741-8230-57B7675C5799}" type="presOf" srcId="{C6AE457B-9372-4C4F-8D3B-75F6E6E73DBA}" destId="{2C848C8A-07B5-004D-99A1-49AF38251D76}" srcOrd="0" destOrd="0" presId="urn:microsoft.com/office/officeart/2005/8/layout/process5"/>
    <dgm:cxn modelId="{47C98293-2EF5-504B-9E8D-C1ED67ACF5D3}" type="presOf" srcId="{C6AE457B-9372-4C4F-8D3B-75F6E6E73DBA}" destId="{FBC43C17-E689-4344-98A4-A7654FC04DC7}" srcOrd="1" destOrd="0" presId="urn:microsoft.com/office/officeart/2005/8/layout/process5"/>
    <dgm:cxn modelId="{52B3A094-DC99-544F-AB11-2C92F3CDEA11}" type="presOf" srcId="{FDAA072F-5004-A841-A3D7-9C9BBE4659A2}" destId="{6954A3F2-23A2-EE47-8933-A9687876DFA0}" srcOrd="0" destOrd="0" presId="urn:microsoft.com/office/officeart/2005/8/layout/process5"/>
    <dgm:cxn modelId="{968FCA95-EC71-CF47-8C00-B7C7AF7DEC2B}" type="presOf" srcId="{6A956120-BB68-8F47-B2F7-3A324045E9E9}" destId="{D4966741-7666-9D4C-9FA1-0AEAF4B79778}" srcOrd="1" destOrd="0" presId="urn:microsoft.com/office/officeart/2005/8/layout/process5"/>
    <dgm:cxn modelId="{07152DA2-F620-3341-8791-BDF32310E88A}" srcId="{3927EF16-4A9F-4841-A0A2-B7C6F9FC3E03}" destId="{ECF8FCB8-EBB3-5942-990B-F84C7712F405}" srcOrd="1" destOrd="0" parTransId="{ED5D527E-0BFA-E948-AC35-FBC4F44CD3B3}" sibTransId="{C6AE457B-9372-4C4F-8D3B-75F6E6E73DBA}"/>
    <dgm:cxn modelId="{0ADE4EA2-264B-CE45-8440-911977EF25C9}" type="presOf" srcId="{0CF1D479-F4FF-A542-ACB7-AEB785736818}" destId="{A2F86117-F138-E849-8F04-A9F84E17932C}" srcOrd="0" destOrd="0" presId="urn:microsoft.com/office/officeart/2005/8/layout/process5"/>
    <dgm:cxn modelId="{594E6BC1-BDA9-CD46-BD81-C817B6C89DB2}" type="presOf" srcId="{CD15D2ED-0BA8-2044-AF00-3F26A0DB9DDC}" destId="{34B88827-7A7E-0340-B17F-61F1C3C5A6D6}" srcOrd="0" destOrd="0" presId="urn:microsoft.com/office/officeart/2005/8/layout/process5"/>
    <dgm:cxn modelId="{62FABFD9-B427-BC43-92EF-2041F49AEDEF}" srcId="{3927EF16-4A9F-4841-A0A2-B7C6F9FC3E03}" destId="{0CF1D479-F4FF-A542-ACB7-AEB785736818}" srcOrd="6" destOrd="0" parTransId="{64A313D9-A0AE-844A-AA32-21F183B1B3CA}" sibTransId="{92152BD2-7DC7-CF4A-A819-F03C93B389AE}"/>
    <dgm:cxn modelId="{511738E6-9352-3745-AB82-4AC34F9290DB}" type="presOf" srcId="{ECF8FCB8-EBB3-5942-990B-F84C7712F405}" destId="{D4BD3CE1-A5E2-6147-968D-F48DF5821834}" srcOrd="0" destOrd="0" presId="urn:microsoft.com/office/officeart/2005/8/layout/process5"/>
    <dgm:cxn modelId="{0106F4EA-D912-5949-AAC8-F65AEA00360E}" srcId="{3927EF16-4A9F-4841-A0A2-B7C6F9FC3E03}" destId="{79D5BAF6-EFCA-5F49-A352-59FA934F4D30}" srcOrd="4" destOrd="0" parTransId="{B70DF85D-6043-0343-960D-8292E9957875}" sibTransId="{CD15D2ED-0BA8-2044-AF00-3F26A0DB9DDC}"/>
    <dgm:cxn modelId="{0C2AEAED-C960-7642-A8CD-38AD80BC2279}" type="presOf" srcId="{B47490E5-544A-7144-8E98-2B1BA3E372F8}" destId="{57AAED6F-12AC-B84E-9DAD-EA48A0B609C4}" srcOrd="0" destOrd="0" presId="urn:microsoft.com/office/officeart/2005/8/layout/process5"/>
    <dgm:cxn modelId="{CF8293F1-53A8-BF44-9A12-22BC4D8046E4}" type="presOf" srcId="{C876AFC4-AF0D-5940-BC6F-CE02667F8960}" destId="{E7F05D22-8C8C-4744-AACD-22A210020986}" srcOrd="1" destOrd="0" presId="urn:microsoft.com/office/officeart/2005/8/layout/process5"/>
    <dgm:cxn modelId="{034498F5-4A5D-AA4A-B902-2E5D3E013FB9}" type="presOf" srcId="{3927EF16-4A9F-4841-A0A2-B7C6F9FC3E03}" destId="{961D2F39-0887-8441-AFFE-64A35799F395}" srcOrd="0" destOrd="0" presId="urn:microsoft.com/office/officeart/2005/8/layout/process5"/>
    <dgm:cxn modelId="{234FE5F9-6953-2A42-B53D-8AB62E75E2EE}" type="presOf" srcId="{BBA1E3B6-F8B4-FC47-AEB9-262A684E10BB}" destId="{EF98DB08-753E-3E41-80B9-94263EB0515B}" srcOrd="1" destOrd="0" presId="urn:microsoft.com/office/officeart/2005/8/layout/process5"/>
    <dgm:cxn modelId="{81EE412D-45EC-5746-BB9E-77A5128E895D}" type="presParOf" srcId="{961D2F39-0887-8441-AFFE-64A35799F395}" destId="{3F527704-07F5-AA42-85EF-70E16991DCC9}" srcOrd="0" destOrd="0" presId="urn:microsoft.com/office/officeart/2005/8/layout/process5"/>
    <dgm:cxn modelId="{4CB9EE5C-1C90-E04A-9748-F49E0BFAC339}" type="presParOf" srcId="{961D2F39-0887-8441-AFFE-64A35799F395}" destId="{F3DC8527-CD7A-5B41-8950-2C59A6246D66}" srcOrd="1" destOrd="0" presId="urn:microsoft.com/office/officeart/2005/8/layout/process5"/>
    <dgm:cxn modelId="{01991091-455F-9C42-AA08-D96902471C10}" type="presParOf" srcId="{F3DC8527-CD7A-5B41-8950-2C59A6246D66}" destId="{D4966741-7666-9D4C-9FA1-0AEAF4B79778}" srcOrd="0" destOrd="0" presId="urn:microsoft.com/office/officeart/2005/8/layout/process5"/>
    <dgm:cxn modelId="{AF49C80B-6814-2443-85B2-D2E44AAE2CE6}" type="presParOf" srcId="{961D2F39-0887-8441-AFFE-64A35799F395}" destId="{D4BD3CE1-A5E2-6147-968D-F48DF5821834}" srcOrd="2" destOrd="0" presId="urn:microsoft.com/office/officeart/2005/8/layout/process5"/>
    <dgm:cxn modelId="{394EAFD2-A0D3-DF44-BB0E-37A1F6FB2229}" type="presParOf" srcId="{961D2F39-0887-8441-AFFE-64A35799F395}" destId="{2C848C8A-07B5-004D-99A1-49AF38251D76}" srcOrd="3" destOrd="0" presId="urn:microsoft.com/office/officeart/2005/8/layout/process5"/>
    <dgm:cxn modelId="{B932F570-FD87-AB4B-9BB4-B02844C63291}" type="presParOf" srcId="{2C848C8A-07B5-004D-99A1-49AF38251D76}" destId="{FBC43C17-E689-4344-98A4-A7654FC04DC7}" srcOrd="0" destOrd="0" presId="urn:microsoft.com/office/officeart/2005/8/layout/process5"/>
    <dgm:cxn modelId="{0C82873F-A5BC-0341-B527-E7B9CC58B9F1}" type="presParOf" srcId="{961D2F39-0887-8441-AFFE-64A35799F395}" destId="{173C26E4-AD0C-3142-B6C3-80C9EA8DEFED}" srcOrd="4" destOrd="0" presId="urn:microsoft.com/office/officeart/2005/8/layout/process5"/>
    <dgm:cxn modelId="{21EC47BD-485A-EE4E-BE84-10D5E3C01B02}" type="presParOf" srcId="{961D2F39-0887-8441-AFFE-64A35799F395}" destId="{403318BD-B636-E947-9B47-FFE6B2C4FA5D}" srcOrd="5" destOrd="0" presId="urn:microsoft.com/office/officeart/2005/8/layout/process5"/>
    <dgm:cxn modelId="{B7DBE7C2-6F37-7E46-B5C6-607B478296EE}" type="presParOf" srcId="{403318BD-B636-E947-9B47-FFE6B2C4FA5D}" destId="{E7F05D22-8C8C-4744-AACD-22A210020986}" srcOrd="0" destOrd="0" presId="urn:microsoft.com/office/officeart/2005/8/layout/process5"/>
    <dgm:cxn modelId="{4BF7DA9B-1E40-EB43-898A-61F3B4EB42EE}" type="presParOf" srcId="{961D2F39-0887-8441-AFFE-64A35799F395}" destId="{12A9BC64-F0DE-B74A-8D5F-4BA02E2A02FD}" srcOrd="6" destOrd="0" presId="urn:microsoft.com/office/officeart/2005/8/layout/process5"/>
    <dgm:cxn modelId="{4E105E38-644F-0541-ABB1-5857696DE050}" type="presParOf" srcId="{961D2F39-0887-8441-AFFE-64A35799F395}" destId="{A7D1A6E5-0480-DC4C-85A1-5A602393A3A3}" srcOrd="7" destOrd="0" presId="urn:microsoft.com/office/officeart/2005/8/layout/process5"/>
    <dgm:cxn modelId="{EE3711D6-4F3F-9745-B138-56FE4D52E961}" type="presParOf" srcId="{A7D1A6E5-0480-DC4C-85A1-5A602393A3A3}" destId="{EF98DB08-753E-3E41-80B9-94263EB0515B}" srcOrd="0" destOrd="0" presId="urn:microsoft.com/office/officeart/2005/8/layout/process5"/>
    <dgm:cxn modelId="{B246AB06-932B-9542-A580-7942FBD7BDFC}" type="presParOf" srcId="{961D2F39-0887-8441-AFFE-64A35799F395}" destId="{EAB2408F-B43B-6F4A-ADBC-6C01DFD68AD8}" srcOrd="8" destOrd="0" presId="urn:microsoft.com/office/officeart/2005/8/layout/process5"/>
    <dgm:cxn modelId="{BDFC0E61-E2BB-B147-858E-3F8CA7858E47}" type="presParOf" srcId="{961D2F39-0887-8441-AFFE-64A35799F395}" destId="{34B88827-7A7E-0340-B17F-61F1C3C5A6D6}" srcOrd="9" destOrd="0" presId="urn:microsoft.com/office/officeart/2005/8/layout/process5"/>
    <dgm:cxn modelId="{E3E5D3E9-D280-2C49-9B24-389A3621D0F4}" type="presParOf" srcId="{34B88827-7A7E-0340-B17F-61F1C3C5A6D6}" destId="{1A26C1FB-E1E1-5C44-913C-C5CC06FA5B3F}" srcOrd="0" destOrd="0" presId="urn:microsoft.com/office/officeart/2005/8/layout/process5"/>
    <dgm:cxn modelId="{EF68EF56-72BB-6549-B448-2527A4FD83FF}" type="presParOf" srcId="{961D2F39-0887-8441-AFFE-64A35799F395}" destId="{6954A3F2-23A2-EE47-8933-A9687876DFA0}" srcOrd="10" destOrd="0" presId="urn:microsoft.com/office/officeart/2005/8/layout/process5"/>
    <dgm:cxn modelId="{8F8E124F-F785-384A-9C8A-318611CFABFC}" type="presParOf" srcId="{961D2F39-0887-8441-AFFE-64A35799F395}" destId="{E41D2162-33FA-9340-9DB6-9C255BF7B693}" srcOrd="11" destOrd="0" presId="urn:microsoft.com/office/officeart/2005/8/layout/process5"/>
    <dgm:cxn modelId="{770FE51D-3955-8447-9960-360EF1CAC91C}" type="presParOf" srcId="{E41D2162-33FA-9340-9DB6-9C255BF7B693}" destId="{A516105F-6F30-7A4E-B64B-78538FC8123B}" srcOrd="0" destOrd="0" presId="urn:microsoft.com/office/officeart/2005/8/layout/process5"/>
    <dgm:cxn modelId="{957121FB-7BD8-5240-9EE6-4C9F154E111C}" type="presParOf" srcId="{961D2F39-0887-8441-AFFE-64A35799F395}" destId="{A2F86117-F138-E849-8F04-A9F84E17932C}" srcOrd="12" destOrd="0" presId="urn:microsoft.com/office/officeart/2005/8/layout/process5"/>
    <dgm:cxn modelId="{110BD7EE-A384-4348-A38B-322975A45EB9}" type="presParOf" srcId="{961D2F39-0887-8441-AFFE-64A35799F395}" destId="{B049071F-C41A-9C43-B5D3-C18872E78DE2}" srcOrd="13" destOrd="0" presId="urn:microsoft.com/office/officeart/2005/8/layout/process5"/>
    <dgm:cxn modelId="{2827058F-2ED7-4D4F-B4C0-5FBF3B51792D}" type="presParOf" srcId="{B049071F-C41A-9C43-B5D3-C18872E78DE2}" destId="{E8606832-2793-F049-A636-E0FB31B4B616}" srcOrd="0" destOrd="0" presId="urn:microsoft.com/office/officeart/2005/8/layout/process5"/>
    <dgm:cxn modelId="{0598A1E2-0523-7642-A7BB-BACD42A10945}" type="presParOf" srcId="{961D2F39-0887-8441-AFFE-64A35799F395}" destId="{57AAED6F-12AC-B84E-9DAD-EA48A0B609C4}" srcOrd="14" destOrd="0" presId="urn:microsoft.com/office/officeart/2005/8/layout/process5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27704-07F5-AA42-85EF-70E16991DCC9}">
      <dsp:nvSpPr>
        <dsp:cNvPr id="0" name=""/>
        <dsp:cNvSpPr/>
      </dsp:nvSpPr>
      <dsp:spPr>
        <a:xfrm>
          <a:off x="60721" y="21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Literature review</a:t>
          </a:r>
          <a:endParaRPr lang="en-US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85" y="11285"/>
        <a:ext cx="618425" cy="362043"/>
      </dsp:txXfrm>
    </dsp:sp>
    <dsp:sp modelId="{F3DC8527-CD7A-5B41-8950-2C59A6246D66}">
      <dsp:nvSpPr>
        <dsp:cNvPr id="0" name=""/>
        <dsp:cNvSpPr/>
      </dsp:nvSpPr>
      <dsp:spPr>
        <a:xfrm>
          <a:off x="758078" y="112829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>
        <a:off x="758078" y="144620"/>
        <a:ext cx="95117" cy="95374"/>
      </dsp:txXfrm>
    </dsp:sp>
    <dsp:sp modelId="{D4BD3CE1-A5E2-6147-968D-F48DF5821834}">
      <dsp:nvSpPr>
        <dsp:cNvPr id="0" name=""/>
        <dsp:cNvSpPr/>
      </dsp:nvSpPr>
      <dsp:spPr>
        <a:xfrm>
          <a:off x="958056" y="21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Determine problem</a:t>
          </a:r>
          <a:endParaRPr lang="en-US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320" y="11285"/>
        <a:ext cx="618425" cy="362043"/>
      </dsp:txXfrm>
    </dsp:sp>
    <dsp:sp modelId="{2C848C8A-07B5-004D-99A1-49AF38251D76}">
      <dsp:nvSpPr>
        <dsp:cNvPr id="0" name=""/>
        <dsp:cNvSpPr/>
      </dsp:nvSpPr>
      <dsp:spPr>
        <a:xfrm>
          <a:off x="1655413" y="112829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>
        <a:off x="1655413" y="144620"/>
        <a:ext cx="95117" cy="95374"/>
      </dsp:txXfrm>
    </dsp:sp>
    <dsp:sp modelId="{173C26E4-AD0C-3142-B6C3-80C9EA8DEFED}">
      <dsp:nvSpPr>
        <dsp:cNvPr id="0" name=""/>
        <dsp:cNvSpPr/>
      </dsp:nvSpPr>
      <dsp:spPr>
        <a:xfrm>
          <a:off x="1855390" y="21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Establish intervention plan</a:t>
          </a:r>
          <a:endParaRPr lang="en-US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6654" y="11285"/>
        <a:ext cx="618425" cy="362043"/>
      </dsp:txXfrm>
    </dsp:sp>
    <dsp:sp modelId="{403318BD-B636-E947-9B47-FFE6B2C4FA5D}">
      <dsp:nvSpPr>
        <dsp:cNvPr id="0" name=""/>
        <dsp:cNvSpPr/>
      </dsp:nvSpPr>
      <dsp:spPr>
        <a:xfrm>
          <a:off x="2552747" y="112829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>
        <a:off x="2552747" y="144620"/>
        <a:ext cx="95117" cy="95374"/>
      </dsp:txXfrm>
    </dsp:sp>
    <dsp:sp modelId="{12A9BC64-F0DE-B74A-8D5F-4BA02E2A02FD}">
      <dsp:nvSpPr>
        <dsp:cNvPr id="0" name=""/>
        <dsp:cNvSpPr/>
      </dsp:nvSpPr>
      <dsp:spPr>
        <a:xfrm>
          <a:off x="2752725" y="21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Contact school district</a:t>
          </a:r>
          <a:endParaRPr lang="en-US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3989" y="11285"/>
        <a:ext cx="618425" cy="362043"/>
      </dsp:txXfrm>
    </dsp:sp>
    <dsp:sp modelId="{A7D1A6E5-0480-DC4C-85A1-5A602393A3A3}">
      <dsp:nvSpPr>
        <dsp:cNvPr id="0" name=""/>
        <dsp:cNvSpPr/>
      </dsp:nvSpPr>
      <dsp:spPr>
        <a:xfrm rot="5400000">
          <a:off x="3005260" y="429460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 rot="-5400000">
        <a:off x="3025515" y="440997"/>
        <a:ext cx="95374" cy="95117"/>
      </dsp:txXfrm>
    </dsp:sp>
    <dsp:sp modelId="{EAB2408F-B43B-6F4A-ADBC-6C01DFD68AD8}">
      <dsp:nvSpPr>
        <dsp:cNvPr id="0" name=""/>
        <dsp:cNvSpPr/>
      </dsp:nvSpPr>
      <dsp:spPr>
        <a:xfrm>
          <a:off x="2752725" y="640975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Teacher SEL trainings</a:t>
          </a:r>
        </a:p>
      </dsp:txBody>
      <dsp:txXfrm>
        <a:off x="2763989" y="652239"/>
        <a:ext cx="618425" cy="362043"/>
      </dsp:txXfrm>
    </dsp:sp>
    <dsp:sp modelId="{34B88827-7A7E-0340-B17F-61F1C3C5A6D6}">
      <dsp:nvSpPr>
        <dsp:cNvPr id="0" name=""/>
        <dsp:cNvSpPr/>
      </dsp:nvSpPr>
      <dsp:spPr>
        <a:xfrm rot="10800000">
          <a:off x="2560439" y="753782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 rot="10800000">
        <a:off x="2601204" y="785573"/>
        <a:ext cx="95117" cy="95374"/>
      </dsp:txXfrm>
    </dsp:sp>
    <dsp:sp modelId="{6954A3F2-23A2-EE47-8933-A9687876DFA0}">
      <dsp:nvSpPr>
        <dsp:cNvPr id="0" name=""/>
        <dsp:cNvSpPr/>
      </dsp:nvSpPr>
      <dsp:spPr>
        <a:xfrm>
          <a:off x="1855390" y="640975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 SEL lesson plans</a:t>
          </a:r>
        </a:p>
      </dsp:txBody>
      <dsp:txXfrm>
        <a:off x="1866654" y="652239"/>
        <a:ext cx="618425" cy="362043"/>
      </dsp:txXfrm>
    </dsp:sp>
    <dsp:sp modelId="{E41D2162-33FA-9340-9DB6-9C255BF7B693}">
      <dsp:nvSpPr>
        <dsp:cNvPr id="0" name=""/>
        <dsp:cNvSpPr/>
      </dsp:nvSpPr>
      <dsp:spPr>
        <a:xfrm rot="10799916">
          <a:off x="1663104" y="753793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703869" y="785584"/>
        <a:ext cx="95117" cy="95374"/>
      </dsp:txXfrm>
    </dsp:sp>
    <dsp:sp modelId="{A2F86117-F138-E849-8F04-A9F84E17932C}">
      <dsp:nvSpPr>
        <dsp:cNvPr id="0" name=""/>
        <dsp:cNvSpPr/>
      </dsp:nvSpPr>
      <dsp:spPr>
        <a:xfrm>
          <a:off x="958056" y="640997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Conduct interviews</a:t>
          </a:r>
        </a:p>
      </dsp:txBody>
      <dsp:txXfrm>
        <a:off x="969320" y="652261"/>
        <a:ext cx="618425" cy="362043"/>
      </dsp:txXfrm>
    </dsp:sp>
    <dsp:sp modelId="{B049071F-C41A-9C43-B5D3-C18872E78DE2}">
      <dsp:nvSpPr>
        <dsp:cNvPr id="0" name=""/>
        <dsp:cNvSpPr/>
      </dsp:nvSpPr>
      <dsp:spPr>
        <a:xfrm rot="10800084">
          <a:off x="765770" y="753793"/>
          <a:ext cx="135882" cy="158956"/>
        </a:xfrm>
        <a:prstGeom prst="rightArrow">
          <a:avLst>
            <a:gd name="adj1" fmla="val 60000"/>
            <a:gd name="adj2" fmla="val 50000"/>
          </a:avLst>
        </a:prstGeom>
        <a:solidFill>
          <a:srgbClr val="0028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rgbClr val="002855"/>
            </a:solidFill>
          </a:endParaRPr>
        </a:p>
      </dsp:txBody>
      <dsp:txXfrm rot="10800000">
        <a:off x="806535" y="785584"/>
        <a:ext cx="95117" cy="95374"/>
      </dsp:txXfrm>
    </dsp:sp>
    <dsp:sp modelId="{57AAED6F-12AC-B84E-9DAD-EA48A0B609C4}">
      <dsp:nvSpPr>
        <dsp:cNvPr id="0" name=""/>
        <dsp:cNvSpPr/>
      </dsp:nvSpPr>
      <dsp:spPr>
        <a:xfrm>
          <a:off x="60721" y="640975"/>
          <a:ext cx="640953" cy="384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Analyze data</a:t>
          </a:r>
          <a:endParaRPr lang="en-US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85" y="652239"/>
        <a:ext cx="618425" cy="36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3ef375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3ef375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3.xml"/><Relationship Id="rId7" Type="http://schemas.openxmlformats.org/officeDocument/2006/relationships/diagramData" Target="../diagrams/data1.xml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1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714515"/>
          </a:xfrm>
          <a:prstGeom prst="rect">
            <a:avLst/>
          </a:prstGeom>
          <a:solidFill>
            <a:srgbClr val="002855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4152"/>
              <a:buNone/>
            </a:pPr>
            <a:r>
              <a:rPr lang="en-US" sz="1353" dirty="0">
                <a:solidFill>
                  <a:schemeClr val="lt1"/>
                </a:solidFill>
                <a:latin typeface="Times New Roman" panose="02020603050405020304" pitchFamily="18" charset="0"/>
                <a:ea typeface="Oswald Medium"/>
                <a:cs typeface="Times New Roman" panose="02020603050405020304" pitchFamily="18" charset="0"/>
                <a:sym typeface="Oswald Medium"/>
              </a:rPr>
              <a:t>		</a:t>
            </a:r>
            <a:br>
              <a:rPr lang="en-US" sz="1353" dirty="0">
                <a:solidFill>
                  <a:schemeClr val="lt1"/>
                </a:solidFill>
                <a:latin typeface="Times New Roman" panose="02020603050405020304" pitchFamily="18" charset="0"/>
                <a:ea typeface="Oswald Medium"/>
                <a:cs typeface="Times New Roman" panose="02020603050405020304" pitchFamily="18" charset="0"/>
                <a:sym typeface="Oswald Medium"/>
              </a:rPr>
            </a:br>
            <a:endParaRPr lang="en-US" sz="1353" dirty="0">
              <a:solidFill>
                <a:schemeClr val="lt1"/>
              </a:solidFill>
              <a:latin typeface="Times New Roman" panose="02020603050405020304" pitchFamily="18" charset="0"/>
              <a:ea typeface="Oswald Medium"/>
              <a:cs typeface="Times New Roman" panose="02020603050405020304" pitchFamily="18" charset="0"/>
              <a:sym typeface="Oswald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9763" y="964414"/>
            <a:ext cx="2389511" cy="1198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The current study is needed because there is a lack of research investigating how social emotional learning (SEL) specifically impacts academic performance (Stark et al., 2021).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SEL programs are getting backlash because those implementing the SEL core competencies in schools lack awareness of the experiences of marginalized groups and students of color (Ieva &amp; Beasley, 2022). </a:t>
            </a:r>
            <a:endParaRPr lang="en-US" sz="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rgbClr val="FFFFFF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54388" y="790439"/>
            <a:ext cx="2335188" cy="11983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LIMITATIONS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Potential researcher bias due to convenience sampling, researcher expectations, and self-awareness.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Student participants require parental/guardian consent and student assent to participate.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Potential student and teacher absences during lessons. </a:t>
            </a:r>
            <a:endParaRPr sz="8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754388" y="4289171"/>
            <a:ext cx="2335188" cy="821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For Questions/Comments, email: s1347612@Monmouth.edu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49763" y="2380009"/>
            <a:ext cx="2389511" cy="27308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Increased student social emotional competence decreases mental distress, increases school engagement, and decreases risky behaviors such as substance use, unsafe sex, and violence (Dyson et al., 2023; Panayiotou et al., 2019).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Involving parents, teachers, school counselors, and administration in SEL programs helps develop the supportive space needed for building a social emotional competence (Ieva &amp; Beasley, 2022).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Students of color show fewer positive feelings toward school climate, causing decreased social emotional competencies than their white peers (Jones, et al., 2020).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SEL practices should emphasize equity and inclusion by promoting positive racial/ethnic identity, educating teachers and staff on social awareness, and creating culturally supportive environments for all students to build on their social emotional competence (Castro Olivo et al., 2021; Iva &amp; Beasley, 2022; Stark et al., 2021). </a:t>
            </a:r>
            <a:endParaRPr sz="8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528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754488" y="2048440"/>
            <a:ext cx="2335088" cy="2175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REFERENCES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Castro Olivo, S.M.,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&amp;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dAbreu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(2021). The effects of a culturally adapted program on ELL students’ core SEL competencies as measured by a modified version of the Bers-2.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Applied School Psychology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380–396.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/10.1080/15377903.2021.1998278 </a:t>
            </a: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Dyson, B., Shen, Y., Howley, D., &amp;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Baek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(2023). Social emotional learning matters: Interpreting educators’ perspectives at a high-needs rural elementary school.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Frontiers in Education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/10.3389/feduc.2023.1100667 </a:t>
            </a: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Ieva, K., &amp; Beasley, J. (2022). Dismantling racism through collaborative consultation: Promoting culturally affirming educator SEL.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Theory into Practice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61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236–249.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/10.1080/00405841.2022.2036049 </a:t>
            </a: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Jones, T.M., Fleming, C., &amp; Williford, A. (2020). Racial equity in academic success: The role of school climate and social emotional learning.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Children and Youth Services Review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119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105623.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/10.1016/j.childyouth.2020.105623 </a:t>
            </a:r>
            <a:endParaRPr lang="en-US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Panayiotou, M., Humphrey, N., &amp;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Wigelsworth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(2019). An empirical basis for linking social and emotional learning to academic performance.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Contemporary Educational Psychology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193–204.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/10.1016/j.cedpsych.2019.01.009 </a:t>
            </a:r>
          </a:p>
          <a:p>
            <a:pPr marL="228600" indent="-457200"/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Stark, L., Robinson, M.V., Gillespie, A., Aldrich, J., Hassan, W.,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Wessells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Allaf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&amp;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Bennouna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(2021). Supporting mental health and psychosocial wellbeing through social and emotional learning: A participatory study of conflict-affected youth resettled to the U.S.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BMC Public Health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(1). https://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/10.1186/s12889-021-11674-z </a:t>
            </a:r>
          </a:p>
          <a:p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503899" y="779572"/>
            <a:ext cx="4136050" cy="1107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The purpose of this study is to investigate the impact of SEL on the academic performance and mental health of elementary students. The study will address the following research questions: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How does SEL impact student academic performance?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How does SEL impact student mental health?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How does student demographics (sex, gender, race, ethnicity, socioeconomic status, etc.) impact the outcomes and effectiveness of SEL?</a:t>
            </a:r>
            <a:endParaRPr sz="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503898" y="3409334"/>
            <a:ext cx="4136051" cy="1691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METHODS</a:t>
            </a:r>
            <a:endParaRPr lang="en-US"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Potential Participants: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Students from three 3</a:t>
            </a:r>
            <a:r>
              <a:rPr lang="en-US" sz="800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rd</a:t>
            </a: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 grade classes in Brick Township, NJ gathered through convenience and purposeful sampling.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Procedures:</a:t>
            </a:r>
            <a:endParaRPr lang="en-US" sz="8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Teachers will be given SEL training and lesson plans to implement in their classrooms twice a week for 12 weeks.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Data will be obtained through pre/post interviews of the teachers and post intervention discussions with the students.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Data Analysis:</a:t>
            </a:r>
            <a:endParaRPr lang="en-US" sz="8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Responses will undergo qualitative analysis and be coded to identify major and minor themes and establish trustworthiness of the study.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8EF92-D9E5-8A70-EEE2-45977943D1DC}"/>
              </a:ext>
            </a:extLst>
          </p:cNvPr>
          <p:cNvSpPr txBox="1"/>
          <p:nvPr/>
        </p:nvSpPr>
        <p:spPr>
          <a:xfrm>
            <a:off x="2765598" y="83883"/>
            <a:ext cx="4424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"/>
              </a:rPr>
              <a:t>The Impact of Social Emotional Learning on Academic Success and Mental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D4A3F-8E15-367E-6204-AAD6D54B7086}"/>
              </a:ext>
            </a:extLst>
          </p:cNvPr>
          <p:cNvSpPr txBox="1"/>
          <p:nvPr/>
        </p:nvSpPr>
        <p:spPr>
          <a:xfrm>
            <a:off x="6985375" y="77616"/>
            <a:ext cx="2259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"/>
              </a:rPr>
              <a:t>Autumn Slocum</a:t>
            </a:r>
          </a:p>
          <a:p>
            <a:pPr algn="ctr"/>
            <a:r>
              <a:rPr lang="en" sz="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"/>
              </a:rPr>
              <a:t>Faculty Advisor: Dr. Bobbitt</a:t>
            </a:r>
          </a:p>
          <a:p>
            <a:pPr algn="ctr"/>
            <a:r>
              <a:rPr lang="en" sz="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"/>
              </a:rPr>
              <a:t>Monmouth University</a:t>
            </a:r>
          </a:p>
        </p:txBody>
      </p:sp>
      <p:pic>
        <p:nvPicPr>
          <p:cNvPr id="1026" name="Picture 2" descr="Monmouth University">
            <a:extLst>
              <a:ext uri="{FF2B5EF4-FFF2-40B4-BE49-F238E27FC236}">
                <a16:creationId xmlns:a16="http://schemas.microsoft.com/office/drawing/2014/main" id="{1154A546-08F8-2D57-DEF1-5E96D8E0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" y="77615"/>
            <a:ext cx="2697969" cy="5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1;p13">
            <a:extLst>
              <a:ext uri="{FF2B5EF4-FFF2-40B4-BE49-F238E27FC236}">
                <a16:creationId xmlns:a16="http://schemas.microsoft.com/office/drawing/2014/main" id="{71AA83D1-35B9-EE91-2003-0DC3FDAD3CCD}"/>
              </a:ext>
            </a:extLst>
          </p:cNvPr>
          <p:cNvSpPr txBox="1"/>
          <p:nvPr/>
        </p:nvSpPr>
        <p:spPr>
          <a:xfrm>
            <a:off x="2503898" y="1952513"/>
            <a:ext cx="4136051" cy="1401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STUDY DESIGN</a:t>
            </a:r>
            <a:endParaRPr sz="11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1028" name="Picture 4" descr="Primary Identity | Brand Resources | Monmouth University">
            <a:extLst>
              <a:ext uri="{FF2B5EF4-FFF2-40B4-BE49-F238E27FC236}">
                <a16:creationId xmlns:a16="http://schemas.microsoft.com/office/drawing/2014/main" id="{9F060537-9A2D-590C-44F0-11EBE3DA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39" y="4122081"/>
            <a:ext cx="1572685" cy="7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CE9652-43FB-CD24-AEC2-DD6B6C366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45054"/>
              </p:ext>
            </p:extLst>
          </p:nvPr>
        </p:nvGraphicFramePr>
        <p:xfrm>
          <a:off x="2861733" y="2269066"/>
          <a:ext cx="3454400" cy="102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4618EF-263A-449B-BBB7-F6A7F4A8644C}"/>
              </a:ext>
            </a:extLst>
          </p:cNvPr>
          <p:cNvSpPr txBox="1"/>
          <p:nvPr/>
        </p:nvSpPr>
        <p:spPr>
          <a:xfrm>
            <a:off x="49763" y="2207554"/>
            <a:ext cx="2389511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LITERATURE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66648-A021-BC21-2FF5-5959566021A9}"/>
              </a:ext>
            </a:extLst>
          </p:cNvPr>
          <p:cNvSpPr txBox="1"/>
          <p:nvPr/>
        </p:nvSpPr>
        <p:spPr>
          <a:xfrm>
            <a:off x="2503898" y="779571"/>
            <a:ext cx="4136050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PURPOSE &amp; RESEARCH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B4D95-38CE-B891-5EF4-165843146EC6}"/>
              </a:ext>
            </a:extLst>
          </p:cNvPr>
          <p:cNvSpPr txBox="1"/>
          <p:nvPr/>
        </p:nvSpPr>
        <p:spPr>
          <a:xfrm>
            <a:off x="2503898" y="1952513"/>
            <a:ext cx="4136050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RESEARCH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06034-4E27-1E9B-C7F9-87EFC5927B06}"/>
              </a:ext>
            </a:extLst>
          </p:cNvPr>
          <p:cNvSpPr txBox="1"/>
          <p:nvPr/>
        </p:nvSpPr>
        <p:spPr>
          <a:xfrm>
            <a:off x="2503898" y="3408846"/>
            <a:ext cx="4136050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0EBAD-2F4B-3049-E069-56E099F27755}"/>
              </a:ext>
            </a:extLst>
          </p:cNvPr>
          <p:cNvSpPr txBox="1"/>
          <p:nvPr/>
        </p:nvSpPr>
        <p:spPr>
          <a:xfrm>
            <a:off x="6754489" y="774126"/>
            <a:ext cx="2335088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LIMITATIONS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153F83-82F6-D891-441A-F0309DF805F1}"/>
              </a:ext>
            </a:extLst>
          </p:cNvPr>
          <p:cNvSpPr txBox="1"/>
          <p:nvPr/>
        </p:nvSpPr>
        <p:spPr>
          <a:xfrm>
            <a:off x="6754489" y="2021531"/>
            <a:ext cx="2335088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REFERENCES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20DB8-D864-303F-9C6A-F09146387289}"/>
              </a:ext>
            </a:extLst>
          </p:cNvPr>
          <p:cNvSpPr txBox="1"/>
          <p:nvPr/>
        </p:nvSpPr>
        <p:spPr>
          <a:xfrm>
            <a:off x="49862" y="774126"/>
            <a:ext cx="2389412" cy="261610"/>
          </a:xfrm>
          <a:prstGeom prst="rect">
            <a:avLst/>
          </a:prstGeom>
          <a:solidFill>
            <a:srgbClr val="002855"/>
          </a:solidFill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BACKGROUND</a:t>
            </a:r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3C81810A-1915-8F80-6196-47E651895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20"/>
    </mc:Choice>
    <mc:Fallback xmlns="">
      <p:transition spd="slow" advTm="54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831</Words>
  <Application>Microsoft Macintosh PowerPoint</Application>
  <PresentationFormat>On-screen Show (16:9)</PresentationFormat>
  <Paragraphs>75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Simple Light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Autumn Slocum</cp:lastModifiedBy>
  <cp:revision>7</cp:revision>
  <dcterms:modified xsi:type="dcterms:W3CDTF">2024-04-08T19:41:28Z</dcterms:modified>
</cp:coreProperties>
</file>