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51206400" cy="2880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2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647" autoAdjust="0"/>
  </p:normalViewPr>
  <p:slideViewPr>
    <p:cSldViewPr>
      <p:cViewPr varScale="1">
        <p:scale>
          <a:sx n="26" d="100"/>
          <a:sy n="26" d="100"/>
        </p:scale>
        <p:origin x="1704" y="272"/>
      </p:cViewPr>
      <p:guideLst>
        <p:guide orient="horz" pos="9072"/>
        <p:guide pos="161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56BCDEC-7C28-4F6C-A2ED-96599031FC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43400"/>
            <a:ext cx="5038725" cy="411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623" tIns="44517" rIns="90623" bIns="44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FC1D622-3BE9-C2E2-7231-1622CE1D842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4213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927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741912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198897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655881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85BB327-F056-F5C3-54FD-84FEE4559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B8C8529-7A75-1B66-6A07-6D1B3E249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8947788"/>
            <a:ext cx="43525440" cy="61741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16322040"/>
            <a:ext cx="35844480" cy="7360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2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6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5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0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798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2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7BC3B-A9A9-A21F-3BBD-DF307731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53EF-FE32-734F-8167-B8DA5862F738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620A5-20A3-EFBF-BD37-2206FEC1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FEF0B-631A-F27A-A8F1-B4236EFE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6121B-BFD0-0740-84AE-2D8E2A254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04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43671-7BAF-942F-C86B-5C0AAB5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68E10-C73B-4C49-B557-4888449C595F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41518-FAB0-CA2D-C42D-2E0DEDD68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1C31-59B3-958A-1A84-A4CAA027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CF1C5-0872-0446-975B-D04F7EA9A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03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124640" y="1153486"/>
            <a:ext cx="11521440" cy="245764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60320" y="1153486"/>
            <a:ext cx="33710880" cy="24576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67F6-C5A6-6D68-1E59-7BE9BCE9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B779-6189-4141-AD4D-933E00F4D0A2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2796E-DB43-DF83-B29C-DD7056FF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D2B24-DAAB-6207-E1ED-321FFB54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D44BF-7225-F34A-8617-197C5EACF9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72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903" y="826502"/>
            <a:ext cx="43524633" cy="2840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1712" y="4800600"/>
            <a:ext cx="24051491" cy="2320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5797164" y="4800600"/>
            <a:ext cx="24051491" cy="232029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740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CDC9D-FD82-A818-CE2A-539F68CB5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8E24B-6961-384F-90CB-A060D520C5B3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B115-7418-F49A-8C68-90F03F29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247D8-ECB0-4937-D12B-50C04064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DDC3A-BE9B-8C49-8D3F-D73BF97F1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34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2" y="18508983"/>
            <a:ext cx="43525440" cy="5720715"/>
          </a:xfrm>
        </p:spPr>
        <p:txBody>
          <a:bodyPr anchor="t"/>
          <a:lstStyle>
            <a:lvl1pPr algn="l">
              <a:defRPr sz="160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2" y="12208200"/>
            <a:ext cx="43525440" cy="6300786"/>
          </a:xfrm>
        </p:spPr>
        <p:txBody>
          <a:bodyPr anchor="b"/>
          <a:lstStyle>
            <a:lvl1pPr marL="0" indent="0">
              <a:buNone/>
              <a:defRPr sz="7963">
                <a:solidFill>
                  <a:schemeClr val="tx1">
                    <a:tint val="75000"/>
                  </a:schemeClr>
                </a:solidFill>
              </a:defRPr>
            </a:lvl1pPr>
            <a:lvl2pPr marL="1828340" indent="0">
              <a:buNone/>
              <a:defRPr sz="7175">
                <a:solidFill>
                  <a:schemeClr val="tx1">
                    <a:tint val="75000"/>
                  </a:schemeClr>
                </a:solidFill>
              </a:defRPr>
            </a:lvl2pPr>
            <a:lvl3pPr marL="3656675" indent="0">
              <a:buNone/>
              <a:defRPr sz="6388">
                <a:solidFill>
                  <a:schemeClr val="tx1">
                    <a:tint val="75000"/>
                  </a:schemeClr>
                </a:solidFill>
              </a:defRPr>
            </a:lvl3pPr>
            <a:lvl4pPr marL="548501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3350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1689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002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798368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2670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3ADD-A02A-9B07-821E-1B17F1EF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686A2-22D7-A347-82C6-990C59E48D2A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EB37C-5C35-36C4-A02F-5D255CEA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F75D9-840C-F3B1-A2B1-BCBE31EF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BC957-E549-8D43-B920-D0110B1A5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558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0" y="6720846"/>
            <a:ext cx="22616160" cy="19009044"/>
          </a:xfrm>
        </p:spPr>
        <p:txBody>
          <a:bodyPr/>
          <a:lstStyle>
            <a:lvl1pPr>
              <a:defRPr sz="11201"/>
            </a:lvl1pPr>
            <a:lvl2pPr>
              <a:defRPr sz="9625"/>
            </a:lvl2pPr>
            <a:lvl3pPr>
              <a:defRPr sz="7963"/>
            </a:lvl3pPr>
            <a:lvl4pPr>
              <a:defRPr sz="7175"/>
            </a:lvl4pPr>
            <a:lvl5pPr>
              <a:defRPr sz="7175"/>
            </a:lvl5pPr>
            <a:lvl6pPr>
              <a:defRPr sz="7175"/>
            </a:lvl6pPr>
            <a:lvl7pPr>
              <a:defRPr sz="7175"/>
            </a:lvl7pPr>
            <a:lvl8pPr>
              <a:defRPr sz="7175"/>
            </a:lvl8pPr>
            <a:lvl9pPr>
              <a:defRPr sz="7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6720846"/>
            <a:ext cx="22616160" cy="19009044"/>
          </a:xfrm>
        </p:spPr>
        <p:txBody>
          <a:bodyPr/>
          <a:lstStyle>
            <a:lvl1pPr>
              <a:defRPr sz="11201"/>
            </a:lvl1pPr>
            <a:lvl2pPr>
              <a:defRPr sz="9625"/>
            </a:lvl2pPr>
            <a:lvl3pPr>
              <a:defRPr sz="7963"/>
            </a:lvl3pPr>
            <a:lvl4pPr>
              <a:defRPr sz="7175"/>
            </a:lvl4pPr>
            <a:lvl5pPr>
              <a:defRPr sz="7175"/>
            </a:lvl5pPr>
            <a:lvl6pPr>
              <a:defRPr sz="7175"/>
            </a:lvl6pPr>
            <a:lvl7pPr>
              <a:defRPr sz="7175"/>
            </a:lvl7pPr>
            <a:lvl8pPr>
              <a:defRPr sz="7175"/>
            </a:lvl8pPr>
            <a:lvl9pPr>
              <a:defRPr sz="7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8430F7-DBCB-E8A8-2801-795C7D48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90A7A-AAA7-C140-BCA9-78FAE1E233AA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691A36-4977-7E50-70F0-6BBE50AA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7C9B78-C593-246B-4177-4CBA6D1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17240-6B01-764F-84A6-55E1DC1A2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73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4" y="6447474"/>
            <a:ext cx="22625052" cy="2687001"/>
          </a:xfrm>
        </p:spPr>
        <p:txBody>
          <a:bodyPr anchor="b"/>
          <a:lstStyle>
            <a:lvl1pPr marL="0" indent="0">
              <a:buNone/>
              <a:defRPr sz="9625" b="1"/>
            </a:lvl1pPr>
            <a:lvl2pPr marL="1828340" indent="0">
              <a:buNone/>
              <a:defRPr sz="7963" b="1"/>
            </a:lvl2pPr>
            <a:lvl3pPr marL="3656675" indent="0">
              <a:buNone/>
              <a:defRPr sz="7175" b="1"/>
            </a:lvl3pPr>
            <a:lvl4pPr marL="5485015" indent="0">
              <a:buNone/>
              <a:defRPr sz="6388" b="1"/>
            </a:lvl4pPr>
            <a:lvl5pPr marL="7313350" indent="0">
              <a:buNone/>
              <a:defRPr sz="6388" b="1"/>
            </a:lvl5pPr>
            <a:lvl6pPr marL="9141689" indent="0">
              <a:buNone/>
              <a:defRPr sz="6388" b="1"/>
            </a:lvl6pPr>
            <a:lvl7pPr marL="10970027" indent="0">
              <a:buNone/>
              <a:defRPr sz="6388" b="1"/>
            </a:lvl7pPr>
            <a:lvl8pPr marL="12798368" indent="0">
              <a:buNone/>
              <a:defRPr sz="6388" b="1"/>
            </a:lvl8pPr>
            <a:lvl9pPr marL="14626704" indent="0">
              <a:buNone/>
              <a:defRPr sz="63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4" y="9134475"/>
            <a:ext cx="22625052" cy="16595409"/>
          </a:xfrm>
        </p:spPr>
        <p:txBody>
          <a:bodyPr/>
          <a:lstStyle>
            <a:lvl1pPr>
              <a:defRPr sz="9625"/>
            </a:lvl1pPr>
            <a:lvl2pPr>
              <a:defRPr sz="7963"/>
            </a:lvl2pPr>
            <a:lvl3pPr>
              <a:defRPr sz="7175"/>
            </a:lvl3pPr>
            <a:lvl4pPr>
              <a:defRPr sz="6388"/>
            </a:lvl4pPr>
            <a:lvl5pPr>
              <a:defRPr sz="6388"/>
            </a:lvl5pPr>
            <a:lvl6pPr>
              <a:defRPr sz="6388"/>
            </a:lvl6pPr>
            <a:lvl7pPr>
              <a:defRPr sz="6388"/>
            </a:lvl7pPr>
            <a:lvl8pPr>
              <a:defRPr sz="6388"/>
            </a:lvl8pPr>
            <a:lvl9pPr>
              <a:defRPr sz="63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2" y="6447474"/>
            <a:ext cx="22633940" cy="2687001"/>
          </a:xfrm>
        </p:spPr>
        <p:txBody>
          <a:bodyPr anchor="b"/>
          <a:lstStyle>
            <a:lvl1pPr marL="0" indent="0">
              <a:buNone/>
              <a:defRPr sz="9625" b="1"/>
            </a:lvl1pPr>
            <a:lvl2pPr marL="1828340" indent="0">
              <a:buNone/>
              <a:defRPr sz="7963" b="1"/>
            </a:lvl2pPr>
            <a:lvl3pPr marL="3656675" indent="0">
              <a:buNone/>
              <a:defRPr sz="7175" b="1"/>
            </a:lvl3pPr>
            <a:lvl4pPr marL="5485015" indent="0">
              <a:buNone/>
              <a:defRPr sz="6388" b="1"/>
            </a:lvl4pPr>
            <a:lvl5pPr marL="7313350" indent="0">
              <a:buNone/>
              <a:defRPr sz="6388" b="1"/>
            </a:lvl5pPr>
            <a:lvl6pPr marL="9141689" indent="0">
              <a:buNone/>
              <a:defRPr sz="6388" b="1"/>
            </a:lvl6pPr>
            <a:lvl7pPr marL="10970027" indent="0">
              <a:buNone/>
              <a:defRPr sz="6388" b="1"/>
            </a:lvl7pPr>
            <a:lvl8pPr marL="12798368" indent="0">
              <a:buNone/>
              <a:defRPr sz="6388" b="1"/>
            </a:lvl8pPr>
            <a:lvl9pPr marL="14626704" indent="0">
              <a:buNone/>
              <a:defRPr sz="63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2" y="9134475"/>
            <a:ext cx="22633940" cy="16595409"/>
          </a:xfrm>
        </p:spPr>
        <p:txBody>
          <a:bodyPr/>
          <a:lstStyle>
            <a:lvl1pPr>
              <a:defRPr sz="9625"/>
            </a:lvl1pPr>
            <a:lvl2pPr>
              <a:defRPr sz="7963"/>
            </a:lvl2pPr>
            <a:lvl3pPr>
              <a:defRPr sz="7175"/>
            </a:lvl3pPr>
            <a:lvl4pPr>
              <a:defRPr sz="6388"/>
            </a:lvl4pPr>
            <a:lvl5pPr>
              <a:defRPr sz="6388"/>
            </a:lvl5pPr>
            <a:lvl6pPr>
              <a:defRPr sz="6388"/>
            </a:lvl6pPr>
            <a:lvl7pPr>
              <a:defRPr sz="6388"/>
            </a:lvl7pPr>
            <a:lvl8pPr>
              <a:defRPr sz="6388"/>
            </a:lvl8pPr>
            <a:lvl9pPr>
              <a:defRPr sz="63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A090D3-C1B2-7863-1E5D-5C46D508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DD36F-BC25-5148-BFD6-9A034EB186E7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9B8819-7263-F3F0-E4FE-FFD03134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8CE1FC-B52C-CE17-BC9F-C57869B8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6B452-98EF-DF4F-850B-B5F43C68AA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45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3A7C3E-80FF-C918-9E6F-31B45E63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00FF5-EE3D-8746-8BAE-A432D94EE84D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1B2F77-F7A1-7C7D-9821-2F99D2B7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7F5E0F-A534-C5A9-3EEC-A674B753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C7AE-BDBD-0440-B8C4-97450CF79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2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3EDD42F-B3F5-76CB-1154-5CB828F7B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6252-428D-9842-BE48-5747A821C8BA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C78218-534D-3338-677F-90001AAF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7E0BE2-C3EF-3653-8A40-9A345A35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EAB29-F63E-A849-8CF9-66A43928C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30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31" y="1146810"/>
            <a:ext cx="16846552" cy="4880610"/>
          </a:xfrm>
        </p:spPr>
        <p:txBody>
          <a:bodyPr anchor="b"/>
          <a:lstStyle>
            <a:lvl1pPr algn="l">
              <a:defRPr sz="79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146816"/>
            <a:ext cx="28625800" cy="24583074"/>
          </a:xfrm>
        </p:spPr>
        <p:txBody>
          <a:bodyPr/>
          <a:lstStyle>
            <a:lvl1pPr>
              <a:defRPr sz="12774"/>
            </a:lvl1pPr>
            <a:lvl2pPr>
              <a:defRPr sz="11201"/>
            </a:lvl2pPr>
            <a:lvl3pPr>
              <a:defRPr sz="9625"/>
            </a:lvl3pPr>
            <a:lvl4pPr>
              <a:defRPr sz="7963"/>
            </a:lvl4pPr>
            <a:lvl5pPr>
              <a:defRPr sz="7963"/>
            </a:lvl5pPr>
            <a:lvl6pPr>
              <a:defRPr sz="7963"/>
            </a:lvl6pPr>
            <a:lvl7pPr>
              <a:defRPr sz="7963"/>
            </a:lvl7pPr>
            <a:lvl8pPr>
              <a:defRPr sz="7963"/>
            </a:lvl8pPr>
            <a:lvl9pPr>
              <a:defRPr sz="79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31" y="6027426"/>
            <a:ext cx="16846552" cy="19702464"/>
          </a:xfrm>
        </p:spPr>
        <p:txBody>
          <a:bodyPr/>
          <a:lstStyle>
            <a:lvl1pPr marL="0" indent="0">
              <a:buNone/>
              <a:defRPr sz="5600"/>
            </a:lvl1pPr>
            <a:lvl2pPr marL="1828340" indent="0">
              <a:buNone/>
              <a:defRPr sz="4813"/>
            </a:lvl2pPr>
            <a:lvl3pPr marL="3656675" indent="0">
              <a:buNone/>
              <a:defRPr sz="4024"/>
            </a:lvl3pPr>
            <a:lvl4pPr marL="5485015" indent="0">
              <a:buNone/>
              <a:defRPr sz="3588"/>
            </a:lvl4pPr>
            <a:lvl5pPr marL="7313350" indent="0">
              <a:buNone/>
              <a:defRPr sz="3588"/>
            </a:lvl5pPr>
            <a:lvl6pPr marL="9141689" indent="0">
              <a:buNone/>
              <a:defRPr sz="3588"/>
            </a:lvl6pPr>
            <a:lvl7pPr marL="10970027" indent="0">
              <a:buNone/>
              <a:defRPr sz="3588"/>
            </a:lvl7pPr>
            <a:lvl8pPr marL="12798368" indent="0">
              <a:buNone/>
              <a:defRPr sz="3588"/>
            </a:lvl8pPr>
            <a:lvl9pPr marL="14626704" indent="0">
              <a:buNone/>
              <a:defRPr sz="35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9A9F33-0629-78C2-603B-44F40208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E5A2-70B3-6742-B79E-C33E0394FF14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2020A1-CF8E-4D41-817A-CB975518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3A8E50-EDBA-E65D-077E-928A7134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546F-1F47-5C46-9647-BFFFC83677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13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2" y="20162520"/>
            <a:ext cx="30723840" cy="2380299"/>
          </a:xfrm>
        </p:spPr>
        <p:txBody>
          <a:bodyPr anchor="b"/>
          <a:lstStyle>
            <a:lvl1pPr algn="l">
              <a:defRPr sz="79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2" y="2573655"/>
            <a:ext cx="30723840" cy="17282160"/>
          </a:xfrm>
        </p:spPr>
        <p:txBody>
          <a:bodyPr rtlCol="0">
            <a:normAutofit/>
          </a:bodyPr>
          <a:lstStyle>
            <a:lvl1pPr marL="0" indent="0">
              <a:buNone/>
              <a:defRPr sz="12774"/>
            </a:lvl1pPr>
            <a:lvl2pPr marL="1828340" indent="0">
              <a:buNone/>
              <a:defRPr sz="11201"/>
            </a:lvl2pPr>
            <a:lvl3pPr marL="3656675" indent="0">
              <a:buNone/>
              <a:defRPr sz="9625"/>
            </a:lvl3pPr>
            <a:lvl4pPr marL="5485015" indent="0">
              <a:buNone/>
              <a:defRPr sz="7963"/>
            </a:lvl4pPr>
            <a:lvl5pPr marL="7313350" indent="0">
              <a:buNone/>
              <a:defRPr sz="7963"/>
            </a:lvl5pPr>
            <a:lvl6pPr marL="9141689" indent="0">
              <a:buNone/>
              <a:defRPr sz="7963"/>
            </a:lvl6pPr>
            <a:lvl7pPr marL="10970027" indent="0">
              <a:buNone/>
              <a:defRPr sz="7963"/>
            </a:lvl7pPr>
            <a:lvl8pPr marL="12798368" indent="0">
              <a:buNone/>
              <a:defRPr sz="7963"/>
            </a:lvl8pPr>
            <a:lvl9pPr marL="14626704" indent="0">
              <a:buNone/>
              <a:defRPr sz="796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2" y="22542819"/>
            <a:ext cx="30723840" cy="3380421"/>
          </a:xfrm>
        </p:spPr>
        <p:txBody>
          <a:bodyPr/>
          <a:lstStyle>
            <a:lvl1pPr marL="0" indent="0">
              <a:buNone/>
              <a:defRPr sz="5600"/>
            </a:lvl1pPr>
            <a:lvl2pPr marL="1828340" indent="0">
              <a:buNone/>
              <a:defRPr sz="4813"/>
            </a:lvl2pPr>
            <a:lvl3pPr marL="3656675" indent="0">
              <a:buNone/>
              <a:defRPr sz="4024"/>
            </a:lvl3pPr>
            <a:lvl4pPr marL="5485015" indent="0">
              <a:buNone/>
              <a:defRPr sz="3588"/>
            </a:lvl4pPr>
            <a:lvl5pPr marL="7313350" indent="0">
              <a:buNone/>
              <a:defRPr sz="3588"/>
            </a:lvl5pPr>
            <a:lvl6pPr marL="9141689" indent="0">
              <a:buNone/>
              <a:defRPr sz="3588"/>
            </a:lvl6pPr>
            <a:lvl7pPr marL="10970027" indent="0">
              <a:buNone/>
              <a:defRPr sz="3588"/>
            </a:lvl7pPr>
            <a:lvl8pPr marL="12798368" indent="0">
              <a:buNone/>
              <a:defRPr sz="3588"/>
            </a:lvl8pPr>
            <a:lvl9pPr marL="14626704" indent="0">
              <a:buNone/>
              <a:defRPr sz="35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6BE095-BDB3-61C0-BFCC-8D6F5160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EDC76-9867-DD49-9AF0-82239DD3631B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419EF9-8558-ED93-6D3C-1CDA3E4B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62A421-C26A-A86A-90ED-223DD123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10E16-5B34-2146-ABF3-A7C76F989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3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6811935-F8B3-5D61-C924-797E6DE49A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59919" y="1152922"/>
            <a:ext cx="4608656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913" tIns="208954" rIns="417913" bIns="2089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897A272-90E4-8501-F524-C67CA85174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59919" y="6720284"/>
            <a:ext cx="46086569" cy="1900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913" tIns="208954" rIns="417913" bIns="208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82AA1-BB14-151D-7969-09764584C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9919" y="26696394"/>
            <a:ext cx="11948969" cy="1533525"/>
          </a:xfrm>
          <a:prstGeom prst="rect">
            <a:avLst/>
          </a:prstGeom>
        </p:spPr>
        <p:txBody>
          <a:bodyPr vert="horz" lIns="417913" tIns="208954" rIns="417913" bIns="208954" rtlCol="0" anchor="ctr"/>
          <a:lstStyle>
            <a:lvl1pPr algn="l" eaLnBrk="1" hangingPunct="1">
              <a:defRPr sz="4813">
                <a:solidFill>
                  <a:schemeClr val="tx1">
                    <a:tint val="75000"/>
                  </a:schemeClr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fld id="{284AF579-F734-5140-B6A2-F66EB53ADF8A}" type="datetimeFigureOut">
              <a:rPr lang="en-US"/>
              <a:pPr>
                <a:defRPr/>
              </a:pPr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B1036-F99F-5B34-C2DD-32553D366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95119" y="26696394"/>
            <a:ext cx="16216169" cy="1533525"/>
          </a:xfrm>
          <a:prstGeom prst="rect">
            <a:avLst/>
          </a:prstGeom>
        </p:spPr>
        <p:txBody>
          <a:bodyPr vert="horz" lIns="417913" tIns="208954" rIns="417913" bIns="208954" rtlCol="0" anchor="ctr"/>
          <a:lstStyle>
            <a:lvl1pPr algn="ctr" eaLnBrk="1" hangingPunct="1">
              <a:defRPr sz="4813">
                <a:solidFill>
                  <a:schemeClr val="tx1">
                    <a:tint val="75000"/>
                  </a:schemeClr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2E303-12F7-03AA-1398-B8720288A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697519" y="26696394"/>
            <a:ext cx="11948969" cy="1533525"/>
          </a:xfrm>
          <a:prstGeom prst="rect">
            <a:avLst/>
          </a:prstGeom>
        </p:spPr>
        <p:txBody>
          <a:bodyPr vert="horz" wrap="square" lIns="417913" tIns="208954" rIns="417913" bIns="20895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4813">
                <a:solidFill>
                  <a:srgbClr val="898989"/>
                </a:solidFill>
              </a:defRPr>
            </a:lvl1pPr>
          </a:lstStyle>
          <a:p>
            <a:fld id="{356EAEE1-0A52-774F-A027-15246E77F7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3655970" rtl="0" eaLnBrk="0" fontAlgn="base" hangingPunct="0">
        <a:spcBef>
          <a:spcPct val="0"/>
        </a:spcBef>
        <a:spcAft>
          <a:spcPct val="0"/>
        </a:spcAft>
        <a:defRPr sz="1758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655970" rtl="0" eaLnBrk="0" fontAlgn="base" hangingPunct="0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2pPr>
      <a:lvl3pPr algn="ctr" defTabSz="3655970" rtl="0" eaLnBrk="0" fontAlgn="base" hangingPunct="0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3pPr>
      <a:lvl4pPr algn="ctr" defTabSz="3655970" rtl="0" eaLnBrk="0" fontAlgn="base" hangingPunct="0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4pPr>
      <a:lvl5pPr algn="ctr" defTabSz="3655970" rtl="0" eaLnBrk="0" fontAlgn="base" hangingPunct="0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5pPr>
      <a:lvl6pPr marL="400046" algn="ctr" defTabSz="3655970" rtl="0" fontAlgn="base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6pPr>
      <a:lvl7pPr marL="800091" algn="ctr" defTabSz="3655970" rtl="0" fontAlgn="base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7pPr>
      <a:lvl8pPr marL="1200135" algn="ctr" defTabSz="3655970" rtl="0" fontAlgn="base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8pPr>
      <a:lvl9pPr marL="1600182" algn="ctr" defTabSz="3655970" rtl="0" fontAlgn="base">
        <a:spcBef>
          <a:spcPct val="0"/>
        </a:spcBef>
        <a:spcAft>
          <a:spcPct val="0"/>
        </a:spcAft>
        <a:defRPr sz="17588">
          <a:solidFill>
            <a:schemeClr val="tx1"/>
          </a:solidFill>
          <a:latin typeface="Calibri" pitchFamily="34" charset="0"/>
        </a:defRPr>
      </a:lvl9pPr>
    </p:titleStyle>
    <p:bodyStyle>
      <a:lvl1pPr marL="1370989" indent="-1370989" algn="l" defTabSz="36559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774" kern="1200">
          <a:solidFill>
            <a:schemeClr val="tx1"/>
          </a:solidFill>
          <a:latin typeface="+mn-lt"/>
          <a:ea typeface="+mn-ea"/>
          <a:cs typeface="+mn-cs"/>
        </a:defRPr>
      </a:lvl1pPr>
      <a:lvl2pPr marL="2969781" indent="-1141796" algn="l" defTabSz="36559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01" kern="1200">
          <a:solidFill>
            <a:schemeClr val="tx1"/>
          </a:solidFill>
          <a:latin typeface="+mn-lt"/>
          <a:ea typeface="+mn-ea"/>
          <a:cs typeface="+mn-cs"/>
        </a:defRPr>
      </a:lvl2pPr>
      <a:lvl3pPr marL="4569963" indent="-913993" algn="l" defTabSz="36559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625" kern="1200">
          <a:solidFill>
            <a:schemeClr val="tx1"/>
          </a:solidFill>
          <a:latin typeface="+mn-lt"/>
          <a:ea typeface="+mn-ea"/>
          <a:cs typeface="+mn-cs"/>
        </a:defRPr>
      </a:lvl3pPr>
      <a:lvl4pPr marL="6397948" indent="-913993" algn="l" defTabSz="36559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7963" kern="1200">
          <a:solidFill>
            <a:schemeClr val="tx1"/>
          </a:solidFill>
          <a:latin typeface="+mn-lt"/>
          <a:ea typeface="+mn-ea"/>
          <a:cs typeface="+mn-cs"/>
        </a:defRPr>
      </a:lvl4pPr>
      <a:lvl5pPr marL="8227321" indent="-913993" algn="l" defTabSz="365597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7963" kern="1200">
          <a:solidFill>
            <a:schemeClr val="tx1"/>
          </a:solidFill>
          <a:latin typeface="+mn-lt"/>
          <a:ea typeface="+mn-ea"/>
          <a:cs typeface="+mn-cs"/>
        </a:defRPr>
      </a:lvl5pPr>
      <a:lvl6pPr marL="10055857" indent="-914168" algn="l" defTabSz="3656675" rtl="0" eaLnBrk="1" latinLnBrk="0" hangingPunct="1">
        <a:spcBef>
          <a:spcPct val="20000"/>
        </a:spcBef>
        <a:buFont typeface="Arial" pitchFamily="34" charset="0"/>
        <a:buChar char="•"/>
        <a:defRPr sz="7963" kern="1200">
          <a:solidFill>
            <a:schemeClr val="tx1"/>
          </a:solidFill>
          <a:latin typeface="+mn-lt"/>
          <a:ea typeface="+mn-ea"/>
          <a:cs typeface="+mn-cs"/>
        </a:defRPr>
      </a:lvl6pPr>
      <a:lvl7pPr marL="11884197" indent="-914168" algn="l" defTabSz="3656675" rtl="0" eaLnBrk="1" latinLnBrk="0" hangingPunct="1">
        <a:spcBef>
          <a:spcPct val="20000"/>
        </a:spcBef>
        <a:buFont typeface="Arial" pitchFamily="34" charset="0"/>
        <a:buChar char="•"/>
        <a:defRPr sz="7963" kern="1200">
          <a:solidFill>
            <a:schemeClr val="tx1"/>
          </a:solidFill>
          <a:latin typeface="+mn-lt"/>
          <a:ea typeface="+mn-ea"/>
          <a:cs typeface="+mn-cs"/>
        </a:defRPr>
      </a:lvl7pPr>
      <a:lvl8pPr marL="13712536" indent="-914168" algn="l" defTabSz="3656675" rtl="0" eaLnBrk="1" latinLnBrk="0" hangingPunct="1">
        <a:spcBef>
          <a:spcPct val="20000"/>
        </a:spcBef>
        <a:buFont typeface="Arial" pitchFamily="34" charset="0"/>
        <a:buChar char="•"/>
        <a:defRPr sz="7963" kern="1200">
          <a:solidFill>
            <a:schemeClr val="tx1"/>
          </a:solidFill>
          <a:latin typeface="+mn-lt"/>
          <a:ea typeface="+mn-ea"/>
          <a:cs typeface="+mn-cs"/>
        </a:defRPr>
      </a:lvl8pPr>
      <a:lvl9pPr marL="15540876" indent="-914168" algn="l" defTabSz="3656675" rtl="0" eaLnBrk="1" latinLnBrk="0" hangingPunct="1">
        <a:spcBef>
          <a:spcPct val="20000"/>
        </a:spcBef>
        <a:buFont typeface="Arial" pitchFamily="34" charset="0"/>
        <a:buChar char="•"/>
        <a:defRPr sz="79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1pPr>
      <a:lvl2pPr marL="1828340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2pPr>
      <a:lvl3pPr marL="3656675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3pPr>
      <a:lvl4pPr marL="5485015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4pPr>
      <a:lvl5pPr marL="7313350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5pPr>
      <a:lvl6pPr marL="9141689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6pPr>
      <a:lvl7pPr marL="10970027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7pPr>
      <a:lvl8pPr marL="12798368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8pPr>
      <a:lvl9pPr marL="14626704" algn="l" defTabSz="3656675" rtl="0" eaLnBrk="1" latinLnBrk="0" hangingPunct="1">
        <a:defRPr sz="7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jpeg"/><Relationship Id="rId7" Type="http://schemas.openxmlformats.org/officeDocument/2006/relationships/hyperlink" Target="https://rc.doe.state.nj.us/2021-2022/district/summary/25/2770" TargetMode="Externa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c.doe.state.nj.us/2021-2022/school/detail/25/2770/065/demographics?lang=EN" TargetMode="External"/><Relationship Id="rId11" Type="http://schemas.openxmlformats.org/officeDocument/2006/relationships/image" Target="../media/image6.jpeg"/><Relationship Id="rId5" Type="http://schemas.openxmlformats.org/officeDocument/2006/relationships/hyperlink" Target="https://datacommons.org/place/geoId/3441310?utm_medium=explore&amp;mprop=count&amp;popt=Person&amp;hl=en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20CA99E-E1B6-651A-A8C2-D9497C778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756" y="4486673"/>
            <a:ext cx="10790238" cy="218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972" tIns="39988" rIns="79972" bIns="3998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13">
              <a:latin typeface="Times New Roman" panose="02020603050405020304" pitchFamily="18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F9447D1-2E32-40F4-D335-AEDD9F856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68052" y="2600326"/>
            <a:ext cx="29923184" cy="3533775"/>
          </a:xfrm>
        </p:spPr>
        <p:txBody>
          <a:bodyPr rtlCol="0">
            <a:normAutofit fontScale="90000"/>
          </a:bodyPr>
          <a:lstStyle/>
          <a:p>
            <a:pPr defTabSz="3656675" eaLnBrk="1" fontAlgn="auto" hangingPunct="1">
              <a:spcAft>
                <a:spcPts val="0"/>
              </a:spcAft>
              <a:defRPr/>
            </a:pPr>
            <a:br>
              <a:rPr lang="en-US" b="1" dirty="0">
                <a:latin typeface="Arial" charset="0"/>
              </a:rPr>
            </a:br>
            <a:br>
              <a:rPr lang="en-US" sz="1050" b="1" dirty="0">
                <a:latin typeface="Arial" charset="0"/>
              </a:rPr>
            </a:br>
            <a:br>
              <a:rPr lang="en-US" sz="1050" b="1" dirty="0">
                <a:latin typeface="Arial" charset="0"/>
              </a:rPr>
            </a:br>
            <a:br>
              <a:rPr lang="en-US" sz="1050" b="1" dirty="0">
                <a:latin typeface="Arial" charset="0"/>
              </a:rPr>
            </a:br>
            <a:br>
              <a:rPr lang="en-US" sz="1050" b="1" dirty="0">
                <a:latin typeface="Arial" charset="0"/>
              </a:rPr>
            </a:br>
            <a:br>
              <a:rPr lang="en-US" sz="1050" b="1" dirty="0">
                <a:latin typeface="Arial" charset="0"/>
              </a:rPr>
            </a:br>
            <a:r>
              <a:rPr lang="en-US" sz="4900" i="1" dirty="0">
                <a:latin typeface="Arial" charset="0"/>
              </a:rPr>
              <a:t>Kylie Roam</a:t>
            </a:r>
            <a:br>
              <a:rPr lang="en-US" sz="3850" i="1" dirty="0">
                <a:latin typeface="Arial" charset="0"/>
              </a:rPr>
            </a:br>
            <a:r>
              <a:rPr lang="en-US" sz="3850" b="1" dirty="0">
                <a:latin typeface="Arial" charset="0"/>
              </a:rPr>
              <a:t>Monmouth University</a:t>
            </a:r>
            <a:br>
              <a:rPr lang="en-US" b="1" dirty="0">
                <a:latin typeface="Arial" charset="0"/>
              </a:rPr>
            </a:br>
            <a:r>
              <a:rPr lang="en-US" b="1" dirty="0">
                <a:latin typeface="Arial" charset="0"/>
              </a:rPr>
              <a:t> </a:t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8061854-E702-458F-EB3D-7CA3B5234D1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3380" y="4773370"/>
            <a:ext cx="23436263" cy="19369640"/>
          </a:xfrm>
        </p:spPr>
        <p:txBody>
          <a:bodyPr numCol="2" rtlCol="0">
            <a:noAutofit/>
          </a:bodyPr>
          <a:lstStyle/>
          <a:p>
            <a:pPr marL="0" indent="0" algn="ctr" defTabSz="365667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endParaRPr lang="en-US" sz="4000" b="1" i="1" u="sng" dirty="0">
              <a:solidFill>
                <a:srgbClr val="7030A0"/>
              </a:solidFill>
            </a:endParaRPr>
          </a:p>
          <a:p>
            <a:pPr marL="0" indent="0" defTabSz="365667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i="1" dirty="0">
                <a:solidFill>
                  <a:srgbClr val="0070C0"/>
                </a:solidFill>
              </a:rPr>
              <a:t>Overview of Community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Name of the town</a:t>
            </a:r>
            <a:r>
              <a:rPr lang="en-US" sz="4000" dirty="0"/>
              <a:t>: Long Branch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County: </a:t>
            </a:r>
            <a:r>
              <a:rPr lang="en-US" sz="4000" dirty="0"/>
              <a:t>Monmouth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Population</a:t>
            </a:r>
            <a:r>
              <a:rPr lang="en-US" sz="4000" dirty="0"/>
              <a:t>: 32, 383 (2021)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Poverty rate</a:t>
            </a:r>
            <a:r>
              <a:rPr lang="en-US" sz="4000" dirty="0"/>
              <a:t>: 65.3%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Enrollment Trends by Student Group: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Female: 48%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Male : 52%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Students with Disabilities: 12.6% 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English Learners 32.6%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Homeless Students: 5.1%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Students in Foster Care: 0.2%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Migrant Students: 0.2%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Race/ethnicity %: 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Hispanic: 62.1%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White: 22%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Black or African American: 12.2%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Asian: 0.6%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American Indian or Alaskan Native: 0.2%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Two or More Races: 2.9%</a:t>
            </a:r>
          </a:p>
          <a:p>
            <a:pPr marL="0" indent="0" defTabSz="365667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i="1" dirty="0">
                <a:solidFill>
                  <a:srgbClr val="0070C0"/>
                </a:solidFill>
              </a:rPr>
              <a:t>Overview of Classroom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Grade: </a:t>
            </a:r>
            <a:r>
              <a:rPr lang="en-US" sz="4000" dirty="0"/>
              <a:t>5th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Number of students: 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Class A: </a:t>
            </a:r>
            <a:r>
              <a:rPr lang="en-US" sz="4000" dirty="0"/>
              <a:t>8 students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Class B: </a:t>
            </a:r>
            <a:r>
              <a:rPr lang="en-US" sz="4000" dirty="0"/>
              <a:t>7 Students</a:t>
            </a:r>
            <a:endParaRPr lang="en-US" sz="4000" b="1" dirty="0"/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Reading/Math programs used: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Everyday Math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Read 180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System 44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endParaRPr lang="en-US" sz="4000" b="1" dirty="0"/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endParaRPr lang="en-US" sz="4000" b="1" dirty="0"/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endParaRPr lang="en-US" sz="4000" b="1" dirty="0"/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endParaRPr lang="en-US" sz="4000" b="1" dirty="0"/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Layout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Learning Centers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Science, Math, and Social Studies instruction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Two class groups transition and rotate throughout the day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Self-Contained Classroom.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Technology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Computers, Smartboards, online assignments, videos, and more</a:t>
            </a:r>
            <a:endParaRPr lang="en-US" sz="4000" b="1" i="1" dirty="0">
              <a:solidFill>
                <a:srgbClr val="0070C0"/>
              </a:solidFill>
            </a:endParaRPr>
          </a:p>
          <a:p>
            <a:pPr marL="0" indent="0" defTabSz="365667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i="1" dirty="0">
                <a:solidFill>
                  <a:srgbClr val="0070C0"/>
                </a:solidFill>
              </a:rPr>
              <a:t>Overview of School</a:t>
            </a:r>
            <a:endParaRPr lang="en-US" sz="4000" b="1" dirty="0"/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Name of School: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Amerigo A. Anastasia Elementary School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Grade ranges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Kindergarten – Fifth Grade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Number of students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561 students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Student/Teacher Ratio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10:1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# of male/# of female students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Female: 50%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Male: 50%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Race/ethnicity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Hispanic: 56.3%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White: 27.3%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Black or African American: 11.2%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Asian: 0.4%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Two or More Races: 4.8%</a:t>
            </a:r>
          </a:p>
          <a:p>
            <a:pPr marL="0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dirty="0"/>
              <a:t>Student Demographics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Students with Disabilities: 20.7%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English Learners: 31.7%</a:t>
            </a:r>
          </a:p>
          <a:p>
            <a:pPr marL="1598792" lvl="1" indent="-400046" defTabSz="3656675" eaLnBrk="1" fontAlgn="auto" hangingPunct="1"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dirty="0"/>
              <a:t>Economically Disadvantaged: 67.7%</a:t>
            </a:r>
          </a:p>
          <a:p>
            <a:pPr marL="0" indent="0" defTabSz="365667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endParaRPr lang="en-US" sz="4000" dirty="0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AC57E0D-B3EE-047C-CEAE-CDEEA273B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7350" y="5400676"/>
            <a:ext cx="10467975" cy="22869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4042" tIns="177719" rIns="354042" bIns="177719"/>
          <a:lstStyle/>
          <a:p>
            <a:pPr marL="399858" lvl="1" indent="0" eaLnBrk="1" hangingPunct="1">
              <a:defRPr/>
            </a:pPr>
            <a:endParaRPr lang="en-US" sz="4024" b="1" i="1" u="sng" dirty="0">
              <a:solidFill>
                <a:schemeClr val="tx2"/>
              </a:solidFill>
              <a:latin typeface="Arial" charset="0"/>
            </a:endParaRPr>
          </a:p>
          <a:p>
            <a:pPr marL="955215" lvl="1" indent="-51093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  <a:defRPr/>
            </a:pPr>
            <a:endParaRPr lang="en-US" sz="3238" dirty="0">
              <a:latin typeface="Arial" charset="0"/>
            </a:endParaRPr>
          </a:p>
          <a:p>
            <a:pPr marL="955215" lvl="1" indent="-510931">
              <a:lnSpc>
                <a:spcPct val="90000"/>
              </a:lnSpc>
              <a:spcBef>
                <a:spcPct val="20000"/>
              </a:spcBef>
              <a:buSzPct val="100000"/>
              <a:buFontTx/>
              <a:buChar char="•"/>
              <a:defRPr/>
            </a:pPr>
            <a:endParaRPr lang="en-US" sz="2800" dirty="0">
              <a:latin typeface="Arial" charset="0"/>
            </a:endParaRPr>
          </a:p>
          <a:p>
            <a:pPr marL="955215" lvl="1" indent="-510931" eaLnBrk="1" hangingPunct="1">
              <a:spcBef>
                <a:spcPct val="20000"/>
              </a:spcBef>
              <a:defRPr/>
            </a:pPr>
            <a:endParaRPr lang="en-US" sz="2800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2800" dirty="0">
                <a:latin typeface="Arial" charset="0"/>
              </a:rPr>
              <a:t>	</a:t>
            </a: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2363" b="1" i="1" u="sng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en-US" sz="2363" dirty="0">
              <a:latin typeface="Arial" charset="0"/>
            </a:endParaRPr>
          </a:p>
        </p:txBody>
      </p:sp>
      <p:sp>
        <p:nvSpPr>
          <p:cNvPr id="2054" name="Text Box 151">
            <a:extLst>
              <a:ext uri="{FF2B5EF4-FFF2-40B4-BE49-F238E27FC236}">
                <a16:creationId xmlns:a16="http://schemas.microsoft.com/office/drawing/2014/main" id="{7BC4558D-7489-1BB6-F67F-0D17C2F6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9747" y="391127"/>
            <a:ext cx="9134475" cy="9315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9972" tIns="39988" rIns="79972" bIns="39988">
            <a:spAutoFit/>
          </a:bodyPr>
          <a:lstStyle/>
          <a:p>
            <a:pPr marL="399858" indent="-399858" algn="ctr" defTabSz="3656675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b="1" i="1" u="sng" dirty="0">
                <a:solidFill>
                  <a:srgbClr val="7030A0"/>
                </a:solidFill>
                <a:latin typeface="Calibri"/>
              </a:rPr>
              <a:t>Description of Students</a:t>
            </a:r>
            <a:endParaRPr lang="en-US" sz="4725" b="1" dirty="0">
              <a:solidFill>
                <a:srgbClr val="7030A0"/>
              </a:solidFill>
              <a:latin typeface="Calibri"/>
              <a:cs typeface="Arial" pitchFamily="34" charset="0"/>
            </a:endParaRPr>
          </a:p>
          <a:p>
            <a:pPr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b="1" dirty="0">
                <a:solidFill>
                  <a:prstClr val="black"/>
                </a:solidFill>
                <a:latin typeface="Calibri"/>
              </a:rPr>
              <a:t>Number of male &amp; females: 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Male: 7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Females: 8</a:t>
            </a:r>
          </a:p>
          <a:p>
            <a:pPr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b="1" dirty="0">
                <a:solidFill>
                  <a:prstClr val="black"/>
                </a:solidFill>
                <a:latin typeface="Calibri"/>
              </a:rPr>
              <a:t>Number of students with disabilities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15 students (All).</a:t>
            </a:r>
          </a:p>
          <a:p>
            <a:pPr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b="1" dirty="0">
                <a:solidFill>
                  <a:prstClr val="black"/>
                </a:solidFill>
                <a:latin typeface="Calibri"/>
              </a:rPr>
              <a:t>Types of disabilities: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Autism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Learning Disabilities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Communication Impairments</a:t>
            </a:r>
          </a:p>
          <a:p>
            <a:pPr lvl="2" indent="-400046" defTabSz="365667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725" dirty="0">
                <a:solidFill>
                  <a:prstClr val="black"/>
                </a:solidFill>
                <a:latin typeface="Calibri"/>
              </a:rPr>
              <a:t>ADHD</a:t>
            </a:r>
            <a:endParaRPr lang="en-US" sz="4725" b="1" i="1" u="sng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3" name="Rectangle 73">
            <a:extLst>
              <a:ext uri="{FF2B5EF4-FFF2-40B4-BE49-F238E27FC236}">
                <a16:creationId xmlns:a16="http://schemas.microsoft.com/office/drawing/2014/main" id="{0FEFB9B9-F9B0-0784-6D30-C03B059EE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1425" y="1205265"/>
            <a:ext cx="29470350" cy="11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972" tIns="39988" rIns="79972" bIns="39988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0" b="1" i="1" dirty="0">
                <a:solidFill>
                  <a:srgbClr val="210BC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Math Boardgame</a:t>
            </a:r>
            <a:endParaRPr lang="en-US" altLang="en-US" sz="6388" b="1" dirty="0">
              <a:solidFill>
                <a:srgbClr val="210BC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Text Box 151">
            <a:extLst>
              <a:ext uri="{FF2B5EF4-FFF2-40B4-BE49-F238E27FC236}">
                <a16:creationId xmlns:a16="http://schemas.microsoft.com/office/drawing/2014/main" id="{14D4784B-BCA2-7EFC-23E0-F0008563A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7517" y="13244044"/>
            <a:ext cx="15352764" cy="13532516"/>
          </a:xfrm>
          <a:prstGeom prst="rect">
            <a:avLst/>
          </a:prstGeom>
          <a:solidFill>
            <a:srgbClr val="FFFEFA"/>
          </a:solidFill>
          <a:ln w="12700">
            <a:noFill/>
            <a:miter lim="800000"/>
            <a:headEnd/>
            <a:tailEnd/>
          </a:ln>
        </p:spPr>
        <p:txBody>
          <a:bodyPr wrap="square" lIns="79972" tIns="39988" rIns="79972" bIns="39988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4725" b="1" i="1" u="sng" dirty="0">
                <a:solidFill>
                  <a:srgbClr val="7030A0"/>
                </a:solidFill>
                <a:latin typeface="+mn-lt"/>
              </a:rPr>
              <a:t>Understandings</a:t>
            </a:r>
          </a:p>
          <a:p>
            <a:pPr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What was learned during the experience?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Different needs of students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The importance of hands-on learning, interactive learning, and making learning fun.</a:t>
            </a:r>
          </a:p>
          <a:p>
            <a:pPr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How did this connect to your coursework?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All students have different needs, and you must provide modifications to assignments to meet those </a:t>
            </a:r>
            <a:r>
              <a:rPr lang="en-US" sz="4725">
                <a:latin typeface="+mn-lt"/>
              </a:rPr>
              <a:t>needs.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>
                <a:latin typeface="+mn-lt"/>
              </a:rPr>
              <a:t>Characteristics </a:t>
            </a:r>
            <a:r>
              <a:rPr lang="en-US" sz="4725" dirty="0">
                <a:latin typeface="+mn-lt"/>
              </a:rPr>
              <a:t>of disabilities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Managing behaviors</a:t>
            </a:r>
          </a:p>
          <a:p>
            <a:pPr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How does this connect to the research in the field?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Importance of providing accommodations and modifications to students based on their needs. </a:t>
            </a:r>
          </a:p>
          <a:p>
            <a:pPr algn="ctr" eaLnBrk="1" hangingPunct="1">
              <a:defRPr/>
            </a:pPr>
            <a:r>
              <a:rPr lang="en-US" sz="4725" b="1" i="1" u="sng" dirty="0">
                <a:solidFill>
                  <a:srgbClr val="7030A0"/>
                </a:solidFill>
                <a:latin typeface="+mn-lt"/>
              </a:rPr>
              <a:t>Impacts</a:t>
            </a:r>
            <a:endParaRPr lang="en-US" sz="4725" dirty="0">
              <a:latin typeface="+mn-lt"/>
            </a:endParaRP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Helped cooperating teacher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Reinforced and helped teach instruction in math, science, and social studies.</a:t>
            </a:r>
          </a:p>
          <a:p>
            <a:pPr lvl="2" indent="-400046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Taught good sportsmanship </a:t>
            </a:r>
            <a:endParaRPr lang="en-US" sz="4725" b="1" i="1" u="sng" dirty="0">
              <a:solidFill>
                <a:srgbClr val="7030A0"/>
              </a:solidFill>
              <a:latin typeface="+mn-lt"/>
              <a:cs typeface="Arial" charset="0"/>
            </a:endParaRPr>
          </a:p>
        </p:txBody>
      </p:sp>
      <p:sp>
        <p:nvSpPr>
          <p:cNvPr id="4105" name="AutoShape 11" descr="https://exchange.monmouth.edu/owa/service.svc/s/GetFileAttachment?id=AAMkADUzNTAzYTE4LTFkZmItNGNiYi05YzIyLTAwNDM3ZWFjNzY1YQBGAAAAAABs37bhHIjOTZx5dTE8j3XhBwAPER1YytVnSrnXabV0lCskAABD9o3ZAAAPER1YytVnSrnXabV0lCskAAArz5nnAAABEgAQAIHb4rEAYfJKpAohnv8TfIk%3D&amp;X-OWA-CANARY=K8IiKFfYV0uyOv4P07BNfrAXb10lP9YI5y-30Ryu2WlnOd0USRjeyB90ndruFggKMUdFnlP0wsA.&amp;isImagePreview=True">
            <a:extLst>
              <a:ext uri="{FF2B5EF4-FFF2-40B4-BE49-F238E27FC236}">
                <a16:creationId xmlns:a16="http://schemas.microsoft.com/office/drawing/2014/main" id="{10BFC435-6C94-145E-2FE2-F9DA91D3E6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45463" y="-152797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013"/>
          </a:p>
        </p:txBody>
      </p:sp>
      <p:sp>
        <p:nvSpPr>
          <p:cNvPr id="4106" name="AutoShape 13" descr="https://exchange.monmouth.edu/owa/service.svc/s/GetFileAttachment?id=AAMkADUzNTAzYTE4LTFkZmItNGNiYi05YzIyLTAwNDM3ZWFjNzY1YQBGAAAAAABs37bhHIjOTZx5dTE8j3XhBwAPER1YytVnSrnXabV0lCskAABD9o3ZAAAPER1YytVnSrnXabV0lCskAAArz5nnAAABEgAQAIHb4rEAYfJKpAohnv8TfIk%3D&amp;X-OWA-CANARY=K8IiKFfYV0uyOv4P07BNfrAXb10lP9YI5y-30Ryu2WlnOd0USRjeyB90ndruFggKMUdFnlP0wsA.&amp;isImagePreview=True">
            <a:extLst>
              <a:ext uri="{FF2B5EF4-FFF2-40B4-BE49-F238E27FC236}">
                <a16:creationId xmlns:a16="http://schemas.microsoft.com/office/drawing/2014/main" id="{EA16CA0A-7187-3292-65D9-EF3CCA6DD7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78813" y="-19447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013"/>
          </a:p>
        </p:txBody>
      </p:sp>
      <p:pic>
        <p:nvPicPr>
          <p:cNvPr id="4107" name="Picture 4">
            <a:extLst>
              <a:ext uri="{FF2B5EF4-FFF2-40B4-BE49-F238E27FC236}">
                <a16:creationId xmlns:a16="http://schemas.microsoft.com/office/drawing/2014/main" id="{FD414AF2-7AAF-F9FE-1C10-5F73E0494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844" y="183358"/>
            <a:ext cx="8642747" cy="432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19B93-0DB6-59F3-8688-5A286C754801}"/>
              </a:ext>
            </a:extLst>
          </p:cNvPr>
          <p:cNvSpPr txBox="1"/>
          <p:nvPr/>
        </p:nvSpPr>
        <p:spPr>
          <a:xfrm>
            <a:off x="8752703" y="4486673"/>
            <a:ext cx="11998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u="sng" dirty="0">
                <a:solidFill>
                  <a:srgbClr val="7030A0"/>
                </a:solidFill>
              </a:rPr>
              <a:t>Setting</a:t>
            </a:r>
          </a:p>
          <a:p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BC3A8-5794-EAA9-8182-F76C94176A6C}"/>
              </a:ext>
            </a:extLst>
          </p:cNvPr>
          <p:cNvSpPr txBox="1"/>
          <p:nvPr/>
        </p:nvSpPr>
        <p:spPr>
          <a:xfrm>
            <a:off x="-175097" y="24587061"/>
            <a:ext cx="18781342" cy="4216539"/>
          </a:xfrm>
          <a:prstGeom prst="rect">
            <a:avLst/>
          </a:prstGeom>
          <a:solidFill>
            <a:srgbClr val="FFFEFA"/>
          </a:solidFill>
        </p:spPr>
        <p:txBody>
          <a:bodyPr wrap="square" rtlCol="0">
            <a:spAutoFit/>
          </a:bodyPr>
          <a:lstStyle/>
          <a:p>
            <a:pPr marL="0" indent="0" algn="ctr" defTabSz="365667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805270" algn="l"/>
                <a:tab pos="1155144" algn="l"/>
                <a:tab pos="1599432" algn="l"/>
                <a:tab pos="2043717" algn="l"/>
                <a:tab pos="2399145" algn="l"/>
                <a:tab pos="2799002" algn="l"/>
                <a:tab pos="3198858" algn="l"/>
                <a:tab pos="3598719" algn="l"/>
                <a:tab pos="3998572" algn="l"/>
                <a:tab pos="4442861" algn="l"/>
                <a:tab pos="4798291" algn="l"/>
                <a:tab pos="5198148" algn="l"/>
                <a:tab pos="5598003" algn="l"/>
                <a:tab pos="5997864" algn="l"/>
                <a:tab pos="6397717" algn="l"/>
                <a:tab pos="6797578" algn="l"/>
                <a:tab pos="7197436" algn="l"/>
                <a:tab pos="7597293" algn="l"/>
                <a:tab pos="8041581" algn="l"/>
              </a:tabLst>
              <a:defRPr/>
            </a:pPr>
            <a:r>
              <a:rPr lang="en-US" sz="4000" b="1" i="1" dirty="0">
                <a:solidFill>
                  <a:srgbClr val="0070C0"/>
                </a:solidFill>
              </a:rPr>
              <a:t>References:</a:t>
            </a:r>
          </a:p>
          <a:p>
            <a:pPr indent="-476250" rtl="0">
              <a:spcBef>
                <a:spcPts val="0"/>
              </a:spcBef>
              <a:spcAft>
                <a:spcPts val="0"/>
              </a:spcAft>
            </a:pPr>
            <a:r>
              <a:rPr lang="en-US" sz="2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Data Commons Place Explorer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(2021).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5"/>
              </a:rPr>
              <a:t>https://datacommons.org/place/geoId/3441310?utm_medium=explore&amp;mprop=count&amp;popt=Person&amp;hl=en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-476250" rtl="0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effectLst/>
            </a:endParaRPr>
          </a:p>
          <a:p>
            <a:pPr indent="-476250" rtl="0">
              <a:spcBef>
                <a:spcPts val="0"/>
              </a:spcBef>
              <a:spcAft>
                <a:spcPts val="0"/>
              </a:spcAft>
            </a:pPr>
            <a:r>
              <a:rPr lang="en-US" sz="2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New Jersey Performance Report : A A Anastasia Elementary School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(n.d.).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6"/>
              </a:rPr>
              <a:t>https://rc.doe.state.nj.us/2021-2022/school/detail/25/2770/065/demographics?lang=EN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-476250" rtl="0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effectLst/>
            </a:endParaRPr>
          </a:p>
          <a:p>
            <a:r>
              <a:rPr lang="en-US" sz="2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New Jersey School Performance Report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(2022).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7"/>
              </a:rPr>
              <a:t>https://rc.doe.state.nj.us/2021-2022/district/summary/25/2770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17" name="Picture 16" descr="A bulletin board with post it notes and pictures&#10;&#10;Description automatically generated">
            <a:extLst>
              <a:ext uri="{FF2B5EF4-FFF2-40B4-BE49-F238E27FC236}">
                <a16:creationId xmlns:a16="http://schemas.microsoft.com/office/drawing/2014/main" id="{63324FE9-7D85-8F89-AECB-8A229EAD10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001" y="11452073"/>
            <a:ext cx="7772400" cy="7597935"/>
          </a:xfrm>
          <a:prstGeom prst="rect">
            <a:avLst/>
          </a:prstGeom>
        </p:spPr>
      </p:pic>
      <p:pic>
        <p:nvPicPr>
          <p:cNvPr id="19" name="Picture 18" descr="A person sitting at a table with a board game&#10;&#10;Description automatically generated">
            <a:extLst>
              <a:ext uri="{FF2B5EF4-FFF2-40B4-BE49-F238E27FC236}">
                <a16:creationId xmlns:a16="http://schemas.microsoft.com/office/drawing/2014/main" id="{F077953D-C6F9-4186-2F4B-6DACC84ED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989" y="1299917"/>
            <a:ext cx="5932753" cy="2976010"/>
          </a:xfrm>
          <a:prstGeom prst="rect">
            <a:avLst/>
          </a:prstGeom>
        </p:spPr>
      </p:pic>
      <p:pic>
        <p:nvPicPr>
          <p:cNvPr id="21" name="Picture 20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9BBE418B-95BD-9C27-AE31-15E0CF4CEC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128" y="25145638"/>
            <a:ext cx="6430900" cy="3371814"/>
          </a:xfrm>
          <a:prstGeom prst="rect">
            <a:avLst/>
          </a:prstGeom>
        </p:spPr>
      </p:pic>
      <p:pic>
        <p:nvPicPr>
          <p:cNvPr id="25" name="Picture 24" descr="A white board with green writing on it&#10;&#10;Description automatically generated">
            <a:extLst>
              <a:ext uri="{FF2B5EF4-FFF2-40B4-BE49-F238E27FC236}">
                <a16:creationId xmlns:a16="http://schemas.microsoft.com/office/drawing/2014/main" id="{1A3DA781-BA69-2473-2BC3-94E95EE1F9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1507" b="3030"/>
          <a:stretch/>
        </p:blipFill>
        <p:spPr>
          <a:xfrm rot="5400000">
            <a:off x="8015760" y="18823967"/>
            <a:ext cx="3367698" cy="3848798"/>
          </a:xfrm>
          <a:prstGeom prst="rect">
            <a:avLst/>
          </a:prstGeom>
        </p:spPr>
      </p:pic>
      <p:pic>
        <p:nvPicPr>
          <p:cNvPr id="27" name="Picture 26" descr="A board game on a table&#10;&#10;Description automatically generated">
            <a:extLst>
              <a:ext uri="{FF2B5EF4-FFF2-40B4-BE49-F238E27FC236}">
                <a16:creationId xmlns:a16="http://schemas.microsoft.com/office/drawing/2014/main" id="{EAD0452C-450B-CB40-39DF-C60DE670AF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183" y="9972377"/>
            <a:ext cx="4960326" cy="27078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3FD392-EFE0-31C0-7C0A-2942966F8740}"/>
              </a:ext>
            </a:extLst>
          </p:cNvPr>
          <p:cNvSpPr txBox="1"/>
          <p:nvPr/>
        </p:nvSpPr>
        <p:spPr>
          <a:xfrm>
            <a:off x="24099499" y="4539981"/>
            <a:ext cx="8657160" cy="6626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9858" indent="-399858"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725" b="1" i="1" u="sng" dirty="0">
                <a:solidFill>
                  <a:srgbClr val="7030A0"/>
                </a:solidFill>
                <a:latin typeface="+mn-lt"/>
              </a:rPr>
              <a:t>Course &amp; Project</a:t>
            </a:r>
          </a:p>
          <a:p>
            <a:pPr marL="600068" indent="-600068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</a:rPr>
              <a:t>EDS 330 50: Foundations of Special Education</a:t>
            </a:r>
          </a:p>
          <a:p>
            <a:pPr marL="600068" indent="-600068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725" b="1" dirty="0">
                <a:latin typeface="+mn-lt"/>
              </a:rPr>
              <a:t>Project Details:</a:t>
            </a:r>
          </a:p>
          <a:p>
            <a:pPr marL="600068" indent="-600068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</a:rPr>
              <a:t>Math board game</a:t>
            </a:r>
          </a:p>
          <a:p>
            <a:pPr marL="1055681" lvl="1" indent="-600068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</a:rPr>
              <a:t>Worked with Cooperating Teacher to create questions</a:t>
            </a:r>
          </a:p>
          <a:p>
            <a:pPr marL="1055681" lvl="1" indent="-600068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</a:rPr>
              <a:t>Action Plan</a:t>
            </a:r>
          </a:p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98149A-E245-7055-5AB9-525DE016EC51}"/>
              </a:ext>
            </a:extLst>
          </p:cNvPr>
          <p:cNvSpPr txBox="1"/>
          <p:nvPr/>
        </p:nvSpPr>
        <p:spPr>
          <a:xfrm>
            <a:off x="31691331" y="4259564"/>
            <a:ext cx="11605054" cy="8081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9858" indent="-399858"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725" b="1" i="1" u="sng" dirty="0">
                <a:solidFill>
                  <a:srgbClr val="7030A0"/>
                </a:solidFill>
                <a:latin typeface="+mn-lt"/>
              </a:rPr>
              <a:t>Role</a:t>
            </a:r>
          </a:p>
          <a:p>
            <a:pPr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Group Instruction</a:t>
            </a:r>
          </a:p>
          <a:p>
            <a:pPr lvl="2"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Re-Teach instruction to small groups</a:t>
            </a:r>
          </a:p>
          <a:p>
            <a:pPr lvl="2"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Work with Students to complete assignments in groups</a:t>
            </a:r>
          </a:p>
          <a:p>
            <a:pPr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1-1 help</a:t>
            </a:r>
          </a:p>
          <a:p>
            <a:pPr lvl="2"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Help students on assignments after instruction</a:t>
            </a:r>
          </a:p>
          <a:p>
            <a:pPr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Redirect Students</a:t>
            </a:r>
          </a:p>
          <a:p>
            <a:pPr indent="-400046" algn="ctr" eaLnBrk="1" hangingPunct="1">
              <a:buFont typeface="Arial" pitchFamily="34" charset="0"/>
              <a:buChar char="•"/>
              <a:defRPr/>
            </a:pPr>
            <a:r>
              <a:rPr lang="en-US" sz="4725" dirty="0">
                <a:latin typeface="+mn-lt"/>
              </a:rPr>
              <a:t>Classroom Management</a:t>
            </a:r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C4DA19-35A7-8AF5-BA1D-D389E646D869}"/>
              </a:ext>
            </a:extLst>
          </p:cNvPr>
          <p:cNvSpPr txBox="1"/>
          <p:nvPr/>
        </p:nvSpPr>
        <p:spPr>
          <a:xfrm>
            <a:off x="22427779" y="19620564"/>
            <a:ext cx="13029965" cy="7727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00046" algn="ctr" eaLnBrk="1" hangingPunct="1">
              <a:lnSpc>
                <a:spcPct val="150000"/>
              </a:lnSpc>
              <a:defRPr/>
            </a:pPr>
            <a:r>
              <a:rPr lang="en-US" sz="4725" b="1" i="1" u="sng" dirty="0">
                <a:solidFill>
                  <a:srgbClr val="7030A0"/>
                </a:solidFill>
                <a:latin typeface="+mn-lt"/>
                <a:cs typeface="Arial" charset="0"/>
              </a:rPr>
              <a:t>Future Goals</a:t>
            </a:r>
            <a:endParaRPr lang="en-US" sz="4725" b="1" dirty="0">
              <a:latin typeface="+mn-lt"/>
              <a:cs typeface="Arial" charset="0"/>
            </a:endParaRPr>
          </a:p>
          <a:p>
            <a:pPr indent="-400046" eaLnBrk="1" hangingPunct="1"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  <a:cs typeface="Arial" charset="0"/>
              </a:rPr>
              <a:t>How do you plan to continue to grow based on your learning?</a:t>
            </a:r>
          </a:p>
          <a:p>
            <a:pPr lvl="2" indent="-400046" eaLnBrk="1" hangingPunct="1"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  <a:cs typeface="Arial" charset="0"/>
              </a:rPr>
              <a:t>Continue gaining experience in special education classrooms as a paraprofessional</a:t>
            </a:r>
          </a:p>
          <a:p>
            <a:pPr lvl="2" indent="-400046" eaLnBrk="1" hangingPunct="1"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  <a:cs typeface="Arial" charset="0"/>
              </a:rPr>
              <a:t>Continue research on:</a:t>
            </a:r>
          </a:p>
          <a:p>
            <a:pPr lvl="3" indent="-400046" eaLnBrk="1" hangingPunct="1"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  <a:cs typeface="Arial" charset="0"/>
              </a:rPr>
              <a:t> working with students with disabilities</a:t>
            </a:r>
          </a:p>
          <a:p>
            <a:pPr lvl="3" indent="-400046" eaLnBrk="1" hangingPunct="1"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  <a:cs typeface="Arial" charset="0"/>
              </a:rPr>
              <a:t>Characteristics of disabilities </a:t>
            </a:r>
          </a:p>
          <a:p>
            <a:pPr lvl="3" indent="-400046" eaLnBrk="1" hangingPunct="1">
              <a:buFont typeface="Arial" panose="020B0604020202020204" pitchFamily="34" charset="0"/>
              <a:buChar char="•"/>
              <a:defRPr/>
            </a:pPr>
            <a:r>
              <a:rPr lang="en-US" sz="4725" dirty="0">
                <a:latin typeface="+mn-lt"/>
                <a:cs typeface="Arial" charset="0"/>
              </a:rPr>
              <a:t>Proper modifications and accommodations for students needs</a:t>
            </a:r>
          </a:p>
        </p:txBody>
      </p:sp>
    </p:spTree>
  </p:cSld>
  <p:clrMapOvr>
    <a:masterClrMapping/>
  </p:clrMapOvr>
  <p:transition advTm="180566"/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F021AA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21119</TotalTime>
  <Pages>1</Pages>
  <Words>625</Words>
  <Application>Microsoft Macintosh PowerPoint</Application>
  <PresentationFormat>Custom</PresentationFormat>
  <Paragraphs>129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      Kylie Roam Monmouth University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Independent Play Behaviors Using Opportunities to Engage in Stereotypic Behavior as Reinforcement  Gregory P. Hanley, Brian A. Iwata, Rachel H. Thompson, &amp; Jana S. Lindberg University Of Florida</dc:title>
  <dc:creator>gh</dc:creator>
  <cp:lastModifiedBy>Kylie Roam</cp:lastModifiedBy>
  <cp:revision>164</cp:revision>
  <cp:lastPrinted>2002-03-27T20:40:30Z</cp:lastPrinted>
  <dcterms:created xsi:type="dcterms:W3CDTF">1999-04-12T09:26:27Z</dcterms:created>
  <dcterms:modified xsi:type="dcterms:W3CDTF">2024-04-03T18:49:03Z</dcterms:modified>
</cp:coreProperties>
</file>