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
  </p:notesMasterIdLst>
  <p:handoutMasterIdLst>
    <p:handoutMasterId r:id="rId4"/>
  </p:handoutMasterIdLst>
  <p:sldIdLst>
    <p:sldId id="263" r:id="rId2"/>
  </p:sldIdLst>
  <p:sldSz cx="36576000" cy="29260800"/>
  <p:notesSz cx="6888163" cy="100203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390525" indent="66675"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782955" indent="13208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174750" indent="19685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567180" indent="262255"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7749">
          <p15:clr>
            <a:srgbClr val="A4A3A4"/>
          </p15:clr>
        </p15:guide>
        <p15:guide id="2" orient="horz" pos="5006">
          <p15:clr>
            <a:srgbClr val="A4A3A4"/>
          </p15:clr>
        </p15:guide>
        <p15:guide id="3" orient="horz" pos="3140">
          <p15:clr>
            <a:srgbClr val="A4A3A4"/>
          </p15:clr>
        </p15:guide>
        <p15:guide id="4" orient="horz" pos="5552">
          <p15:clr>
            <a:srgbClr val="A4A3A4"/>
          </p15:clr>
        </p15:guide>
        <p15:guide id="5" pos="600">
          <p15:clr>
            <a:srgbClr val="A4A3A4"/>
          </p15:clr>
        </p15:guide>
        <p15:guide id="6" pos="5760">
          <p15:clr>
            <a:srgbClr val="A4A3A4"/>
          </p15:clr>
        </p15:guide>
        <p15:guide id="7" pos="6160">
          <p15:clr>
            <a:srgbClr val="A4A3A4"/>
          </p15:clr>
        </p15:guide>
        <p15:guide id="8" pos="11320">
          <p15:clr>
            <a:srgbClr val="A4A3A4"/>
          </p15:clr>
        </p15:guide>
        <p15:guide id="9" pos="11720">
          <p15:clr>
            <a:srgbClr val="A4A3A4"/>
          </p15:clr>
        </p15:guide>
        <p15:guide id="10" pos="16880">
          <p15:clr>
            <a:srgbClr val="A4A3A4"/>
          </p15:clr>
        </p15:guide>
        <p15:guide id="11" pos="17280">
          <p15:clr>
            <a:srgbClr val="A4A3A4"/>
          </p15:clr>
        </p15:guide>
        <p15:guide id="12" pos="22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CCFF"/>
    <a:srgbClr val="003399"/>
    <a:srgbClr val="FF33CC"/>
    <a:srgbClr val="008000"/>
    <a:srgbClr val="FF6600"/>
    <a:srgbClr val="9933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51067-27F4-B5BE-2D88-EA0A9068E538}" v="4" dt="2024-04-08T03:11:10.646"/>
    <p1510:client id="{C7FBA9F5-0839-DBA1-D74E-909F0DE38DC9}" v="2" dt="2024-04-08T03:08:18.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5845" autoAdjust="0"/>
  </p:normalViewPr>
  <p:slideViewPr>
    <p:cSldViewPr>
      <p:cViewPr varScale="1">
        <p:scale>
          <a:sx n="24" d="100"/>
          <a:sy n="24" d="100"/>
        </p:scale>
        <p:origin x="3016" y="256"/>
      </p:cViewPr>
      <p:guideLst>
        <p:guide orient="horz" pos="17749"/>
        <p:guide orient="horz" pos="5006"/>
        <p:guide orient="horz" pos="3140"/>
        <p:guide orient="horz" pos="5552"/>
        <p:guide pos="600"/>
        <p:guide pos="5760"/>
        <p:guide pos="6160"/>
        <p:guide pos="11320"/>
        <p:guide pos="11720"/>
        <p:guide pos="16880"/>
        <p:guide pos="17280"/>
        <p:guide pos="22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w="9525">
            <a:noFill/>
            <a:miter lim="800000"/>
          </a:ln>
          <a:effectLst/>
        </p:spPr>
        <p:txBody>
          <a:bodyPr vert="horz" wrap="square" lIns="89569" tIns="44785" rIns="89569" bIns="44785" numCol="1" anchor="t" anchorCtr="0" compatLnSpc="1"/>
          <a:lstStyle>
            <a:lvl1pPr defTabSz="897255">
              <a:defRPr sz="1200"/>
            </a:lvl1pPr>
          </a:lstStyle>
          <a:p>
            <a:pPr>
              <a:defRPr/>
            </a:pPr>
            <a:endParaRPr lang="en-AU"/>
          </a:p>
        </p:txBody>
      </p:sp>
      <p:sp>
        <p:nvSpPr>
          <p:cNvPr id="4099" name="Rectangle 3"/>
          <p:cNvSpPr>
            <a:spLocks noGrp="1" noChangeArrowheads="1"/>
          </p:cNvSpPr>
          <p:nvPr>
            <p:ph type="dt" sz="quarter" idx="1"/>
          </p:nvPr>
        </p:nvSpPr>
        <p:spPr bwMode="auto">
          <a:xfrm>
            <a:off x="3867150" y="0"/>
            <a:ext cx="3048000" cy="525463"/>
          </a:xfrm>
          <a:prstGeom prst="rect">
            <a:avLst/>
          </a:prstGeom>
          <a:noFill/>
          <a:ln w="9525">
            <a:noFill/>
            <a:miter lim="800000"/>
          </a:ln>
          <a:effectLst/>
        </p:spPr>
        <p:txBody>
          <a:bodyPr vert="horz" wrap="square" lIns="89569" tIns="44785" rIns="89569" bIns="44785" numCol="1" anchor="t" anchorCtr="0" compatLnSpc="1"/>
          <a:lstStyle>
            <a:lvl1pPr algn="r" defTabSz="897255">
              <a:defRPr sz="1200"/>
            </a:lvl1pPr>
          </a:lstStyle>
          <a:p>
            <a:pPr>
              <a:defRPr/>
            </a:pPr>
            <a:endParaRPr lang="en-AU"/>
          </a:p>
        </p:txBody>
      </p:sp>
      <p:sp>
        <p:nvSpPr>
          <p:cNvPr id="4100" name="Rectangle 4"/>
          <p:cNvSpPr>
            <a:spLocks noGrp="1" noChangeArrowheads="1"/>
          </p:cNvSpPr>
          <p:nvPr>
            <p:ph type="ftr" sz="quarter" idx="2"/>
          </p:nvPr>
        </p:nvSpPr>
        <p:spPr bwMode="auto">
          <a:xfrm>
            <a:off x="0" y="9520238"/>
            <a:ext cx="2974975" cy="523875"/>
          </a:xfrm>
          <a:prstGeom prst="rect">
            <a:avLst/>
          </a:prstGeom>
          <a:noFill/>
          <a:ln w="9525">
            <a:noFill/>
            <a:miter lim="800000"/>
          </a:ln>
          <a:effectLst/>
        </p:spPr>
        <p:txBody>
          <a:bodyPr vert="horz" wrap="square" lIns="89569" tIns="44785" rIns="89569" bIns="44785" numCol="1" anchor="b" anchorCtr="0" compatLnSpc="1"/>
          <a:lstStyle>
            <a:lvl1pPr defTabSz="897255">
              <a:defRPr sz="1200"/>
            </a:lvl1pPr>
          </a:lstStyle>
          <a:p>
            <a:pPr>
              <a:defRPr/>
            </a:pPr>
            <a:endParaRPr lang="en-AU"/>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w="9525">
            <a:noFill/>
            <a:miter lim="800000"/>
          </a:ln>
          <a:effectLst/>
        </p:spPr>
        <p:txBody>
          <a:bodyPr vert="horz" wrap="square" lIns="89569" tIns="44785" rIns="89569" bIns="44785" numCol="1" anchor="b" anchorCtr="0" compatLnSpc="1"/>
          <a:lstStyle>
            <a:lvl1pPr algn="r" defTabSz="897255">
              <a:defRPr sz="1200"/>
            </a:lvl1pPr>
          </a:lstStyle>
          <a:p>
            <a:fld id="{8CEC686F-9EC4-40D2-908A-3330B54F1CAD}" type="slidenum">
              <a:rPr lang="en-AU" altLang="en-US"/>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w="9525">
            <a:noFill/>
            <a:miter lim="800000"/>
          </a:ln>
          <a:effectLst/>
        </p:spPr>
        <p:txBody>
          <a:bodyPr vert="horz" wrap="square" lIns="89569" tIns="44785" rIns="89569" bIns="44785" numCol="1" anchor="t" anchorCtr="0" compatLnSpc="1"/>
          <a:lstStyle>
            <a:lvl1pPr defTabSz="897255">
              <a:defRPr sz="1200"/>
            </a:lvl1pPr>
          </a:lstStyle>
          <a:p>
            <a:pPr>
              <a:defRPr/>
            </a:pPr>
            <a:endParaRPr lang="en-AU"/>
          </a:p>
        </p:txBody>
      </p:sp>
      <p:sp>
        <p:nvSpPr>
          <p:cNvPr id="3075" name="Rectangle 3"/>
          <p:cNvSpPr>
            <a:spLocks noGrp="1" noChangeArrowheads="1"/>
          </p:cNvSpPr>
          <p:nvPr>
            <p:ph type="dt" idx="1"/>
          </p:nvPr>
        </p:nvSpPr>
        <p:spPr bwMode="auto">
          <a:xfrm>
            <a:off x="3867150" y="0"/>
            <a:ext cx="3048000" cy="525463"/>
          </a:xfrm>
          <a:prstGeom prst="rect">
            <a:avLst/>
          </a:prstGeom>
          <a:noFill/>
          <a:ln w="9525">
            <a:noFill/>
            <a:miter lim="800000"/>
          </a:ln>
          <a:effectLst/>
        </p:spPr>
        <p:txBody>
          <a:bodyPr vert="horz" wrap="square" lIns="89569" tIns="44785" rIns="89569" bIns="44785" numCol="1" anchor="t" anchorCtr="0" compatLnSpc="1"/>
          <a:lstStyle>
            <a:lvl1pPr algn="r" defTabSz="897255">
              <a:defRPr sz="1200"/>
            </a:lvl1pPr>
          </a:lstStyle>
          <a:p>
            <a:pPr>
              <a:defRPr/>
            </a:pPr>
            <a:endParaRPr lang="en-AU"/>
          </a:p>
        </p:txBody>
      </p:sp>
      <p:sp>
        <p:nvSpPr>
          <p:cNvPr id="2052" name="Rectangle 4"/>
          <p:cNvSpPr>
            <a:spLocks noGrp="1" noRot="1" noChangeAspect="1" noChangeArrowheads="1" noTextEdit="1"/>
          </p:cNvSpPr>
          <p:nvPr>
            <p:ph type="sldImg" idx="2"/>
          </p:nvPr>
        </p:nvSpPr>
        <p:spPr bwMode="auto">
          <a:xfrm>
            <a:off x="1079500" y="749300"/>
            <a:ext cx="4686300" cy="37480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92175" y="4797425"/>
            <a:ext cx="5056188" cy="4497388"/>
          </a:xfrm>
          <a:prstGeom prst="rect">
            <a:avLst/>
          </a:prstGeom>
          <a:noFill/>
          <a:ln w="9525">
            <a:noFill/>
            <a:miter lim="800000"/>
          </a:ln>
          <a:effectLst/>
        </p:spPr>
        <p:txBody>
          <a:bodyPr vert="horz" wrap="square" lIns="89569" tIns="44785" rIns="89569" bIns="44785" numCol="1" anchor="t" anchorCtr="0" compatLnSpc="1"/>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w="9525">
            <a:noFill/>
            <a:miter lim="800000"/>
          </a:ln>
          <a:effectLst/>
        </p:spPr>
        <p:txBody>
          <a:bodyPr vert="horz" wrap="square" lIns="89569" tIns="44785" rIns="89569" bIns="44785" numCol="1" anchor="b" anchorCtr="0" compatLnSpc="1"/>
          <a:lstStyle>
            <a:lvl1pPr defTabSz="897255">
              <a:defRPr sz="1200"/>
            </a:lvl1pPr>
          </a:lstStyle>
          <a:p>
            <a:pPr>
              <a:defRPr/>
            </a:pPr>
            <a:endParaRPr lang="en-AU"/>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w="9525">
            <a:noFill/>
            <a:miter lim="800000"/>
          </a:ln>
          <a:effectLst/>
        </p:spPr>
        <p:txBody>
          <a:bodyPr vert="horz" wrap="square" lIns="89569" tIns="44785" rIns="89569" bIns="44785" numCol="1" anchor="b" anchorCtr="0" compatLnSpc="1"/>
          <a:lstStyle>
            <a:lvl1pPr algn="r" defTabSz="897255">
              <a:defRPr sz="1200"/>
            </a:lvl1pPr>
          </a:lstStyle>
          <a:p>
            <a:fld id="{97E2C00C-B625-40A0-A88F-33D03C13896C}" type="slidenum">
              <a:rPr lang="en-AU" altLang="en-US"/>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anose="02020603050405020304" pitchFamily="18" charset="0"/>
        <a:ea typeface="+mn-ea"/>
        <a:cs typeface="+mn-cs"/>
      </a:defRPr>
    </a:lvl1pPr>
    <a:lvl2pPr marL="390525" algn="l" rtl="0" eaLnBrk="0" fontAlgn="base" hangingPunct="0">
      <a:spcBef>
        <a:spcPct val="30000"/>
      </a:spcBef>
      <a:spcAft>
        <a:spcPct val="0"/>
      </a:spcAft>
      <a:defRPr sz="1000" kern="1200">
        <a:solidFill>
          <a:schemeClr val="tx1"/>
        </a:solidFill>
        <a:latin typeface="Times New Roman" panose="02020603050405020304" pitchFamily="18" charset="0"/>
        <a:ea typeface="+mn-ea"/>
        <a:cs typeface="+mn-cs"/>
      </a:defRPr>
    </a:lvl2pPr>
    <a:lvl3pPr marL="782955" algn="l" rtl="0" eaLnBrk="0" fontAlgn="base" hangingPunct="0">
      <a:spcBef>
        <a:spcPct val="30000"/>
      </a:spcBef>
      <a:spcAft>
        <a:spcPct val="0"/>
      </a:spcAft>
      <a:defRPr sz="1000" kern="1200">
        <a:solidFill>
          <a:schemeClr val="tx1"/>
        </a:solidFill>
        <a:latin typeface="Times New Roman" panose="02020603050405020304" pitchFamily="18" charset="0"/>
        <a:ea typeface="+mn-ea"/>
        <a:cs typeface="+mn-cs"/>
      </a:defRPr>
    </a:lvl3pPr>
    <a:lvl4pPr marL="1174750" algn="l" rtl="0" eaLnBrk="0" fontAlgn="base" hangingPunct="0">
      <a:spcBef>
        <a:spcPct val="30000"/>
      </a:spcBef>
      <a:spcAft>
        <a:spcPct val="0"/>
      </a:spcAft>
      <a:defRPr sz="1000" kern="1200">
        <a:solidFill>
          <a:schemeClr val="tx1"/>
        </a:solidFill>
        <a:latin typeface="Times New Roman" panose="02020603050405020304" pitchFamily="18" charset="0"/>
        <a:ea typeface="+mn-ea"/>
        <a:cs typeface="+mn-cs"/>
      </a:defRPr>
    </a:lvl4pPr>
    <a:lvl5pPr marL="1567180" algn="l" rtl="0" eaLnBrk="0" fontAlgn="base" hangingPunct="0">
      <a:spcBef>
        <a:spcPct val="30000"/>
      </a:spcBef>
      <a:spcAft>
        <a:spcPct val="0"/>
      </a:spcAft>
      <a:defRPr sz="1000" kern="1200">
        <a:solidFill>
          <a:schemeClr val="tx1"/>
        </a:solidFill>
        <a:latin typeface="Times New Roman" panose="02020603050405020304" pitchFamily="18" charset="0"/>
        <a:ea typeface="+mn-ea"/>
        <a:cs typeface="+mn-cs"/>
      </a:defRPr>
    </a:lvl5pPr>
    <a:lvl6pPr marL="1959610" algn="l" defTabSz="783590" rtl="0" eaLnBrk="1" latinLnBrk="0" hangingPunct="1">
      <a:defRPr sz="1030" kern="1200">
        <a:solidFill>
          <a:schemeClr val="tx1"/>
        </a:solidFill>
        <a:latin typeface="+mn-lt"/>
        <a:ea typeface="+mn-ea"/>
        <a:cs typeface="+mn-cs"/>
      </a:defRPr>
    </a:lvl6pPr>
    <a:lvl7pPr marL="2351405" algn="l" defTabSz="783590" rtl="0" eaLnBrk="1" latinLnBrk="0" hangingPunct="1">
      <a:defRPr sz="1030" kern="1200">
        <a:solidFill>
          <a:schemeClr val="tx1"/>
        </a:solidFill>
        <a:latin typeface="+mn-lt"/>
        <a:ea typeface="+mn-ea"/>
        <a:cs typeface="+mn-cs"/>
      </a:defRPr>
    </a:lvl7pPr>
    <a:lvl8pPr marL="2743200" algn="l" defTabSz="783590" rtl="0" eaLnBrk="1" latinLnBrk="0" hangingPunct="1">
      <a:defRPr sz="1030" kern="1200">
        <a:solidFill>
          <a:schemeClr val="tx1"/>
        </a:solidFill>
        <a:latin typeface="+mn-lt"/>
        <a:ea typeface="+mn-ea"/>
        <a:cs typeface="+mn-cs"/>
      </a:defRPr>
    </a:lvl8pPr>
    <a:lvl9pPr marL="3134995" algn="l" defTabSz="783590" rtl="0" eaLnBrk="1" latinLnBrk="0" hangingPunct="1">
      <a:defRPr sz="103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30" dirty="0"/>
              <a:t>Hello, everyone. Thanks for....</a:t>
            </a:r>
          </a:p>
          <a:p>
            <a:pPr>
              <a:defRPr/>
            </a:pPr>
            <a:r>
              <a:rPr lang="en-US" altLang="en-US" sz="1030" dirty="0"/>
              <a:t>My name is ...  from </a:t>
            </a:r>
            <a:r>
              <a:rPr lang="en-US" altLang="en-US" sz="1030" dirty="0" err="1"/>
              <a:t>educaitional</a:t>
            </a:r>
            <a:r>
              <a:rPr lang="en-US" altLang="en-US" sz="1030" dirty="0"/>
              <a:t> ...        </a:t>
            </a:r>
          </a:p>
          <a:p>
            <a:pPr>
              <a:defRPr/>
            </a:pPr>
            <a:endParaRPr lang="en-US" altLang="en-US" sz="1030" dirty="0"/>
          </a:p>
          <a:p>
            <a:pPr>
              <a:defRPr/>
            </a:pPr>
            <a:r>
              <a:rPr lang="en-US" altLang="en-US" sz="1030" dirty="0"/>
              <a:t>At the </a:t>
            </a:r>
            <a:r>
              <a:rPr lang="en-US" altLang="en-US" sz="1030" dirty="0" err="1"/>
              <a:t>begining</a:t>
            </a:r>
            <a:r>
              <a:rPr lang="en-US" altLang="en-US" sz="1030" dirty="0"/>
              <a:t>, I would like to introduce the background..</a:t>
            </a:r>
          </a:p>
          <a:p>
            <a:pPr>
              <a:defRPr/>
            </a:pPr>
            <a:r>
              <a:rPr lang="en-US" altLang="en-US" sz="1030" dirty="0"/>
              <a:t>1. number of students increase</a:t>
            </a:r>
          </a:p>
          <a:p>
            <a:pPr>
              <a:defRPr/>
            </a:pPr>
            <a:r>
              <a:rPr lang="en-US" altLang="en-US" sz="1030" dirty="0"/>
              <a:t> 2. many challenges, which is shown to be historical challenges based on the results from </a:t>
            </a:r>
            <a:r>
              <a:rPr lang="en-US" altLang="en-US" sz="1030" dirty="0" err="1"/>
              <a:t>Surdam</a:t>
            </a:r>
            <a:r>
              <a:rPr lang="en-US" altLang="en-US" sz="1030" dirty="0"/>
              <a:t> and Collins in their 1984 report.</a:t>
            </a:r>
          </a:p>
          <a:p>
            <a:pPr>
              <a:defRPr/>
            </a:pPr>
            <a:endParaRPr lang="en-US" altLang="en-US" sz="1030" dirty="0"/>
          </a:p>
          <a:p>
            <a:pPr>
              <a:defRPr/>
            </a:pPr>
            <a:r>
              <a:rPr lang="en-US" altLang="en-US" sz="1030" dirty="0"/>
              <a:t>Then, I would like to formally introduce the purpose of our project. </a:t>
            </a:r>
          </a:p>
          <a:p>
            <a:pPr>
              <a:defRPr/>
            </a:pPr>
            <a:endParaRPr lang="en-US" altLang="en-US" sz="1030" dirty="0"/>
          </a:p>
          <a:p>
            <a:pPr>
              <a:defRPr/>
            </a:pPr>
            <a:r>
              <a:rPr lang="en-US" altLang="en-US" sz="1030" dirty="0"/>
              <a:t>The purpose is ... </a:t>
            </a:r>
            <a:r>
              <a:rPr lang="en-US" altLang="en-US" sz="1030" dirty="0" err="1"/>
              <a:t>investigaet</a:t>
            </a:r>
            <a:endParaRPr lang="en-US" altLang="en-US" sz="1030" dirty="0"/>
          </a:p>
          <a:p>
            <a:pPr>
              <a:defRPr/>
            </a:pPr>
            <a:endParaRPr lang="en-US" altLang="en-US" sz="1030" dirty="0"/>
          </a:p>
          <a:p>
            <a:pPr>
              <a:defRPr/>
            </a:pPr>
            <a:r>
              <a:rPr lang="en-US" altLang="en-US" sz="1030" dirty="0"/>
              <a:t>For this purpose, we design some questions.</a:t>
            </a:r>
          </a:p>
          <a:p>
            <a:pPr>
              <a:defRPr/>
            </a:pPr>
            <a:endParaRPr lang="en-US" altLang="en-US" sz="1030" dirty="0"/>
          </a:p>
          <a:p>
            <a:pPr>
              <a:defRPr/>
            </a:pPr>
            <a:r>
              <a:rPr lang="en-US" altLang="en-US" sz="1030" dirty="0"/>
              <a:t>Next I would like to summarize the literation review to </a:t>
            </a:r>
            <a:r>
              <a:rPr lang="en-US" altLang="en-US" sz="1030" dirty="0" err="1"/>
              <a:t>emphaise</a:t>
            </a:r>
            <a:r>
              <a:rPr lang="en-US" altLang="en-US" sz="1030" dirty="0"/>
              <a:t> the importance of this work.</a:t>
            </a:r>
          </a:p>
          <a:p>
            <a:pPr>
              <a:defRPr/>
            </a:pPr>
            <a:endParaRPr lang="en-US" altLang="en-US" sz="1030" dirty="0"/>
          </a:p>
          <a:p>
            <a:pPr>
              <a:defRPr/>
            </a:pPr>
            <a:r>
              <a:rPr lang="en-US" altLang="en-US" sz="1030" dirty="0"/>
              <a:t>Next, I will present the </a:t>
            </a:r>
            <a:r>
              <a:rPr lang="en-US" altLang="en-US" sz="1030" dirty="0" err="1"/>
              <a:t>methodolgy</a:t>
            </a:r>
            <a:r>
              <a:rPr lang="en-US" altLang="en-US" sz="1030" dirty="0"/>
              <a:t> of our research.  </a:t>
            </a:r>
          </a:p>
          <a:p>
            <a:pPr>
              <a:defRPr/>
            </a:pPr>
            <a:endParaRPr lang="en-US" altLang="en-US" sz="1030" dirty="0"/>
          </a:p>
          <a:p>
            <a:pPr>
              <a:defRPr/>
            </a:pPr>
            <a:r>
              <a:rPr lang="en-US" altLang="en-US" sz="1030" dirty="0" err="1"/>
              <a:t>particpant</a:t>
            </a:r>
            <a:r>
              <a:rPr lang="en-US" altLang="en-US" sz="1030" dirty="0"/>
              <a:t>, procedure.</a:t>
            </a:r>
          </a:p>
          <a:p>
            <a:pPr>
              <a:defRPr/>
            </a:pPr>
            <a:endParaRPr lang="en-US" altLang="en-US" sz="1030" dirty="0"/>
          </a:p>
          <a:p>
            <a:pPr>
              <a:defRPr/>
            </a:pPr>
            <a:r>
              <a:rPr lang="en-US" altLang="en-US" sz="1030" dirty="0"/>
              <a:t>At last, I will go through some </a:t>
            </a:r>
            <a:r>
              <a:rPr lang="en-US" altLang="en-US" sz="1030" dirty="0" err="1"/>
              <a:t>limations</a:t>
            </a:r>
            <a:r>
              <a:rPr lang="en-US" altLang="en-US" sz="1030" dirty="0"/>
              <a:t> of this work.</a:t>
            </a:r>
          </a:p>
          <a:p>
            <a:pPr>
              <a:defRPr/>
            </a:pPr>
            <a:r>
              <a:rPr lang="en-US" altLang="en-US" sz="1030" dirty="0"/>
              <a:t>1.</a:t>
            </a:r>
          </a:p>
          <a:p>
            <a:pPr>
              <a:defRPr/>
            </a:pPr>
            <a:r>
              <a:rPr lang="en-US" altLang="en-US" sz="1030" dirty="0"/>
              <a:t>2.</a:t>
            </a:r>
          </a:p>
          <a:p>
            <a:pPr>
              <a:defRPr/>
            </a:pPr>
            <a:r>
              <a:rPr lang="en-US" altLang="en-US" sz="1030" dirty="0"/>
              <a:t>3</a:t>
            </a:r>
          </a:p>
          <a:p>
            <a:pPr>
              <a:defRPr/>
            </a:pPr>
            <a:endParaRPr lang="en-US" altLang="en-US" sz="1030" dirty="0"/>
          </a:p>
          <a:p>
            <a:pPr>
              <a:defRPr/>
            </a:pPr>
            <a:r>
              <a:rPr lang="en-US" altLang="en-US" sz="1030" dirty="0"/>
              <a:t>We list the references used in the poster, and feel free</a:t>
            </a:r>
          </a:p>
          <a:p>
            <a:pPr>
              <a:defRPr/>
            </a:pPr>
            <a:r>
              <a:rPr lang="en-US" altLang="en-US" sz="1030" dirty="0"/>
              <a:t>to contact me with my email and </a:t>
            </a:r>
            <a:r>
              <a:rPr lang="en-US" altLang="en-US" sz="1030" dirty="0" err="1"/>
              <a:t>i</a:t>
            </a:r>
            <a:r>
              <a:rPr lang="en-US" altLang="en-US" sz="1030" dirty="0"/>
              <a:t> look forward to discussing more with you.</a:t>
            </a:r>
          </a:p>
          <a:p>
            <a:pPr>
              <a:defRPr/>
            </a:pPr>
            <a:r>
              <a:rPr lang="en-US" altLang="en-US" sz="1030" dirty="0"/>
              <a:t>Again, thanks. </a:t>
            </a:r>
          </a:p>
          <a:p>
            <a:pPr>
              <a:defRPr/>
            </a:pPr>
            <a:r>
              <a:rPr lang="en-US" altLang="en-US" sz="1030" dirty="0"/>
              <a:t> </a:t>
            </a:r>
          </a:p>
        </p:txBody>
      </p:sp>
      <p:sp>
        <p:nvSpPr>
          <p:cNvPr id="5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255">
              <a:defRPr sz="2000">
                <a:solidFill>
                  <a:schemeClr val="tx1"/>
                </a:solidFill>
                <a:latin typeface="Times New Roman" panose="02020603050405020304" pitchFamily="18" charset="0"/>
              </a:defRPr>
            </a:lvl1pPr>
            <a:lvl2pPr marL="742950" indent="-285750" defTabSz="897255">
              <a:defRPr sz="2000">
                <a:solidFill>
                  <a:schemeClr val="tx1"/>
                </a:solidFill>
                <a:latin typeface="Times New Roman" panose="02020603050405020304" pitchFamily="18" charset="0"/>
              </a:defRPr>
            </a:lvl2pPr>
            <a:lvl3pPr marL="1143000" indent="-228600" defTabSz="897255">
              <a:defRPr sz="2000">
                <a:solidFill>
                  <a:schemeClr val="tx1"/>
                </a:solidFill>
                <a:latin typeface="Times New Roman" panose="02020603050405020304" pitchFamily="18" charset="0"/>
              </a:defRPr>
            </a:lvl3pPr>
            <a:lvl4pPr marL="1600200" indent="-228600" defTabSz="897255">
              <a:defRPr sz="2000">
                <a:solidFill>
                  <a:schemeClr val="tx1"/>
                </a:solidFill>
                <a:latin typeface="Times New Roman" panose="02020603050405020304" pitchFamily="18" charset="0"/>
              </a:defRPr>
            </a:lvl4pPr>
            <a:lvl5pPr marL="2057400" indent="-228600" defTabSz="897255">
              <a:defRPr sz="2000">
                <a:solidFill>
                  <a:schemeClr val="tx1"/>
                </a:solidFill>
                <a:latin typeface="Times New Roman" panose="02020603050405020304" pitchFamily="18" charset="0"/>
              </a:defRPr>
            </a:lvl5pPr>
            <a:lvl6pPr marL="2514600" indent="-228600" defTabSz="897255"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defTabSz="897255"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defTabSz="897255"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defTabSz="897255" eaLnBrk="0" fontAlgn="base" hangingPunct="0">
              <a:spcBef>
                <a:spcPct val="0"/>
              </a:spcBef>
              <a:spcAft>
                <a:spcPct val="0"/>
              </a:spcAft>
              <a:defRPr sz="2000">
                <a:solidFill>
                  <a:schemeClr val="tx1"/>
                </a:solidFill>
                <a:latin typeface="Times New Roman" panose="02020603050405020304" pitchFamily="18" charset="0"/>
              </a:defRPr>
            </a:lvl9pPr>
          </a:lstStyle>
          <a:p>
            <a:fld id="{FE4C31A7-BDC4-4C08-BAEE-D2D3776990A2}" type="slidenum">
              <a:rPr lang="en-AU" altLang="en-US" sz="1200"/>
              <a:t>1</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9089815"/>
            <a:ext cx="31088542" cy="6272106"/>
          </a:xfrm>
        </p:spPr>
        <p:txBody>
          <a:bodyPr/>
          <a:lstStyle/>
          <a:p>
            <a:r>
              <a:rPr lang="en-US"/>
              <a:t>Click to edit Master title style</a:t>
            </a:r>
          </a:p>
        </p:txBody>
      </p:sp>
      <p:sp>
        <p:nvSpPr>
          <p:cNvPr id="3" name="Subtitle 2"/>
          <p:cNvSpPr>
            <a:spLocks noGrp="1"/>
          </p:cNvSpPr>
          <p:nvPr>
            <p:ph type="subTitle" idx="1"/>
          </p:nvPr>
        </p:nvSpPr>
        <p:spPr>
          <a:xfrm>
            <a:off x="5486136" y="16581120"/>
            <a:ext cx="25603729" cy="747776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3EA7898-94CE-47BC-9FAB-C07CEF3209B7}"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A66F9F-E534-480E-ABD0-DBA239221E96}"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136" y="2600960"/>
            <a:ext cx="7772135" cy="234086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729" y="2600960"/>
            <a:ext cx="23189407" cy="23408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E6B4AA3-E157-490B-B30D-AC1AD3F85F2F}"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CF6C7A3-F76F-4C51-A3DF-7C49C6B106F3}"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8802774"/>
            <a:ext cx="31089865" cy="58115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889250" y="12402727"/>
            <a:ext cx="31089865" cy="640004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FD3D425-039A-45F5-A425-55CE4CA92DDA}"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730"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8453120"/>
            <a:ext cx="15480771" cy="17556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64207E0-0316-4933-99D8-E7A333F2F41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72540"/>
            <a:ext cx="32919458" cy="487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550566"/>
            <a:ext cx="16160750"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28271" y="9279467"/>
            <a:ext cx="16160750"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550566"/>
            <a:ext cx="16167364" cy="2728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8580366" y="9279467"/>
            <a:ext cx="16167364" cy="16859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B106A44E-9661-4BE4-B335-3C807B1C04C4}"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416804D-EC0D-4825-BD28-DDF8551790D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10662E5B-C4E8-4AB6-88A1-9B60FDE5D43E}"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165014"/>
            <a:ext cx="12033250" cy="495808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4300729" y="1165014"/>
            <a:ext cx="20447000" cy="249740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6123094"/>
            <a:ext cx="12033250" cy="200159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60981AE-B5A0-4618-850B-0A445B082733}"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7" y="20482561"/>
            <a:ext cx="21945864" cy="241883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168887" y="2614508"/>
            <a:ext cx="21945864" cy="17556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7168887" y="22901394"/>
            <a:ext cx="21945864" cy="3433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9AA664A-3D57-4496-A9C9-F87274B00605}"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2600325"/>
            <a:ext cx="3108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6714" tIns="213357" rIns="426714" bIns="213357"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2743200" y="8451850"/>
            <a:ext cx="31089600" cy="175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6714" tIns="213357" rIns="426714" bIns="213357"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743200" y="26660475"/>
            <a:ext cx="7620000" cy="1949450"/>
          </a:xfrm>
          <a:prstGeom prst="rect">
            <a:avLst/>
          </a:prstGeom>
          <a:noFill/>
          <a:ln w="9525">
            <a:noFill/>
            <a:miter lim="800000"/>
          </a:ln>
          <a:effectLst/>
        </p:spPr>
        <p:txBody>
          <a:bodyPr vert="horz" wrap="square" lIns="426714" tIns="213357" rIns="426714" bIns="213357" numCol="1" anchor="t" anchorCtr="0" compatLnSpc="1"/>
          <a:lstStyle>
            <a:lvl1pPr>
              <a:defRPr sz="6500"/>
            </a:lvl1pPr>
          </a:lstStyle>
          <a:p>
            <a:pPr>
              <a:defRPr/>
            </a:pPr>
            <a:endParaRPr lang="en-US"/>
          </a:p>
        </p:txBody>
      </p:sp>
      <p:sp>
        <p:nvSpPr>
          <p:cNvPr id="1029" name="Rectangle 5"/>
          <p:cNvSpPr>
            <a:spLocks noGrp="1" noChangeArrowheads="1"/>
          </p:cNvSpPr>
          <p:nvPr>
            <p:ph type="ftr" sz="quarter" idx="3"/>
          </p:nvPr>
        </p:nvSpPr>
        <p:spPr bwMode="auto">
          <a:xfrm>
            <a:off x="12496800" y="26660475"/>
            <a:ext cx="11582400" cy="1949450"/>
          </a:xfrm>
          <a:prstGeom prst="rect">
            <a:avLst/>
          </a:prstGeom>
          <a:noFill/>
          <a:ln w="9525">
            <a:noFill/>
            <a:miter lim="800000"/>
          </a:ln>
          <a:effectLst/>
        </p:spPr>
        <p:txBody>
          <a:bodyPr vert="horz" wrap="square" lIns="426714" tIns="213357" rIns="426714" bIns="213357" numCol="1" anchor="t" anchorCtr="0" compatLnSpc="1"/>
          <a:lstStyle>
            <a:lvl1pPr algn="ctr">
              <a:defRPr sz="6500"/>
            </a:lvl1pPr>
          </a:lstStyle>
          <a:p>
            <a:pPr>
              <a:defRPr/>
            </a:pPr>
            <a:endParaRPr lang="en-US"/>
          </a:p>
        </p:txBody>
      </p:sp>
      <p:sp>
        <p:nvSpPr>
          <p:cNvPr id="1030" name="Rectangle 6"/>
          <p:cNvSpPr>
            <a:spLocks noGrp="1" noChangeArrowheads="1"/>
          </p:cNvSpPr>
          <p:nvPr>
            <p:ph type="sldNum" sz="quarter" idx="4"/>
          </p:nvPr>
        </p:nvSpPr>
        <p:spPr bwMode="auto">
          <a:xfrm>
            <a:off x="26212800" y="26660475"/>
            <a:ext cx="7620000" cy="1949450"/>
          </a:xfrm>
          <a:prstGeom prst="rect">
            <a:avLst/>
          </a:prstGeom>
          <a:noFill/>
          <a:ln w="9525">
            <a:noFill/>
            <a:miter lim="800000"/>
          </a:ln>
          <a:effectLst/>
        </p:spPr>
        <p:txBody>
          <a:bodyPr vert="horz" wrap="square" lIns="426714" tIns="213357" rIns="426714" bIns="213357" numCol="1" anchor="t" anchorCtr="0" compatLnSpc="1"/>
          <a:lstStyle>
            <a:lvl1pPr algn="r">
              <a:defRPr sz="6500"/>
            </a:lvl1pPr>
          </a:lstStyle>
          <a:p>
            <a:fld id="{ADB23348-B943-46B8-9FCD-0B4D086BBA82}" type="slidenum">
              <a:rPr lang="en-US" altLang="en-US"/>
              <a:t>‹#›</a:t>
            </a:fld>
            <a:endParaRPr lang="en-US" altLang="en-US"/>
          </a:p>
        </p:txBody>
      </p:sp>
      <p:sp>
        <p:nvSpPr>
          <p:cNvPr id="1031" name="Rectangle 7"/>
          <p:cNvSpPr>
            <a:spLocks noChangeArrowheads="1"/>
          </p:cNvSpPr>
          <p:nvPr userDrawn="1"/>
        </p:nvSpPr>
        <p:spPr bwMode="auto">
          <a:xfrm>
            <a:off x="952500" y="7947025"/>
            <a:ext cx="8191500" cy="20229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1032" name="Rectangle 8"/>
          <p:cNvSpPr>
            <a:spLocks noChangeArrowheads="1"/>
          </p:cNvSpPr>
          <p:nvPr userDrawn="1"/>
        </p:nvSpPr>
        <p:spPr bwMode="auto">
          <a:xfrm>
            <a:off x="9779000" y="7947025"/>
            <a:ext cx="8191500" cy="20229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1033" name="Rectangle 9"/>
          <p:cNvSpPr>
            <a:spLocks noChangeArrowheads="1"/>
          </p:cNvSpPr>
          <p:nvPr userDrawn="1"/>
        </p:nvSpPr>
        <p:spPr bwMode="auto">
          <a:xfrm>
            <a:off x="18605500" y="7947025"/>
            <a:ext cx="8191500" cy="20229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1034" name="Rectangle 10"/>
          <p:cNvSpPr>
            <a:spLocks noChangeArrowheads="1"/>
          </p:cNvSpPr>
          <p:nvPr userDrawn="1"/>
        </p:nvSpPr>
        <p:spPr bwMode="auto">
          <a:xfrm>
            <a:off x="27432000" y="7947025"/>
            <a:ext cx="8191500" cy="20229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1035" name="Rectangle 12"/>
          <p:cNvSpPr>
            <a:spLocks noChangeArrowheads="1"/>
          </p:cNvSpPr>
          <p:nvPr userDrawn="1"/>
        </p:nvSpPr>
        <p:spPr bwMode="auto">
          <a:xfrm>
            <a:off x="0" y="0"/>
            <a:ext cx="36576000" cy="29260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anose="02020603050405020304" pitchFamily="18" charset="0"/>
        </a:defRPr>
      </a:lvl2pPr>
      <a:lvl3pPr algn="ctr" defTabSz="4267200" rtl="0" eaLnBrk="0" fontAlgn="base" hangingPunct="0">
        <a:spcBef>
          <a:spcPct val="0"/>
        </a:spcBef>
        <a:spcAft>
          <a:spcPct val="0"/>
        </a:spcAft>
        <a:defRPr sz="20500">
          <a:solidFill>
            <a:schemeClr val="tx2"/>
          </a:solidFill>
          <a:latin typeface="Times New Roman" panose="02020603050405020304" pitchFamily="18" charset="0"/>
        </a:defRPr>
      </a:lvl3pPr>
      <a:lvl4pPr algn="ctr" defTabSz="4267200" rtl="0" eaLnBrk="0" fontAlgn="base" hangingPunct="0">
        <a:spcBef>
          <a:spcPct val="0"/>
        </a:spcBef>
        <a:spcAft>
          <a:spcPct val="0"/>
        </a:spcAft>
        <a:defRPr sz="20500">
          <a:solidFill>
            <a:schemeClr val="tx2"/>
          </a:solidFill>
          <a:latin typeface="Times New Roman" panose="02020603050405020304" pitchFamily="18" charset="0"/>
        </a:defRPr>
      </a:lvl4pPr>
      <a:lvl5pPr algn="ctr" defTabSz="4267200" rtl="0" eaLnBrk="0" fontAlgn="base" hangingPunct="0">
        <a:spcBef>
          <a:spcPct val="0"/>
        </a:spcBef>
        <a:spcAft>
          <a:spcPct val="0"/>
        </a:spcAft>
        <a:defRPr sz="20500">
          <a:solidFill>
            <a:schemeClr val="tx2"/>
          </a:solidFill>
          <a:latin typeface="Times New Roman" panose="02020603050405020304" pitchFamily="18" charset="0"/>
        </a:defRPr>
      </a:lvl5pPr>
      <a:lvl6pPr marL="457200" algn="ctr" defTabSz="4267200" rtl="0" eaLnBrk="0" fontAlgn="base" hangingPunct="0">
        <a:spcBef>
          <a:spcPct val="0"/>
        </a:spcBef>
        <a:spcAft>
          <a:spcPct val="0"/>
        </a:spcAft>
        <a:defRPr sz="20500">
          <a:solidFill>
            <a:schemeClr val="tx2"/>
          </a:solidFill>
          <a:latin typeface="Times New Roman" panose="02020603050405020304" pitchFamily="18" charset="0"/>
        </a:defRPr>
      </a:lvl6pPr>
      <a:lvl7pPr marL="914400" algn="ctr" defTabSz="4267200" rtl="0" eaLnBrk="0" fontAlgn="base" hangingPunct="0">
        <a:spcBef>
          <a:spcPct val="0"/>
        </a:spcBef>
        <a:spcAft>
          <a:spcPct val="0"/>
        </a:spcAft>
        <a:defRPr sz="20500">
          <a:solidFill>
            <a:schemeClr val="tx2"/>
          </a:solidFill>
          <a:latin typeface="Times New Roman" panose="02020603050405020304" pitchFamily="18" charset="0"/>
        </a:defRPr>
      </a:lvl7pPr>
      <a:lvl8pPr marL="1371600" algn="ctr" defTabSz="4267200" rtl="0" eaLnBrk="0" fontAlgn="base" hangingPunct="0">
        <a:spcBef>
          <a:spcPct val="0"/>
        </a:spcBef>
        <a:spcAft>
          <a:spcPct val="0"/>
        </a:spcAft>
        <a:defRPr sz="20500">
          <a:solidFill>
            <a:schemeClr val="tx2"/>
          </a:solidFill>
          <a:latin typeface="Times New Roman" panose="02020603050405020304" pitchFamily="18" charset="0"/>
        </a:defRPr>
      </a:lvl8pPr>
      <a:lvl9pPr marL="1828800" algn="ctr" defTabSz="4267200" rtl="0" eaLnBrk="0" fontAlgn="base" hangingPunct="0">
        <a:spcBef>
          <a:spcPct val="0"/>
        </a:spcBef>
        <a:spcAft>
          <a:spcPct val="0"/>
        </a:spcAft>
        <a:defRPr sz="20500">
          <a:solidFill>
            <a:schemeClr val="tx2"/>
          </a:solidFill>
          <a:latin typeface="Times New Roman" panose="02020603050405020304" pitchFamily="18" charset="0"/>
        </a:defRPr>
      </a:lvl9pPr>
    </p:titleStyle>
    <p:bodyStyle>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D75"/>
        </a:solidFill>
        <a:effectLst/>
      </p:bgPr>
    </p:bg>
    <p:spTree>
      <p:nvGrpSpPr>
        <p:cNvPr id="1" name=""/>
        <p:cNvGrpSpPr/>
        <p:nvPr/>
      </p:nvGrpSpPr>
      <p:grpSpPr>
        <a:xfrm>
          <a:off x="0" y="0"/>
          <a:ext cx="0" cy="0"/>
          <a:chOff x="0" y="0"/>
          <a:chExt cx="0" cy="0"/>
        </a:xfrm>
      </p:grpSpPr>
      <p:sp>
        <p:nvSpPr>
          <p:cNvPr id="4098" name="Rectangle 5"/>
          <p:cNvSpPr>
            <a:spLocks noChangeArrowheads="1"/>
          </p:cNvSpPr>
          <p:nvPr/>
        </p:nvSpPr>
        <p:spPr bwMode="auto">
          <a:xfrm>
            <a:off x="9748838" y="19735800"/>
            <a:ext cx="17073562" cy="8489950"/>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en-US" sz="2400"/>
          </a:p>
        </p:txBody>
      </p:sp>
      <p:sp>
        <p:nvSpPr>
          <p:cNvPr id="4099" name="Text Box 343"/>
          <p:cNvSpPr txBox="1">
            <a:spLocks noChangeArrowheads="1"/>
          </p:cNvSpPr>
          <p:nvPr/>
        </p:nvSpPr>
        <p:spPr bwMode="auto">
          <a:xfrm>
            <a:off x="27456165" y="7305549"/>
            <a:ext cx="8205435" cy="78017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tIns="180000" rIns="360000" bIns="180000" anchor="t">
            <a:spAutoFit/>
          </a:bodyPr>
          <a:lstStyle>
            <a:lvl1pPr marL="571500" indent="-5715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Font typeface="Arial" panose="020B0604020202020204" pitchFamily="34" charset="0"/>
              <a:buChar char="•"/>
            </a:pPr>
            <a:r>
              <a:rPr lang="en-US" sz="3200" b="1" dirty="0">
                <a:latin typeface="Times New Roman" panose="02020603050405020304"/>
                <a:cs typeface="Times New Roman" panose="02020603050405020304"/>
              </a:rPr>
              <a:t>Sampling Bias:</a:t>
            </a:r>
            <a:r>
              <a:rPr lang="en-US" sz="3200" dirty="0">
                <a:latin typeface="Times New Roman" panose="02020603050405020304"/>
                <a:cs typeface="Times New Roman" panose="02020603050405020304"/>
              </a:rPr>
              <a:t> Limited recruitment from the International Club of Monmouth University may overlook perspectives of non-club international students, failing to represent the entire international student population.</a:t>
            </a:r>
          </a:p>
          <a:p>
            <a:pPr>
              <a:buFont typeface="Arial" panose="020B0604020202020204" pitchFamily="34" charset="0"/>
              <a:buChar char="•"/>
            </a:pPr>
            <a:r>
              <a:rPr lang="en-US" sz="3200" b="1" dirty="0">
                <a:latin typeface="Times New Roman" panose="02020603050405020304"/>
                <a:cs typeface="Times New Roman" panose="02020603050405020304"/>
              </a:rPr>
              <a:t>Small Sample Size: </a:t>
            </a:r>
            <a:r>
              <a:rPr lang="en-US" sz="3200" dirty="0">
                <a:latin typeface="Times New Roman" panose="02020603050405020304"/>
                <a:cs typeface="Times New Roman" panose="02020603050405020304"/>
              </a:rPr>
              <a:t>With only 20 participants, the study may not capture enough varied experiences, affecting reliability and generalizability.</a:t>
            </a:r>
            <a:endParaRPr lang="en-US" sz="3200" dirty="0">
              <a:cs typeface="Times New Roman" panose="02020603050405020304"/>
            </a:endParaRPr>
          </a:p>
          <a:p>
            <a:pPr>
              <a:spcAft>
                <a:spcPts val="1800"/>
              </a:spcAft>
              <a:buFont typeface="Arial" panose="020B0604020202020204" pitchFamily="34" charset="0"/>
              <a:buChar char="•"/>
            </a:pPr>
            <a:r>
              <a:rPr lang="en-US" sz="3200" b="1" dirty="0">
                <a:latin typeface="Times New Roman" panose="02020603050405020304"/>
                <a:cs typeface="Times New Roman" panose="02020603050405020304"/>
              </a:rPr>
              <a:t>Language Barriers:</a:t>
            </a:r>
            <a:r>
              <a:rPr lang="en-US" sz="3200" dirty="0">
                <a:latin typeface="Times New Roman" panose="02020603050405020304"/>
                <a:cs typeface="Times New Roman" panose="02020603050405020304"/>
              </a:rPr>
              <a:t> Language challenges among international students might hinder data quality, leading to misunderstandings and influencing research findings.</a:t>
            </a:r>
          </a:p>
        </p:txBody>
      </p:sp>
      <p:sp>
        <p:nvSpPr>
          <p:cNvPr id="4100" name="Text Box 23"/>
          <p:cNvSpPr txBox="1">
            <a:spLocks noChangeArrowheads="1"/>
          </p:cNvSpPr>
          <p:nvPr/>
        </p:nvSpPr>
        <p:spPr bwMode="auto">
          <a:xfrm>
            <a:off x="890855" y="7871012"/>
            <a:ext cx="8213106" cy="203536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0" tIns="180000" rIns="360000" bIns="180000" anchor="t">
            <a:spAutoFit/>
          </a:bodyPr>
          <a:lstStyle>
            <a:lvl1pPr marL="571500" indent="-571500">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buFont typeface="Arial" panose="020B0604020202020204" pitchFamily="34" charset="0"/>
              <a:buChar char="•"/>
            </a:pPr>
            <a:r>
              <a:rPr lang="en-US" sz="3600" dirty="0">
                <a:latin typeface="Times New Roman" panose="02020603050405020304"/>
                <a:cs typeface="Times New Roman" panose="02020603050405020304"/>
              </a:rPr>
              <a:t>In 2022-2023, international student enrollment in U.S. colleges increased by 12% to 1,057,188. However, international students often face challenges like loneliness, language barriers, and financial issues. (IIE, 2023).  Academic advising is crucial for their success, boosting their self-efficacy in learning.</a:t>
            </a:r>
            <a:endParaRPr lang="en-US" sz="3600">
              <a:cs typeface="Times New Roman" panose="02020603050405020304" pitchFamily="18" charset="0"/>
            </a:endParaRPr>
          </a:p>
          <a:p>
            <a:pPr>
              <a:spcAft>
                <a:spcPts val="1800"/>
              </a:spcAft>
              <a:buFont typeface="Arial" panose="020B0604020202020204" pitchFamily="34" charset="0"/>
              <a:buChar char="•"/>
            </a:pPr>
            <a:r>
              <a:rPr lang="en-US" sz="3600" dirty="0">
                <a:latin typeface="Times New Roman" panose="02020603050405020304"/>
                <a:cs typeface="Times New Roman" panose="02020603050405020304"/>
              </a:rPr>
              <a:t>Loneliness, homesickness, language barrier, discrimination, financial problems, and depression are just some of the adjustment problems experienced by most international</a:t>
            </a:r>
            <a:br>
              <a:rPr lang="en-US" sz="3600" dirty="0">
                <a:latin typeface="Times New Roman" panose="02020603050405020304"/>
                <a:cs typeface="Times New Roman" panose="02020603050405020304"/>
              </a:rPr>
            </a:br>
            <a:r>
              <a:rPr lang="en-US" sz="3600" dirty="0">
                <a:latin typeface="Times New Roman" panose="02020603050405020304"/>
                <a:cs typeface="Times New Roman" panose="02020603050405020304"/>
              </a:rPr>
              <a:t>students (Surdam &amp; Collins, 1984).</a:t>
            </a:r>
          </a:p>
          <a:p>
            <a:pPr>
              <a:spcAft>
                <a:spcPts val="1800"/>
              </a:spcAft>
              <a:buFont typeface="Arial" panose="020B0604020202020204" pitchFamily="34" charset="0"/>
              <a:buChar char="•"/>
            </a:pPr>
            <a:r>
              <a:rPr lang="en-US" sz="3600" dirty="0">
                <a:latin typeface="Times New Roman" panose="02020603050405020304"/>
                <a:cs typeface="Times New Roman" panose="02020603050405020304"/>
              </a:rPr>
              <a:t> As evidenced by the increasing numbers of international students studying in the United States, there is a growing demand for academic advising (Hart-Baldridge, 2020).The challenges encountered by international students further underscore the necessity of academic advising.</a:t>
            </a:r>
            <a:endParaRPr lang="en-US" sz="3600" dirty="0">
              <a:solidFill>
                <a:srgbClr val="000000"/>
              </a:solidFill>
              <a:cs typeface="Times New Roman" panose="02020603050405020304"/>
            </a:endParaRPr>
          </a:p>
          <a:p>
            <a:pPr>
              <a:spcAft>
                <a:spcPts val="1800"/>
              </a:spcAft>
              <a:buFont typeface="Arial" panose="020B0604020202020204" pitchFamily="34" charset="0"/>
              <a:buChar char="•"/>
            </a:pPr>
            <a:r>
              <a:rPr lang="en-US" sz="3600" dirty="0">
                <a:solidFill>
                  <a:srgbClr val="000000"/>
                </a:solidFill>
                <a:latin typeface="Times New Roman" panose="02020603050405020304"/>
                <a:cs typeface="Times New Roman" panose="02020603050405020304"/>
              </a:rPr>
              <a:t>The study will use qualitative research to analyze the effectiveness of academic advising for international students. </a:t>
            </a:r>
          </a:p>
          <a:p>
            <a:pPr>
              <a:spcAft>
                <a:spcPts val="1800"/>
              </a:spcAft>
              <a:buFont typeface="Arial" panose="020B0604020202020204" pitchFamily="34" charset="0"/>
              <a:buChar char="•"/>
            </a:pPr>
            <a:r>
              <a:rPr lang="en-US" sz="3600" dirty="0">
                <a:solidFill>
                  <a:srgbClr val="000000"/>
                </a:solidFill>
                <a:latin typeface="Times New Roman" panose="02020603050405020304"/>
                <a:cs typeface="Times New Roman" panose="02020603050405020304"/>
              </a:rPr>
              <a:t>The study illuminates the effectiveness of academic advising in supporting the adjustment and success of international students in higher education environment.</a:t>
            </a:r>
            <a:endParaRPr lang="en-US" sz="3600" dirty="0">
              <a:solidFill>
                <a:srgbClr val="000000"/>
              </a:solidFill>
              <a:cs typeface="Times New Roman" panose="02020603050405020304"/>
            </a:endParaRPr>
          </a:p>
          <a:p>
            <a:pPr>
              <a:spcAft>
                <a:spcPts val="1800"/>
              </a:spcAft>
              <a:buFont typeface="Arial" panose="020B0604020202020204" pitchFamily="34" charset="0"/>
              <a:buChar char="•"/>
            </a:pPr>
            <a:endParaRPr lang="en-US" sz="3600" dirty="0">
              <a:solidFill>
                <a:srgbClr val="000000"/>
              </a:solidFill>
              <a:latin typeface="Times New Roman" panose="02020603050405020304"/>
              <a:cs typeface="Times New Roman" panose="02020603050405020304"/>
            </a:endParaRPr>
          </a:p>
        </p:txBody>
      </p:sp>
      <p:sp>
        <p:nvSpPr>
          <p:cNvPr id="4102" name="Text Box 25"/>
          <p:cNvSpPr txBox="1">
            <a:spLocks noChangeArrowheads="1"/>
          </p:cNvSpPr>
          <p:nvPr/>
        </p:nvSpPr>
        <p:spPr bwMode="auto">
          <a:xfrm>
            <a:off x="914400" y="6019800"/>
            <a:ext cx="8193088"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Arial Unicode MS" panose="020B0604020202020204" pitchFamily="34" charset="-128"/>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latin typeface="+mn-lt"/>
              </a:rPr>
              <a:t>BACKGROUND</a:t>
            </a:r>
            <a:endParaRPr lang="en-US" altLang="en-US" dirty="0">
              <a:latin typeface="+mn-lt"/>
            </a:endParaRPr>
          </a:p>
        </p:txBody>
      </p:sp>
      <p:sp>
        <p:nvSpPr>
          <p:cNvPr id="4" name="Rectangle 34"/>
          <p:cNvSpPr>
            <a:spLocks noChangeArrowheads="1"/>
          </p:cNvSpPr>
          <p:nvPr/>
        </p:nvSpPr>
        <p:spPr bwMode="auto">
          <a:xfrm>
            <a:off x="609600" y="3432047"/>
            <a:ext cx="353568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4700" b="1" err="1">
                <a:solidFill>
                  <a:schemeClr val="bg1"/>
                </a:solidFill>
                <a:latin typeface="Times New Roman" panose="02020603050405020304"/>
                <a:ea typeface="Arial Unicode MS" panose="020B0604020202020204" charset="-122"/>
                <a:cs typeface="Arial Unicode MS" panose="020B0604020202020204" charset="-122"/>
              </a:rPr>
              <a:t>Bingjun</a:t>
            </a:r>
            <a:r>
              <a:rPr lang="en-US" altLang="en-US" sz="4700" b="1" dirty="0">
                <a:solidFill>
                  <a:schemeClr val="bg1"/>
                </a:solidFill>
                <a:latin typeface="Times New Roman" panose="02020603050405020304"/>
                <a:ea typeface="Arial Unicode MS" panose="020B0604020202020204" charset="-122"/>
                <a:cs typeface="Arial Unicode MS" panose="020B0604020202020204" charset="-122"/>
              </a:rPr>
              <a:t> Li</a:t>
            </a:r>
            <a:endParaRPr lang="en-US" altLang="en-US" sz="4700" b="1">
              <a:solidFill>
                <a:schemeClr val="bg1"/>
              </a:solidFill>
              <a:latin typeface="Times New Roman" panose="02020603050405020304"/>
              <a:cs typeface="Times New Roman" panose="02020603050405020304"/>
            </a:endParaRPr>
          </a:p>
          <a:p>
            <a:pPr algn="ctr"/>
            <a:r>
              <a:rPr lang="en-US" altLang="en-US" sz="4700" b="1" dirty="0">
                <a:solidFill>
                  <a:schemeClr val="bg1"/>
                </a:solidFill>
                <a:latin typeface="Times New Roman" panose="02020603050405020304"/>
                <a:ea typeface="Arial Unicode MS" panose="020B0604020202020204" charset="-122"/>
                <a:cs typeface="Arial Unicode MS" panose="020B0604020202020204" charset="-122"/>
              </a:rPr>
              <a:t>Monmouth University</a:t>
            </a:r>
          </a:p>
        </p:txBody>
      </p:sp>
      <p:sp>
        <p:nvSpPr>
          <p:cNvPr id="2061" name="Text Box 43"/>
          <p:cNvSpPr txBox="1">
            <a:spLocks noChangeArrowheads="1"/>
          </p:cNvSpPr>
          <p:nvPr/>
        </p:nvSpPr>
        <p:spPr bwMode="auto">
          <a:xfrm>
            <a:off x="18599150" y="7059613"/>
            <a:ext cx="8223250" cy="12613023"/>
          </a:xfrm>
          <a:prstGeom prst="rect">
            <a:avLst/>
          </a:prstGeom>
          <a:solidFill>
            <a:schemeClr val="bg1"/>
          </a:solidFill>
          <a:ln>
            <a:noFill/>
          </a:ln>
        </p:spPr>
        <p:txBody>
          <a:bodyPr lIns="360000" tIns="180000" rIns="360000" bIns="180000" anchor="t">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285750">
              <a:spcAft>
                <a:spcPts val="1800"/>
              </a:spcAft>
              <a:buFont typeface="Arial,Sans-Serif"/>
              <a:buChar char="•"/>
              <a:defRPr/>
            </a:pPr>
            <a:r>
              <a:rPr lang="en-US" sz="3200" dirty="0">
                <a:latin typeface="Times New Roman" panose="02020603050405020304"/>
                <a:cs typeface="Times New Roman" panose="02020603050405020304"/>
              </a:rPr>
              <a:t>The study emphasizes the critical role of academic advising in assisting the success and integration of international students at US higher education institutions. It focuses on various challenges that international students face, such as language and cultural barriers</a:t>
            </a:r>
            <a:r>
              <a:rPr lang="en-US" sz="3200" dirty="0">
                <a:latin typeface="+mn-lt"/>
              </a:rPr>
              <a:t>, academic expectations, and transitioning to new educational systems. </a:t>
            </a:r>
            <a:endParaRPr lang="en-US" sz="3200" dirty="0">
              <a:latin typeface="+mn-lt"/>
              <a:cs typeface="Times New Roman" panose="02020603050405020304"/>
            </a:endParaRPr>
          </a:p>
          <a:p>
            <a:pPr marL="285750" indent="-285750">
              <a:spcAft>
                <a:spcPts val="1800"/>
              </a:spcAft>
              <a:buFont typeface="Arial,Sans-Serif"/>
              <a:buChar char="•"/>
              <a:defRPr/>
            </a:pPr>
            <a:r>
              <a:rPr lang="en-US" sz="3200" dirty="0">
                <a:latin typeface="+mn-lt"/>
              </a:rPr>
              <a:t>Advisors play </a:t>
            </a:r>
            <a:r>
              <a:rPr lang="en-US" sz="3200" dirty="0">
                <a:solidFill>
                  <a:srgbClr val="000000"/>
                </a:solidFill>
                <a:latin typeface="+mn-lt"/>
              </a:rPr>
              <a:t>a</a:t>
            </a:r>
            <a:r>
              <a:rPr lang="en-US" sz="3200" dirty="0">
                <a:latin typeface="+mn-lt"/>
                <a:cs typeface="Times New Roman" panose="02020603050405020304"/>
              </a:rPr>
              <a:t> </a:t>
            </a:r>
            <a:r>
              <a:rPr lang="en-US" sz="3200" dirty="0">
                <a:latin typeface="+mn-lt"/>
              </a:rPr>
              <a:t>significant role </a:t>
            </a:r>
            <a:r>
              <a:rPr lang="en-US" sz="3200" dirty="0">
                <a:solidFill>
                  <a:srgbClr val="000000"/>
                </a:solidFill>
                <a:latin typeface="+mn-lt"/>
              </a:rPr>
              <a:t>in assisting international students to confront challenges and further achieve their academic and individual development. They serve as facilitators, providing personalized support to help international students navigate the challenges and complexities within the </a:t>
            </a:r>
            <a:r>
              <a:rPr lang="en-US" sz="3200" dirty="0">
                <a:solidFill>
                  <a:srgbClr val="000000"/>
                </a:solidFill>
                <a:latin typeface="Times New Roman" panose="02020603050405020304"/>
                <a:cs typeface="Times New Roman" panose="02020603050405020304"/>
              </a:rPr>
              <a:t>school setting.</a:t>
            </a:r>
            <a:endParaRPr lang="en-US" sz="3200" dirty="0">
              <a:solidFill>
                <a:srgbClr val="000000"/>
              </a:solidFill>
              <a:latin typeface="+mn-lt"/>
              <a:cs typeface="Times New Roman" panose="02020603050405020304"/>
            </a:endParaRPr>
          </a:p>
          <a:p>
            <a:pPr marL="285750" indent="-285750">
              <a:spcAft>
                <a:spcPts val="1800"/>
              </a:spcAft>
              <a:buFont typeface="Arial,Sans-Serif"/>
              <a:buChar char="•"/>
              <a:defRPr/>
            </a:pPr>
            <a:r>
              <a:rPr lang="en-US" sz="3200" dirty="0">
                <a:latin typeface="+mn-lt"/>
                <a:cs typeface="Times New Roman" panose="02020603050405020304"/>
              </a:rPr>
              <a:t>Effective academic advising fosters academic achievement, personal and professional growth, and successful integration into the educational system for international students.</a:t>
            </a:r>
          </a:p>
          <a:p>
            <a:pPr marL="285750" indent="-285750">
              <a:spcAft>
                <a:spcPts val="1800"/>
              </a:spcAft>
              <a:buFont typeface="Arial,Sans-Serif"/>
              <a:buChar char="•"/>
              <a:defRPr/>
            </a:pPr>
            <a:endParaRPr lang="en-US" sz="3200" dirty="0">
              <a:solidFill>
                <a:srgbClr val="000000"/>
              </a:solidFill>
              <a:cs typeface="Times New Roman" panose="02020603050405020304"/>
            </a:endParaRPr>
          </a:p>
          <a:p>
            <a:pPr>
              <a:defRPr/>
            </a:pPr>
            <a:endParaRPr lang="en-US" sz="3200" b="1" i="1" dirty="0">
              <a:solidFill>
                <a:srgbClr val="000000"/>
              </a:solidFill>
              <a:cs typeface="Times New Roman" panose="02020603050405020304"/>
            </a:endParaRPr>
          </a:p>
        </p:txBody>
      </p:sp>
      <p:sp>
        <p:nvSpPr>
          <p:cNvPr id="4112" name="Rectangle 371"/>
          <p:cNvSpPr>
            <a:spLocks noChangeArrowheads="1"/>
          </p:cNvSpPr>
          <p:nvPr/>
        </p:nvSpPr>
        <p:spPr bwMode="auto">
          <a:xfrm>
            <a:off x="914400" y="987425"/>
            <a:ext cx="34671000" cy="1594622"/>
          </a:xfrm>
          <a:prstGeom prst="rect">
            <a:avLst/>
          </a:prstGeom>
          <a:solidFill>
            <a:schemeClr val="tx2">
              <a:lumMod val="20000"/>
              <a:lumOff val="80000"/>
            </a:schemeClr>
          </a:solidFill>
          <a:ln w="41275">
            <a:solidFill>
              <a:schemeClr val="tx1"/>
            </a:solidFill>
          </a:ln>
        </p:spPr>
        <p:txBody>
          <a:bodyPr lIns="360000" tIns="180000" rIns="360000" bIns="180000" anchor="t">
            <a:spAutoFit/>
          </a:bodyPr>
          <a:lstStyle/>
          <a:p>
            <a:pPr algn="ctr">
              <a:spcBef>
                <a:spcPts val="0"/>
              </a:spcBef>
              <a:defRPr/>
            </a:pPr>
            <a:r>
              <a:rPr lang="en-US" sz="8000" dirty="0">
                <a:latin typeface="Times New Roman" panose="02020603050405020304"/>
                <a:cs typeface="Times New Roman" panose="02020603050405020304"/>
              </a:rPr>
              <a:t>How Effective is Academic Advising for International </a:t>
            </a:r>
            <a:r>
              <a:rPr lang="en-US" sz="8000" dirty="0">
                <a:latin typeface="+mn-lt"/>
              </a:rPr>
              <a:t>Students?</a:t>
            </a:r>
            <a:endParaRPr lang="en-US" dirty="0"/>
          </a:p>
        </p:txBody>
      </p:sp>
      <p:sp>
        <p:nvSpPr>
          <p:cNvPr id="4113" name="TextBox 31"/>
          <p:cNvSpPr txBox="1">
            <a:spLocks noChangeArrowheads="1"/>
          </p:cNvSpPr>
          <p:nvPr/>
        </p:nvSpPr>
        <p:spPr bwMode="auto">
          <a:xfrm>
            <a:off x="27796859" y="26893731"/>
            <a:ext cx="7467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600" b="1" dirty="0">
                <a:latin typeface="+mn-lt"/>
                <a:ea typeface="Arial Unicode MS" panose="020B0604020202020204" charset="-122"/>
                <a:cs typeface="Arial Unicode MS" panose="020B0604020202020204" charset="-122"/>
              </a:rPr>
              <a:t>For questions/comments, email: s1363772</a:t>
            </a:r>
            <a:r>
              <a:rPr lang="en-US" altLang="en-US" sz="3600" b="1" u="sng" dirty="0">
                <a:latin typeface="+mn-lt"/>
                <a:ea typeface="Arial Unicode MS" panose="020B0604020202020204" charset="-122"/>
                <a:cs typeface="Arial Unicode MS" panose="020B0604020202020204" charset="-122"/>
              </a:rPr>
              <a:t>@monmouth.edu</a:t>
            </a:r>
          </a:p>
        </p:txBody>
      </p:sp>
      <p:sp>
        <p:nvSpPr>
          <p:cNvPr id="2" name="Text Box 39"/>
          <p:cNvSpPr txBox="1">
            <a:spLocks noChangeArrowheads="1"/>
          </p:cNvSpPr>
          <p:nvPr/>
        </p:nvSpPr>
        <p:spPr bwMode="auto">
          <a:xfrm>
            <a:off x="18594388" y="6019800"/>
            <a:ext cx="8228012" cy="979488"/>
          </a:xfrm>
          <a:prstGeom prst="rect">
            <a:avLst/>
          </a:prstGeom>
          <a:solidFill>
            <a:schemeClr val="tx2">
              <a:lumMod val="20000"/>
              <a:lumOff val="80000"/>
            </a:schemeClr>
          </a:solidFill>
          <a:ln w="53975">
            <a:solidFill>
              <a:schemeClr val="tx1"/>
            </a:solidFill>
          </a:ln>
        </p:spPr>
        <p:txBody>
          <a:bodyPr lIns="360000" tIns="180000" rIns="360000" bIns="180000" anchor="t">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dirty="0"/>
              <a:t>LITERATURE REVIEW</a:t>
            </a:r>
            <a:endParaRPr lang="en-US" dirty="0"/>
          </a:p>
        </p:txBody>
      </p:sp>
      <p:sp>
        <p:nvSpPr>
          <p:cNvPr id="3" name="Text Box 35"/>
          <p:cNvSpPr txBox="1">
            <a:spLocks noChangeArrowheads="1"/>
          </p:cNvSpPr>
          <p:nvPr/>
        </p:nvSpPr>
        <p:spPr bwMode="auto">
          <a:xfrm>
            <a:off x="9748838" y="18756313"/>
            <a:ext cx="17073562" cy="979487"/>
          </a:xfrm>
          <a:prstGeom prst="rect">
            <a:avLst/>
          </a:prstGeom>
          <a:solidFill>
            <a:schemeClr val="tx2">
              <a:lumMod val="20000"/>
              <a:lumOff val="80000"/>
            </a:schemeClr>
          </a:solidFill>
          <a:ln w="53975">
            <a:solidFill>
              <a:schemeClr val="tx1"/>
            </a:solidFill>
          </a:ln>
        </p:spPr>
        <p:txBody>
          <a:bodyPr lIns="360000" tIns="180000" rIns="360000" bIns="180000" anchor="t">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cs typeface="Times New Roman" panose="02020603050405020304"/>
              </a:rPr>
              <a:t>METHOD</a:t>
            </a:r>
            <a:endParaRPr lang="en-GB" altLang="en-US" dirty="0"/>
          </a:p>
        </p:txBody>
      </p:sp>
      <p:sp>
        <p:nvSpPr>
          <p:cNvPr id="29" name="Text Box 37"/>
          <p:cNvSpPr txBox="1">
            <a:spLocks noChangeArrowheads="1"/>
          </p:cNvSpPr>
          <p:nvPr/>
        </p:nvSpPr>
        <p:spPr bwMode="auto">
          <a:xfrm>
            <a:off x="9748838" y="6019800"/>
            <a:ext cx="8228012" cy="1594622"/>
          </a:xfrm>
          <a:prstGeom prst="rect">
            <a:avLst/>
          </a:prstGeom>
          <a:solidFill>
            <a:schemeClr val="tx2">
              <a:lumMod val="20000"/>
              <a:lumOff val="80000"/>
            </a:schemeClr>
          </a:solidFill>
          <a:ln w="53975">
            <a:solidFill>
              <a:schemeClr val="tx1"/>
            </a:solidFill>
          </a:ln>
        </p:spPr>
        <p:txBody>
          <a:bodyPr lIns="360000" tIns="180000" rIns="360000" bIns="180000" anchor="t">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dirty="0"/>
              <a:t>PURPOSE &amp; RESEARCH QUESTION(S)</a:t>
            </a:r>
            <a:endParaRPr lang="en-US" dirty="0"/>
          </a:p>
        </p:txBody>
      </p:sp>
      <p:sp>
        <p:nvSpPr>
          <p:cNvPr id="25" name="Text Box 39"/>
          <p:cNvSpPr txBox="1">
            <a:spLocks noChangeArrowheads="1"/>
          </p:cNvSpPr>
          <p:nvPr/>
        </p:nvSpPr>
        <p:spPr bwMode="auto">
          <a:xfrm>
            <a:off x="27406242" y="6019800"/>
            <a:ext cx="8153400" cy="979488"/>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a:t>LIMITATIONS</a:t>
            </a:r>
            <a:endParaRPr lang="en-US" altLang="en-US" dirty="0"/>
          </a:p>
        </p:txBody>
      </p:sp>
      <p:cxnSp>
        <p:nvCxnSpPr>
          <p:cNvPr id="5" name="Straight Connector 4"/>
          <p:cNvCxnSpPr/>
          <p:nvPr/>
        </p:nvCxnSpPr>
        <p:spPr bwMode="auto">
          <a:xfrm>
            <a:off x="27168475" y="24917400"/>
            <a:ext cx="8723313" cy="0"/>
          </a:xfrm>
          <a:prstGeom prst="line">
            <a:avLst/>
          </a:prstGeom>
          <a:solidFill>
            <a:schemeClr val="accent1"/>
          </a:solidFill>
          <a:ln w="120650" cap="flat" cmpd="sng" algn="ctr">
            <a:solidFill>
              <a:schemeClr val="accent4">
                <a:lumMod val="50000"/>
              </a:schemeClr>
            </a:solidFill>
            <a:prstDash val="solid"/>
            <a:round/>
            <a:headEnd type="none" w="med" len="med"/>
            <a:tailEnd type="none" w="med" len="med"/>
          </a:ln>
          <a:effectLst/>
        </p:spPr>
      </p:cxnSp>
      <p:sp>
        <p:nvSpPr>
          <p:cNvPr id="27" name="TextBox 31"/>
          <p:cNvSpPr txBox="1">
            <a:spLocks noChangeArrowheads="1"/>
          </p:cNvSpPr>
          <p:nvPr/>
        </p:nvSpPr>
        <p:spPr bwMode="auto">
          <a:xfrm>
            <a:off x="10021873" y="19812000"/>
            <a:ext cx="16810842" cy="8402300"/>
          </a:xfrm>
          <a:prstGeom prst="rect">
            <a:avLst/>
          </a:prstGeom>
          <a:solidFill>
            <a:schemeClr val="bg1"/>
          </a:solidFill>
          <a:ln>
            <a:noFill/>
          </a:ln>
        </p:spPr>
        <p:txBody>
          <a:bodyPr wrap="square" lIns="91440" tIns="45720" rIns="91440" bIns="45720" anchor="t">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sz="3600" b="1" i="1" dirty="0">
                <a:latin typeface="+mn-lt"/>
                <a:ea typeface="Arial Unicode MS" panose="020B0604020202020204" charset="-122"/>
                <a:cs typeface="Times New Roman" panose="02020603050405020304"/>
              </a:rPr>
              <a:t>Participants</a:t>
            </a:r>
            <a:endParaRPr lang="en-US" sz="3600" dirty="0">
              <a:latin typeface="+mn-lt"/>
              <a:ea typeface="Arial Unicode MS" panose="020B0604020202020204" charset="-122"/>
              <a:cs typeface="Times New Roman" panose="02020603050405020304"/>
            </a:endParaRPr>
          </a:p>
          <a:p>
            <a:pPr marL="571500" indent="-571500">
              <a:buFont typeface="Arial" panose="020B0604020202020204"/>
              <a:buChar char="•"/>
              <a:defRPr/>
            </a:pPr>
            <a:r>
              <a:rPr lang="en-US" sz="3600" dirty="0">
                <a:latin typeface="+mn-lt"/>
                <a:ea typeface="Arial Unicode MS" panose="020B0604020202020204" charset="-122"/>
                <a:cs typeface="Times New Roman" panose="02020603050405020304"/>
              </a:rPr>
              <a:t>Monmouth university students within the International Club (</a:t>
            </a:r>
            <a:r>
              <a:rPr lang="en-US" sz="3600" i="1" dirty="0">
                <a:latin typeface="+mn-lt"/>
                <a:ea typeface="Arial Unicode MS" panose="020B0604020202020204" charset="-122"/>
                <a:cs typeface="Times New Roman" panose="02020603050405020304"/>
              </a:rPr>
              <a:t>N</a:t>
            </a:r>
            <a:r>
              <a:rPr lang="en-US" sz="3600" dirty="0">
                <a:latin typeface="+mn-lt"/>
                <a:ea typeface="Arial Unicode MS" panose="020B0604020202020204" charset="-122"/>
                <a:cs typeface="Times New Roman" panose="02020603050405020304"/>
              </a:rPr>
              <a:t>=20)</a:t>
            </a:r>
          </a:p>
          <a:p>
            <a:pPr marL="1028700" lvl="1" indent="-571500">
              <a:buFont typeface="Arial,Sans-Serif"/>
              <a:buChar char="•"/>
              <a:defRPr/>
            </a:pPr>
            <a:r>
              <a:rPr lang="en-US" sz="3600" dirty="0">
                <a:latin typeface="+mn-lt"/>
                <a:ea typeface="Arial Unicode MS" panose="020B0604020202020204" charset="-122"/>
                <a:cs typeface="Times New Roman" panose="02020603050405020304"/>
              </a:rPr>
              <a:t>10 Undergraduate Students, 10 Graduate Students</a:t>
            </a:r>
          </a:p>
          <a:p>
            <a:pPr>
              <a:defRPr/>
            </a:pPr>
            <a:r>
              <a:rPr lang="en-US" sz="3600" b="1" i="1" dirty="0">
                <a:latin typeface="+mn-lt"/>
                <a:ea typeface="Arial Unicode MS" panose="020B0604020202020204" charset="-122"/>
                <a:cs typeface="Times New Roman" panose="02020603050405020304"/>
              </a:rPr>
              <a:t>Procedures</a:t>
            </a:r>
            <a:endParaRPr lang="en-US" sz="3600" dirty="0">
              <a:latin typeface="+mn-lt"/>
              <a:ea typeface="Arial Unicode MS" panose="020B0604020202020204" charset="-122"/>
              <a:cs typeface="Times New Roman" panose="02020603050405020304"/>
            </a:endParaRPr>
          </a:p>
          <a:p>
            <a:pPr marL="457200" indent="-457200">
              <a:buFont typeface="Arial" panose="020B0604020202020204"/>
              <a:buChar char="•"/>
              <a:defRPr/>
            </a:pPr>
            <a:r>
              <a:rPr lang="en-US" sz="3600" dirty="0">
                <a:latin typeface="+mn-lt"/>
                <a:ea typeface="Arial Unicode MS" panose="020B0604020202020204" charset="-122"/>
                <a:cs typeface="Times New Roman" panose="02020603050405020304"/>
              </a:rPr>
              <a:t>Study Design: Qualitative research</a:t>
            </a:r>
          </a:p>
          <a:p>
            <a:pPr marL="457200" indent="-457200">
              <a:buFont typeface="Arial" panose="020B0604020202020204"/>
              <a:buChar char="•"/>
              <a:defRPr/>
            </a:pPr>
            <a:r>
              <a:rPr lang="en-US" sz="3600" dirty="0">
                <a:latin typeface="+mn-lt"/>
                <a:ea typeface="Arial Unicode MS" panose="020B0604020202020204" charset="-122"/>
                <a:cs typeface="Times New Roman" panose="02020603050405020304"/>
              </a:rPr>
              <a:t>Sampling method: Purposeful sampling  </a:t>
            </a:r>
          </a:p>
          <a:p>
            <a:pPr marL="457200" indent="-457200">
              <a:buFont typeface="Arial" panose="020B0604020202020204"/>
              <a:buChar char="•"/>
              <a:defRPr/>
            </a:pPr>
            <a:r>
              <a:rPr lang="en-US" sz="3600" dirty="0">
                <a:latin typeface="+mn-lt"/>
                <a:ea typeface="Arial Unicode MS" panose="020B0604020202020204" charset="-122"/>
                <a:cs typeface="Times New Roman" panose="02020603050405020304"/>
              </a:rPr>
              <a:t>Instrument used: One-on-one interviews and open-minded questions</a:t>
            </a:r>
          </a:p>
          <a:p>
            <a:pPr marL="457200" indent="-457200">
              <a:buFont typeface="Arial" panose="020B0604020202020204"/>
              <a:buChar char="•"/>
              <a:defRPr/>
            </a:pPr>
            <a:r>
              <a:rPr lang="en-US" sz="3600" b="1" i="1" dirty="0">
                <a:latin typeface="+mn-lt"/>
                <a:ea typeface="Arial Unicode MS" panose="020B0604020202020204" charset="-122"/>
                <a:cs typeface="Times New Roman" panose="02020603050405020304"/>
              </a:rPr>
              <a:t>Measures</a:t>
            </a:r>
            <a:endParaRPr lang="en-US" sz="3600" dirty="0">
              <a:latin typeface="+mn-lt"/>
              <a:ea typeface="Arial Unicode MS" panose="020B0604020202020204" charset="-122"/>
              <a:cs typeface="Times New Roman" panose="02020603050405020304"/>
            </a:endParaRPr>
          </a:p>
          <a:p>
            <a:pPr marL="571500" indent="-571500">
              <a:buFont typeface="Arial" panose="020B0604020202020204"/>
              <a:buChar char="•"/>
              <a:defRPr/>
            </a:pPr>
            <a:r>
              <a:rPr lang="en-US" sz="3600" dirty="0">
                <a:latin typeface="+mn-lt"/>
                <a:ea typeface="Arial Unicode MS" panose="020B0604020202020204" charset="-122"/>
                <a:cs typeface="Times New Roman" panose="02020603050405020304"/>
              </a:rPr>
              <a:t>IV = “How often have you received academic advising in the past year?”</a:t>
            </a:r>
            <a:endParaRPr lang="en-US" sz="3600" dirty="0">
              <a:cs typeface="Times New Roman" panose="02020603050405020304"/>
            </a:endParaRPr>
          </a:p>
          <a:p>
            <a:pPr>
              <a:defRPr/>
            </a:pPr>
            <a:r>
              <a:rPr lang="en-US" sz="3600" dirty="0">
                <a:latin typeface="+mn-lt"/>
                <a:ea typeface="Arial Unicode MS" panose="020B0604020202020204" charset="-122"/>
                <a:cs typeface="Times New Roman" panose="02020603050405020304"/>
              </a:rPr>
              <a:t>(1) Never received (2) 1-2 times (3) 3-4 times (4) 5 times or more</a:t>
            </a:r>
            <a:endParaRPr lang="en-US" sz="3600" dirty="0">
              <a:cs typeface="Times New Roman" panose="02020603050405020304"/>
            </a:endParaRPr>
          </a:p>
          <a:p>
            <a:pPr marL="571500" indent="-571500">
              <a:buFont typeface="Arial" panose="020B0604020202020204"/>
              <a:buChar char="•"/>
              <a:defRPr/>
            </a:pPr>
            <a:r>
              <a:rPr lang="en-US" sz="3600" dirty="0">
                <a:latin typeface="+mn-lt"/>
                <a:ea typeface="Arial Unicode MS" panose="020B0604020202020204" charset="-122"/>
                <a:cs typeface="Times New Roman" panose="02020603050405020304"/>
              </a:rPr>
              <a:t>DV = “How satisfied are international students with academic advising?”</a:t>
            </a:r>
            <a:endParaRPr lang="en-US" sz="3600" dirty="0">
              <a:ea typeface="Arial Unicode MS" panose="020B0604020202020204" charset="-122"/>
              <a:cs typeface="Times New Roman" panose="02020603050405020304"/>
            </a:endParaRPr>
          </a:p>
          <a:p>
            <a:pPr marL="285750" indent="-285750">
              <a:buFont typeface="Arial" panose="020B0604020202020204"/>
              <a:buChar char="•"/>
              <a:defRPr/>
            </a:pPr>
            <a:r>
              <a:rPr lang="en-US" sz="3600" dirty="0">
                <a:latin typeface="+mn-lt"/>
                <a:ea typeface="Arial Unicode MS" panose="020B0604020202020204" charset="-122"/>
                <a:cs typeface="Times New Roman" panose="02020603050405020304"/>
              </a:rPr>
              <a:t>(1) Very dissatisfied (2)  Neutral (3) Dissatisfied</a:t>
            </a:r>
            <a:endParaRPr lang="en-US" sz="3600" dirty="0">
              <a:cs typeface="Times New Roman" panose="02020603050405020304"/>
            </a:endParaRPr>
          </a:p>
          <a:p>
            <a:pPr>
              <a:defRPr/>
            </a:pPr>
            <a:r>
              <a:rPr lang="en-US" sz="3600" b="1" i="1" dirty="0">
                <a:latin typeface="+mn-lt"/>
                <a:ea typeface="Arial Unicode MS" panose="020B0604020202020204" charset="-122"/>
                <a:cs typeface="Times New Roman" panose="02020603050405020304"/>
              </a:rPr>
              <a:t>Data Analysis</a:t>
            </a:r>
            <a:endParaRPr lang="en-US" sz="3600" dirty="0">
              <a:latin typeface="+mn-lt"/>
              <a:ea typeface="Arial Unicode MS" panose="020B0604020202020204" charset="-122"/>
              <a:cs typeface="Times New Roman" panose="02020603050405020304"/>
            </a:endParaRPr>
          </a:p>
          <a:p>
            <a:pPr marL="571500" indent="-571500">
              <a:buFont typeface="Arial" panose="020B0604020202020204"/>
              <a:buChar char="•"/>
              <a:defRPr/>
            </a:pPr>
            <a:r>
              <a:rPr lang="en-US" sz="3600" dirty="0">
                <a:latin typeface="+mn-lt"/>
                <a:ea typeface="Arial Unicode MS" panose="020B0604020202020204" charset="-122"/>
                <a:cs typeface="Times New Roman" panose="02020603050405020304"/>
              </a:rPr>
              <a:t>The type of analysis being employed in this study is thematic analysis, which involves identifying and analyzing recurring patterns or themes within qualitative data.</a:t>
            </a:r>
            <a:endParaRPr lang="en-US" altLang="en-US" sz="3600" dirty="0">
              <a:latin typeface="+mn-lt"/>
              <a:ea typeface="Arial Unicode MS" panose="020B0604020202020204" charset="-122"/>
              <a:cs typeface="Arial Unicode MS" panose="020B0604020202020204" charset="-122"/>
            </a:endParaRPr>
          </a:p>
        </p:txBody>
      </p:sp>
      <p:sp>
        <p:nvSpPr>
          <p:cNvPr id="22" name="Text Box 39"/>
          <p:cNvSpPr txBox="1">
            <a:spLocks noChangeArrowheads="1"/>
          </p:cNvSpPr>
          <p:nvPr/>
        </p:nvSpPr>
        <p:spPr bwMode="auto">
          <a:xfrm>
            <a:off x="27439678" y="15142364"/>
            <a:ext cx="8153400" cy="979487"/>
          </a:xfrm>
          <a:prstGeom prst="rect">
            <a:avLst/>
          </a:prstGeom>
          <a:solidFill>
            <a:schemeClr val="tx2">
              <a:lumMod val="20000"/>
              <a:lumOff val="80000"/>
            </a:schemeClr>
          </a:solidFill>
          <a:ln w="53975">
            <a:solidFill>
              <a:schemeClr val="tx1"/>
            </a:solidFill>
          </a:ln>
        </p:spPr>
        <p:txBody>
          <a:bodyPr lIns="360000" tIns="180000" rIns="360000" bIns="180000">
            <a:spAutoFit/>
          </a:bodyPr>
          <a:lstStyle>
            <a:defPPr>
              <a:defRPr lang="en-US"/>
            </a:defPPr>
            <a:lvl1pPr algn="ctr">
              <a:spcBef>
                <a:spcPct val="50000"/>
              </a:spcBef>
              <a:defRPr sz="4000" b="1">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GB" altLang="en-US" dirty="0"/>
              <a:t>REFERENCES</a:t>
            </a:r>
            <a:endParaRPr lang="en-US" altLang="en-US" dirty="0"/>
          </a:p>
        </p:txBody>
      </p:sp>
      <p:pic>
        <p:nvPicPr>
          <p:cNvPr id="411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40780" y="25802213"/>
            <a:ext cx="45386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7" name="Text Box 343"/>
          <p:cNvSpPr txBox="1">
            <a:spLocks noChangeArrowheads="1"/>
          </p:cNvSpPr>
          <p:nvPr/>
        </p:nvSpPr>
        <p:spPr bwMode="auto">
          <a:xfrm>
            <a:off x="27452285" y="16121675"/>
            <a:ext cx="8153400" cy="96891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180000" rIns="360000" bIns="180000" anchor="t">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Aft>
                <a:spcPts val="1800"/>
              </a:spcAft>
            </a:pPr>
            <a:r>
              <a:rPr lang="en-US" sz="3600" dirty="0">
                <a:latin typeface="Times New Roman" panose="02020603050405020304"/>
                <a:cs typeface="Times New Roman" panose="02020603050405020304"/>
              </a:rPr>
              <a:t>[1] IIE. (2023). United states hosts over 1 million international students, fastest enrollment growth rate in more than 40 years. Retrieved from https://www.iie.org/news/us-hosts-over-1-million-fastest-growth-for-40-years</a:t>
            </a:r>
            <a:endParaRPr lang="en-US" dirty="0">
              <a:cs typeface="Times New Roman" panose="02020603050405020304" pitchFamily="18" charset="0"/>
            </a:endParaRPr>
          </a:p>
          <a:p>
            <a:pPr>
              <a:spcAft>
                <a:spcPts val="1800"/>
              </a:spcAft>
            </a:pPr>
            <a:r>
              <a:rPr lang="en-US" sz="3600" dirty="0">
                <a:latin typeface="Times New Roman" panose="02020603050405020304"/>
                <a:cs typeface="Times New Roman" panose="02020603050405020304"/>
              </a:rPr>
              <a:t>[2] Hayes, S., Lindeman, L., &amp; </a:t>
            </a:r>
            <a:r>
              <a:rPr lang="en-US" sz="3600" dirty="0" err="1">
                <a:latin typeface="Times New Roman" panose="02020603050405020304"/>
                <a:cs typeface="Times New Roman" panose="02020603050405020304"/>
              </a:rPr>
              <a:t>Lukszo</a:t>
            </a:r>
            <a:r>
              <a:rPr lang="en-US" sz="3600" dirty="0">
                <a:latin typeface="Times New Roman" panose="02020603050405020304"/>
                <a:cs typeface="Times New Roman" panose="02020603050405020304"/>
              </a:rPr>
              <a:t>, C. (2020). The role of academic advisors in the development of transfer student capital. NACADA Journal, 40(1), 49–63. </a:t>
            </a:r>
            <a:r>
              <a:rPr lang="en-US" sz="3600" dirty="0" err="1">
                <a:latin typeface="Times New Roman" panose="02020603050405020304"/>
                <a:cs typeface="Times New Roman" panose="02020603050405020304"/>
              </a:rPr>
              <a:t>doi</a:t>
            </a:r>
            <a:r>
              <a:rPr lang="en-US" sz="3600" dirty="0">
                <a:latin typeface="Times New Roman" panose="02020603050405020304"/>
                <a:cs typeface="Times New Roman" panose="02020603050405020304"/>
              </a:rPr>
              <a:t>: 10.12930/NACADA-18-35</a:t>
            </a:r>
          </a:p>
          <a:p>
            <a:pPr>
              <a:spcAft>
                <a:spcPts val="1800"/>
              </a:spcAft>
            </a:pPr>
            <a:r>
              <a:rPr lang="en-US" sz="3600" dirty="0">
                <a:latin typeface="Times New Roman" panose="02020603050405020304"/>
                <a:cs typeface="Times New Roman" panose="02020603050405020304"/>
              </a:rPr>
              <a:t>[3] Surdam, J. C., &amp; Collins, J. R. (1984). Adaptation of international students: A cause for concern. Journal of College Student Personnel.</a:t>
            </a:r>
          </a:p>
        </p:txBody>
      </p:sp>
      <p:sp>
        <p:nvSpPr>
          <p:cNvPr id="7" name="TextBox 6"/>
          <p:cNvSpPr txBox="1"/>
          <p:nvPr/>
        </p:nvSpPr>
        <p:spPr>
          <a:xfrm>
            <a:off x="9690719" y="8259632"/>
            <a:ext cx="8263554" cy="10341293"/>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190500" lvl="1" indent="0" algn="ctr">
              <a:spcAft>
                <a:spcPts val="1800"/>
              </a:spcAft>
            </a:pPr>
            <a:r>
              <a:rPr lang="en-US" sz="3200" b="1" dirty="0">
                <a:latin typeface="Times New Roman" panose="02020603050405020304"/>
                <a:cs typeface="Times New Roman" panose="02020603050405020304"/>
              </a:rPr>
              <a:t>Purpose:</a:t>
            </a:r>
          </a:p>
          <a:p>
            <a:pPr marL="647700" lvl="1" indent="-457200">
              <a:spcAft>
                <a:spcPts val="1800"/>
              </a:spcAft>
              <a:buFont typeface="Arial" panose="020B0604020202020204" pitchFamily="34" charset="0"/>
              <a:buChar char="•"/>
            </a:pPr>
            <a:r>
              <a:rPr lang="en-US" sz="3200" dirty="0">
                <a:solidFill>
                  <a:srgbClr val="000000"/>
                </a:solidFill>
                <a:latin typeface="+mn-lt"/>
              </a:rPr>
              <a:t>The purpose of this study is to investigate the effectiveness of academic advising for international students within the higher education context, recognizing its profound impact on students’ academic achievements and individual development</a:t>
            </a:r>
            <a:r>
              <a:rPr lang="en-US" sz="3200" dirty="0">
                <a:latin typeface="Times New Roman" panose="02020603050405020304"/>
                <a:cs typeface="Times New Roman" panose="02020603050405020304"/>
              </a:rPr>
              <a:t>.</a:t>
            </a:r>
          </a:p>
          <a:p>
            <a:pPr marL="190500" lvl="1" indent="0" algn="ctr">
              <a:spcAft>
                <a:spcPts val="1800"/>
              </a:spcAft>
            </a:pPr>
            <a:endParaRPr lang="en-US" sz="1200" b="1" dirty="0">
              <a:latin typeface="Times New Roman" panose="02020603050405020304"/>
              <a:cs typeface="Times New Roman" panose="02020603050405020304"/>
            </a:endParaRPr>
          </a:p>
          <a:p>
            <a:pPr marL="190500" lvl="1" indent="0" algn="ctr">
              <a:spcAft>
                <a:spcPts val="1800"/>
              </a:spcAft>
            </a:pPr>
            <a:r>
              <a:rPr lang="en-US" sz="3200" b="1" dirty="0">
                <a:latin typeface="Times New Roman" panose="02020603050405020304"/>
                <a:cs typeface="Times New Roman" panose="02020603050405020304"/>
              </a:rPr>
              <a:t>Research Questions:</a:t>
            </a:r>
            <a:endParaRPr lang="en-US" dirty="0">
              <a:latin typeface="Times New Roman" panose="02020603050405020304"/>
              <a:cs typeface="Times New Roman" panose="02020603050405020304"/>
            </a:endParaRPr>
          </a:p>
          <a:p>
            <a:pPr marL="647700" lvl="1" indent="-457200">
              <a:spcAft>
                <a:spcPts val="1800"/>
              </a:spcAft>
              <a:buFont typeface="Arial" panose="020B0604020202020204"/>
              <a:buChar char="•"/>
            </a:pPr>
            <a:r>
              <a:rPr lang="en-US" sz="3200" dirty="0">
                <a:latin typeface="Times New Roman" panose="02020603050405020304"/>
                <a:cs typeface="Times New Roman" panose="02020603050405020304"/>
              </a:rPr>
              <a:t>What are the common challenges faced by international students in academic advising?</a:t>
            </a:r>
            <a:br>
              <a:rPr lang="en-US" sz="3200" dirty="0">
                <a:cs typeface="Times New Roman" panose="02020603050405020304"/>
              </a:rPr>
            </a:br>
            <a:r>
              <a:rPr lang="en-US" sz="3200" dirty="0">
                <a:latin typeface="Times New Roman" panose="02020603050405020304"/>
                <a:cs typeface="Times New Roman" panose="02020603050405020304"/>
              </a:rPr>
              <a:t>And how do advisors assist them in addressing these challenges?</a:t>
            </a:r>
            <a:endParaRPr lang="en-US" dirty="0">
              <a:cs typeface="Times New Roman" panose="02020603050405020304" pitchFamily="18" charset="0"/>
            </a:endParaRPr>
          </a:p>
          <a:p>
            <a:pPr marL="647700" lvl="1" indent="-457200">
              <a:spcAft>
                <a:spcPts val="1800"/>
              </a:spcAft>
              <a:buFont typeface="Arial" panose="020B0604020202020204"/>
              <a:buChar char="•"/>
            </a:pPr>
            <a:r>
              <a:rPr lang="en-US" sz="3200" dirty="0">
                <a:latin typeface="Times New Roman" panose="02020603050405020304"/>
                <a:cs typeface="Times New Roman" panose="02020603050405020304"/>
              </a:rPr>
              <a:t>What is the impact of academic advising on the academic success of international</a:t>
            </a:r>
            <a:br>
              <a:rPr lang="en-US" sz="3200" dirty="0">
                <a:cs typeface="Times New Roman" panose="02020603050405020304"/>
              </a:rPr>
            </a:br>
            <a:r>
              <a:rPr lang="en-US" sz="3200" dirty="0">
                <a:latin typeface="Times New Roman" panose="02020603050405020304"/>
                <a:cs typeface="Times New Roman" panose="02020603050405020304"/>
              </a:rPr>
              <a:t>students?</a:t>
            </a:r>
            <a:endParaRPr lang="en-US" dirty="0">
              <a:cs typeface="Times New Roman" panose="02020603050405020304" pitchFamily="18" charset="0"/>
            </a:endParaRPr>
          </a:p>
          <a:p>
            <a:pPr marL="647700" lvl="1" indent="-457200">
              <a:spcAft>
                <a:spcPts val="1800"/>
              </a:spcAft>
              <a:buFont typeface="Arial" panose="020B0604020202020204"/>
              <a:buChar char="•"/>
            </a:pPr>
            <a:r>
              <a:rPr lang="en-US" sz="3200" dirty="0">
                <a:latin typeface="Times New Roman" panose="02020603050405020304"/>
                <a:cs typeface="Times New Roman" panose="02020603050405020304"/>
              </a:rPr>
              <a:t>What are the long-term implications of academic advising for international students?</a:t>
            </a:r>
            <a:endParaRPr lang="en-US" dirty="0">
              <a:cs typeface="Times New Roman" panose="02020603050405020304"/>
            </a:endParaRPr>
          </a:p>
        </p:txBody>
      </p:sp>
      <p:pic>
        <p:nvPicPr>
          <p:cNvPr id="54" name="Audio 53">
            <a:extLst>
              <a:ext uri="{FF2B5EF4-FFF2-40B4-BE49-F238E27FC236}">
                <a16:creationId xmlns:a16="http://schemas.microsoft.com/office/drawing/2014/main" id="{96678F95-6C3E-DD66-88C9-4B9A94FB1B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610800" y="282956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7376"/>
    </mc:Choice>
    <mc:Fallback>
      <p:transition spd="slow" advTm="3873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4"/>
                </p:tgtEl>
              </p:cMediaNode>
            </p:audio>
          </p:childTnLst>
        </p:cTn>
      </p:par>
    </p:tnLst>
  </p:timing>
</p:sld>
</file>

<file path=ppt/theme/theme1.xml><?xml version="1.0" encoding="utf-8"?>
<a:theme xmlns:a="http://schemas.openxmlformats.org/drawingml/2006/main" name="Blank 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45</TotalTime>
  <Words>911</Words>
  <Application>Microsoft Macintosh PowerPoint</Application>
  <PresentationFormat>Custom</PresentationFormat>
  <Paragraphs>74</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 Unicode MS</vt:lpstr>
      <vt:lpstr>Arial,Sans-Serif</vt:lpstr>
      <vt:lpstr>Arial</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Qu, Weihao</cp:lastModifiedBy>
  <cp:revision>828</cp:revision>
  <cp:lastPrinted>2024-04-08T03:01:30Z</cp:lastPrinted>
  <dcterms:created xsi:type="dcterms:W3CDTF">2024-04-08T03:01:30Z</dcterms:created>
  <dcterms:modified xsi:type="dcterms:W3CDTF">2024-04-09T00:35:37Z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DD92F2A2EBA46EFC095E13665C9C202A</vt:lpwstr>
  </property>
  <property fmtid="{D5CDD505-2E9C-101B-9397-08002B2CF9AE}" pid="3" name="KSOProductBuildVer">
    <vt:lpwstr>1033-5.1.1.7676</vt:lpwstr>
  </property>
</Properties>
</file>