
<file path=[Content_Types].xml><?xml version="1.0" encoding="utf-8"?>
<Types xmlns="http://schemas.openxmlformats.org/package/2006/content-types">
  <Default ContentType="application/x-fontdata" Extension="fntdata"/>
  <Default ContentType="image/jpeg" Extension="jpeg"/>
  <Default ContentType="audio/m4a" Extension="m4a"/>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Lst>
  <p:sldSz cx="43891200" cy="32918400"/>
  <p:notesSz cx="6858000" cy="9144000"/>
  <p:embeddedFontLst>
    <p:embeddedFont>
      <p:font typeface="Sniglet" charset="1" panose="04070505030100020000"/>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Marykate" charset="1" panose="00000000000000000000"/>
      <p:regular r:id="rId11"/>
    </p:embeddedFont>
    <p:embeddedFont>
      <p:font typeface="Nunito" charset="1" panose="00000000000000000000"/>
      <p:regular r:id="rId12"/>
    </p:embeddedFont>
    <p:embeddedFont>
      <p:font typeface="Nunito Bold" charset="1" panose="00000000000000000000"/>
      <p:regular r:id="rId13"/>
    </p:embeddedFont>
    <p:embeddedFont>
      <p:font typeface="Nunito Italics" charset="1" panose="00000000000000000000"/>
      <p:regular r:id="rId14"/>
    </p:embeddedFont>
    <p:embeddedFont>
      <p:font typeface="Nunito Bold Italics" charset="1" panose="00000000000000000000"/>
      <p:regular r:id="rId15"/>
    </p:embeddedFont>
    <p:embeddedFont>
      <p:font typeface="Nunito Extra-Light" charset="1" panose="00000000000000000000"/>
      <p:regular r:id="rId16"/>
    </p:embeddedFont>
    <p:embeddedFont>
      <p:font typeface="Nunito Extra-Light Italics" charset="1" panose="00000000000000000000"/>
      <p:regular r:id="rId17"/>
    </p:embeddedFont>
    <p:embeddedFont>
      <p:font typeface="Nunito Light" charset="1" panose="00000000000000000000"/>
      <p:regular r:id="rId18"/>
    </p:embeddedFont>
    <p:embeddedFont>
      <p:font typeface="Nunito Light Italics" charset="1" panose="00000000000000000000"/>
      <p:regular r:id="rId19"/>
    </p:embeddedFont>
    <p:embeddedFont>
      <p:font typeface="Nunito Medium" charset="1" panose="00000000000000000000"/>
      <p:regular r:id="rId20"/>
    </p:embeddedFont>
    <p:embeddedFont>
      <p:font typeface="Nunito Medium Italics" charset="1" panose="00000000000000000000"/>
      <p:regular r:id="rId21"/>
    </p:embeddedFont>
    <p:embeddedFont>
      <p:font typeface="Nunito Semi-Bold" charset="1" panose="00000000000000000000"/>
      <p:regular r:id="rId22"/>
    </p:embeddedFont>
    <p:embeddedFont>
      <p:font typeface="Nunito Semi-Bold Italics" charset="1" panose="00000000000000000000"/>
      <p:regular r:id="rId23"/>
    </p:embeddedFont>
    <p:embeddedFont>
      <p:font typeface="Nunito Ultra-Bold" charset="1" panose="00000000000000000000"/>
      <p:regular r:id="rId24"/>
    </p:embeddedFont>
    <p:embeddedFont>
      <p:font typeface="Nunito Ultra-Bold Italics" charset="1" panose="00000000000000000000"/>
      <p:regular r:id="rId25"/>
    </p:embeddedFont>
    <p:embeddedFont>
      <p:font typeface="Nunito Heavy" charset="1" panose="00000000000000000000"/>
      <p:regular r:id="rId26"/>
    </p:embeddedFont>
    <p:embeddedFont>
      <p:font typeface="Nunito Heavy Italics" charset="1" panose="000000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aAGB49NjBwY.m4a" Type="http://schemas.microsoft.com/office/2007/relationships/media"/><Relationship Id="rId7" Target="../media/aAGB49NjBwY.m4a" Type="http://schemas.openxmlformats.org/officeDocument/2006/relationships/audio"/></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EF9F4"/>
        </a:solidFill>
      </p:bgPr>
    </p:bg>
    <p:spTree>
      <p:nvGrpSpPr>
        <p:cNvPr id="1" name=""/>
        <p:cNvGrpSpPr/>
        <p:nvPr/>
      </p:nvGrpSpPr>
      <p:grpSpPr>
        <a:xfrm>
          <a:off x="0" y="0"/>
          <a:ext cx="0" cy="0"/>
          <a:chOff x="0" y="0"/>
          <a:chExt cx="0" cy="0"/>
        </a:xfrm>
      </p:grpSpPr>
      <p:sp>
        <p:nvSpPr>
          <p:cNvPr name="AutoShape 2" id="2"/>
          <p:cNvSpPr/>
          <p:nvPr/>
        </p:nvSpPr>
        <p:spPr>
          <a:xfrm rot="0">
            <a:off x="10937081" y="-1465274"/>
            <a:ext cx="11008519" cy="34383674"/>
          </a:xfrm>
          <a:prstGeom prst="rect">
            <a:avLst/>
          </a:prstGeom>
          <a:solidFill>
            <a:srgbClr val="CED9E4"/>
          </a:solidFill>
        </p:spPr>
      </p:sp>
      <p:sp>
        <p:nvSpPr>
          <p:cNvPr name="AutoShape 3" id="3"/>
          <p:cNvSpPr/>
          <p:nvPr/>
        </p:nvSpPr>
        <p:spPr>
          <a:xfrm rot="5399999">
            <a:off x="4753763" y="16435388"/>
            <a:ext cx="34383674" cy="0"/>
          </a:xfrm>
          <a:prstGeom prst="line">
            <a:avLst/>
          </a:prstGeom>
          <a:ln cap="rnd" w="47625">
            <a:solidFill>
              <a:srgbClr val="96B8EF"/>
            </a:solidFill>
            <a:prstDash val="solid"/>
            <a:headEnd type="none" len="sm" w="sm"/>
            <a:tailEnd type="none" len="sm" w="sm"/>
          </a:ln>
        </p:spPr>
      </p:sp>
      <p:grpSp>
        <p:nvGrpSpPr>
          <p:cNvPr name="Group 4" id="4"/>
          <p:cNvGrpSpPr/>
          <p:nvPr/>
        </p:nvGrpSpPr>
        <p:grpSpPr>
          <a:xfrm rot="0">
            <a:off x="15840132" y="824133"/>
            <a:ext cx="1512570" cy="1512570"/>
            <a:chOff x="0" y="0"/>
            <a:chExt cx="2016760" cy="2016760"/>
          </a:xfrm>
        </p:grpSpPr>
        <p:grpSp>
          <p:nvGrpSpPr>
            <p:cNvPr name="Group 5" id="5"/>
            <p:cNvGrpSpPr>
              <a:grpSpLocks noChangeAspect="true"/>
            </p:cNvGrpSpPr>
            <p:nvPr/>
          </p:nvGrpSpPr>
          <p:grpSpPr>
            <a:xfrm rot="0">
              <a:off x="0" y="0"/>
              <a:ext cx="2016760" cy="2016760"/>
              <a:chOff x="0" y="0"/>
              <a:chExt cx="6355080" cy="6355080"/>
            </a:xfrm>
          </p:grpSpPr>
          <p:sp>
            <p:nvSpPr>
              <p:cNvPr name="Freeform 6" id="6"/>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96B8EF"/>
              </a:solidFill>
            </p:spPr>
          </p:sp>
        </p:grpSp>
        <p:sp>
          <p:nvSpPr>
            <p:cNvPr name="TextBox 7" id="7"/>
            <p:cNvSpPr txBox="true"/>
            <p:nvPr/>
          </p:nvSpPr>
          <p:spPr>
            <a:xfrm rot="0">
              <a:off x="377517" y="444923"/>
              <a:ext cx="1261727" cy="1064683"/>
            </a:xfrm>
            <a:prstGeom prst="rect">
              <a:avLst/>
            </a:prstGeom>
          </p:spPr>
          <p:txBody>
            <a:bodyPr anchor="t" rtlCol="false" tIns="0" lIns="0" bIns="0" rIns="0">
              <a:spAutoFit/>
            </a:bodyPr>
            <a:lstStyle/>
            <a:p>
              <a:pPr algn="ctr" marL="0" indent="0" lvl="0">
                <a:lnSpc>
                  <a:spcPts val="6500"/>
                </a:lnSpc>
                <a:spcBef>
                  <a:spcPct val="0"/>
                </a:spcBef>
              </a:pPr>
              <a:r>
                <a:rPr lang="en-US" sz="5000">
                  <a:solidFill>
                    <a:srgbClr val="355079"/>
                  </a:solidFill>
                  <a:latin typeface="Sniglet"/>
                </a:rPr>
                <a:t>01</a:t>
              </a:r>
            </a:p>
          </p:txBody>
        </p:sp>
      </p:grpSp>
      <p:grpSp>
        <p:nvGrpSpPr>
          <p:cNvPr name="Group 8" id="8"/>
          <p:cNvGrpSpPr/>
          <p:nvPr/>
        </p:nvGrpSpPr>
        <p:grpSpPr>
          <a:xfrm rot="0">
            <a:off x="22944955" y="5120726"/>
            <a:ext cx="1512570" cy="1512570"/>
            <a:chOff x="0" y="0"/>
            <a:chExt cx="2016760" cy="2016760"/>
          </a:xfrm>
        </p:grpSpPr>
        <p:grpSp>
          <p:nvGrpSpPr>
            <p:cNvPr name="Group 9" id="9"/>
            <p:cNvGrpSpPr>
              <a:grpSpLocks noChangeAspect="true"/>
            </p:cNvGrpSpPr>
            <p:nvPr/>
          </p:nvGrpSpPr>
          <p:grpSpPr>
            <a:xfrm rot="0">
              <a:off x="0" y="0"/>
              <a:ext cx="2016760" cy="2016760"/>
              <a:chOff x="0" y="0"/>
              <a:chExt cx="6355080" cy="6355080"/>
            </a:xfrm>
          </p:grpSpPr>
          <p:sp>
            <p:nvSpPr>
              <p:cNvPr name="Freeform 10" id="10"/>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96B8EF"/>
              </a:solidFill>
            </p:spPr>
          </p:sp>
        </p:grpSp>
        <p:sp>
          <p:nvSpPr>
            <p:cNvPr name="TextBox 11" id="11"/>
            <p:cNvSpPr txBox="true"/>
            <p:nvPr/>
          </p:nvSpPr>
          <p:spPr>
            <a:xfrm rot="0">
              <a:off x="377517" y="444923"/>
              <a:ext cx="1261727" cy="1064683"/>
            </a:xfrm>
            <a:prstGeom prst="rect">
              <a:avLst/>
            </a:prstGeom>
          </p:spPr>
          <p:txBody>
            <a:bodyPr anchor="t" rtlCol="false" tIns="0" lIns="0" bIns="0" rIns="0">
              <a:spAutoFit/>
            </a:bodyPr>
            <a:lstStyle/>
            <a:p>
              <a:pPr algn="ctr" marL="0" indent="0" lvl="0">
                <a:lnSpc>
                  <a:spcPts val="6500"/>
                </a:lnSpc>
                <a:spcBef>
                  <a:spcPct val="0"/>
                </a:spcBef>
              </a:pPr>
              <a:r>
                <a:rPr lang="en-US" sz="5000">
                  <a:solidFill>
                    <a:srgbClr val="355079"/>
                  </a:solidFill>
                  <a:latin typeface="Sniglet"/>
                </a:rPr>
                <a:t>03</a:t>
              </a:r>
            </a:p>
          </p:txBody>
        </p:sp>
      </p:grpSp>
      <p:grpSp>
        <p:nvGrpSpPr>
          <p:cNvPr name="Group 12" id="12"/>
          <p:cNvGrpSpPr/>
          <p:nvPr/>
        </p:nvGrpSpPr>
        <p:grpSpPr>
          <a:xfrm rot="0">
            <a:off x="22944955" y="22546061"/>
            <a:ext cx="1512570" cy="1512570"/>
            <a:chOff x="0" y="0"/>
            <a:chExt cx="2016760" cy="2016760"/>
          </a:xfrm>
        </p:grpSpPr>
        <p:grpSp>
          <p:nvGrpSpPr>
            <p:cNvPr name="Group 13" id="13"/>
            <p:cNvGrpSpPr>
              <a:grpSpLocks noChangeAspect="true"/>
            </p:cNvGrpSpPr>
            <p:nvPr/>
          </p:nvGrpSpPr>
          <p:grpSpPr>
            <a:xfrm rot="0">
              <a:off x="0" y="0"/>
              <a:ext cx="2016760" cy="2016760"/>
              <a:chOff x="0" y="0"/>
              <a:chExt cx="6355080" cy="6355080"/>
            </a:xfrm>
          </p:grpSpPr>
          <p:sp>
            <p:nvSpPr>
              <p:cNvPr name="Freeform 14" id="14"/>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96B8EF"/>
              </a:solidFill>
            </p:spPr>
          </p:sp>
        </p:grpSp>
        <p:sp>
          <p:nvSpPr>
            <p:cNvPr name="TextBox 15" id="15"/>
            <p:cNvSpPr txBox="true"/>
            <p:nvPr/>
          </p:nvSpPr>
          <p:spPr>
            <a:xfrm rot="0">
              <a:off x="377517" y="444923"/>
              <a:ext cx="1261727" cy="1064683"/>
            </a:xfrm>
            <a:prstGeom prst="rect">
              <a:avLst/>
            </a:prstGeom>
          </p:spPr>
          <p:txBody>
            <a:bodyPr anchor="t" rtlCol="false" tIns="0" lIns="0" bIns="0" rIns="0">
              <a:spAutoFit/>
            </a:bodyPr>
            <a:lstStyle/>
            <a:p>
              <a:pPr algn="ctr" marL="0" indent="0" lvl="0">
                <a:lnSpc>
                  <a:spcPts val="6500"/>
                </a:lnSpc>
                <a:spcBef>
                  <a:spcPct val="0"/>
                </a:spcBef>
              </a:pPr>
              <a:r>
                <a:rPr lang="en-US" sz="5000">
                  <a:solidFill>
                    <a:srgbClr val="355079"/>
                  </a:solidFill>
                  <a:latin typeface="Sniglet"/>
                </a:rPr>
                <a:t>06</a:t>
              </a:r>
            </a:p>
          </p:txBody>
        </p:sp>
      </p:grpSp>
      <p:grpSp>
        <p:nvGrpSpPr>
          <p:cNvPr name="Group 16" id="16"/>
          <p:cNvGrpSpPr/>
          <p:nvPr/>
        </p:nvGrpSpPr>
        <p:grpSpPr>
          <a:xfrm rot="0">
            <a:off x="22944955" y="17248966"/>
            <a:ext cx="1512570" cy="1512570"/>
            <a:chOff x="0" y="0"/>
            <a:chExt cx="2016760" cy="2016760"/>
          </a:xfrm>
        </p:grpSpPr>
        <p:grpSp>
          <p:nvGrpSpPr>
            <p:cNvPr name="Group 17" id="17"/>
            <p:cNvGrpSpPr>
              <a:grpSpLocks noChangeAspect="true"/>
            </p:cNvGrpSpPr>
            <p:nvPr/>
          </p:nvGrpSpPr>
          <p:grpSpPr>
            <a:xfrm rot="0">
              <a:off x="0" y="0"/>
              <a:ext cx="2016760" cy="2016760"/>
              <a:chOff x="0" y="0"/>
              <a:chExt cx="6355080" cy="6355080"/>
            </a:xfrm>
          </p:grpSpPr>
          <p:sp>
            <p:nvSpPr>
              <p:cNvPr name="Freeform 18" id="18"/>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96B8EF"/>
              </a:solidFill>
            </p:spPr>
          </p:sp>
        </p:grpSp>
        <p:sp>
          <p:nvSpPr>
            <p:cNvPr name="TextBox 19" id="19"/>
            <p:cNvSpPr txBox="true"/>
            <p:nvPr/>
          </p:nvSpPr>
          <p:spPr>
            <a:xfrm rot="0">
              <a:off x="377517" y="444923"/>
              <a:ext cx="1261727" cy="1064683"/>
            </a:xfrm>
            <a:prstGeom prst="rect">
              <a:avLst/>
            </a:prstGeom>
          </p:spPr>
          <p:txBody>
            <a:bodyPr anchor="t" rtlCol="false" tIns="0" lIns="0" bIns="0" rIns="0">
              <a:spAutoFit/>
            </a:bodyPr>
            <a:lstStyle/>
            <a:p>
              <a:pPr algn="ctr" marL="0" indent="0" lvl="0">
                <a:lnSpc>
                  <a:spcPts val="6500"/>
                </a:lnSpc>
                <a:spcBef>
                  <a:spcPct val="0"/>
                </a:spcBef>
              </a:pPr>
              <a:r>
                <a:rPr lang="en-US" sz="5000">
                  <a:solidFill>
                    <a:srgbClr val="355079"/>
                  </a:solidFill>
                  <a:latin typeface="Sniglet"/>
                </a:rPr>
                <a:t>05</a:t>
              </a:r>
            </a:p>
          </p:txBody>
        </p:sp>
      </p:grpSp>
      <p:grpSp>
        <p:nvGrpSpPr>
          <p:cNvPr name="Group 20" id="20"/>
          <p:cNvGrpSpPr/>
          <p:nvPr/>
        </p:nvGrpSpPr>
        <p:grpSpPr>
          <a:xfrm rot="0">
            <a:off x="22944955" y="11951871"/>
            <a:ext cx="1512570" cy="1512570"/>
            <a:chOff x="0" y="0"/>
            <a:chExt cx="2016760" cy="2016760"/>
          </a:xfrm>
        </p:grpSpPr>
        <p:grpSp>
          <p:nvGrpSpPr>
            <p:cNvPr name="Group 21" id="21"/>
            <p:cNvGrpSpPr>
              <a:grpSpLocks noChangeAspect="true"/>
            </p:cNvGrpSpPr>
            <p:nvPr/>
          </p:nvGrpSpPr>
          <p:grpSpPr>
            <a:xfrm rot="0">
              <a:off x="0" y="0"/>
              <a:ext cx="2016760" cy="2016760"/>
              <a:chOff x="0" y="0"/>
              <a:chExt cx="6355080" cy="6355080"/>
            </a:xfrm>
          </p:grpSpPr>
          <p:sp>
            <p:nvSpPr>
              <p:cNvPr name="Freeform 22" id="22"/>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96B8EF"/>
              </a:solidFill>
            </p:spPr>
          </p:sp>
        </p:grpSp>
        <p:sp>
          <p:nvSpPr>
            <p:cNvPr name="TextBox 23" id="23"/>
            <p:cNvSpPr txBox="true"/>
            <p:nvPr/>
          </p:nvSpPr>
          <p:spPr>
            <a:xfrm rot="0">
              <a:off x="377517" y="444923"/>
              <a:ext cx="1261727" cy="1064683"/>
            </a:xfrm>
            <a:prstGeom prst="rect">
              <a:avLst/>
            </a:prstGeom>
          </p:spPr>
          <p:txBody>
            <a:bodyPr anchor="t" rtlCol="false" tIns="0" lIns="0" bIns="0" rIns="0">
              <a:spAutoFit/>
            </a:bodyPr>
            <a:lstStyle/>
            <a:p>
              <a:pPr algn="ctr" marL="0" indent="0" lvl="0">
                <a:lnSpc>
                  <a:spcPts val="6500"/>
                </a:lnSpc>
                <a:spcBef>
                  <a:spcPct val="0"/>
                </a:spcBef>
              </a:pPr>
              <a:r>
                <a:rPr lang="en-US" sz="5000">
                  <a:solidFill>
                    <a:srgbClr val="355079"/>
                  </a:solidFill>
                  <a:latin typeface="Sniglet"/>
                </a:rPr>
                <a:t>04</a:t>
              </a:r>
            </a:p>
          </p:txBody>
        </p:sp>
      </p:grpSp>
      <p:grpSp>
        <p:nvGrpSpPr>
          <p:cNvPr name="Group 24" id="24"/>
          <p:cNvGrpSpPr/>
          <p:nvPr/>
        </p:nvGrpSpPr>
        <p:grpSpPr>
          <a:xfrm rot="0">
            <a:off x="15840132" y="16151220"/>
            <a:ext cx="1512570" cy="1512570"/>
            <a:chOff x="0" y="0"/>
            <a:chExt cx="2016760" cy="2016760"/>
          </a:xfrm>
        </p:grpSpPr>
        <p:grpSp>
          <p:nvGrpSpPr>
            <p:cNvPr name="Group 25" id="25"/>
            <p:cNvGrpSpPr>
              <a:grpSpLocks noChangeAspect="true"/>
            </p:cNvGrpSpPr>
            <p:nvPr/>
          </p:nvGrpSpPr>
          <p:grpSpPr>
            <a:xfrm rot="0">
              <a:off x="0" y="0"/>
              <a:ext cx="2016760" cy="2016760"/>
              <a:chOff x="0" y="0"/>
              <a:chExt cx="6355080" cy="6355080"/>
            </a:xfrm>
          </p:grpSpPr>
          <p:sp>
            <p:nvSpPr>
              <p:cNvPr name="Freeform 26" id="26"/>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96B8EF"/>
              </a:solidFill>
            </p:spPr>
          </p:sp>
        </p:grpSp>
        <p:sp>
          <p:nvSpPr>
            <p:cNvPr name="TextBox 27" id="27"/>
            <p:cNvSpPr txBox="true"/>
            <p:nvPr/>
          </p:nvSpPr>
          <p:spPr>
            <a:xfrm rot="0">
              <a:off x="377517" y="444923"/>
              <a:ext cx="1261727" cy="1064683"/>
            </a:xfrm>
            <a:prstGeom prst="rect">
              <a:avLst/>
            </a:prstGeom>
          </p:spPr>
          <p:txBody>
            <a:bodyPr anchor="t" rtlCol="false" tIns="0" lIns="0" bIns="0" rIns="0">
              <a:spAutoFit/>
            </a:bodyPr>
            <a:lstStyle/>
            <a:p>
              <a:pPr algn="ctr" marL="0" indent="0" lvl="0">
                <a:lnSpc>
                  <a:spcPts val="6500"/>
                </a:lnSpc>
                <a:spcBef>
                  <a:spcPct val="0"/>
                </a:spcBef>
              </a:pPr>
              <a:r>
                <a:rPr lang="en-US" sz="5000">
                  <a:solidFill>
                    <a:srgbClr val="355079"/>
                  </a:solidFill>
                  <a:latin typeface="Sniglet"/>
                </a:rPr>
                <a:t>02</a:t>
              </a:r>
            </a:p>
          </p:txBody>
        </p:sp>
      </p:grpSp>
      <p:sp>
        <p:nvSpPr>
          <p:cNvPr name="AutoShape 28" id="28"/>
          <p:cNvSpPr/>
          <p:nvPr/>
        </p:nvSpPr>
        <p:spPr>
          <a:xfrm rot="0">
            <a:off x="-969118" y="-258012"/>
            <a:ext cx="11930012" cy="34942177"/>
          </a:xfrm>
          <a:prstGeom prst="rect">
            <a:avLst/>
          </a:prstGeom>
          <a:solidFill>
            <a:srgbClr val="96B8EF"/>
          </a:solidFill>
        </p:spPr>
      </p:sp>
      <p:sp>
        <p:nvSpPr>
          <p:cNvPr name="AutoShape 29" id="29"/>
          <p:cNvSpPr/>
          <p:nvPr/>
        </p:nvSpPr>
        <p:spPr>
          <a:xfrm>
            <a:off x="838900" y="31146380"/>
            <a:ext cx="8313975" cy="0"/>
          </a:xfrm>
          <a:prstGeom prst="line">
            <a:avLst/>
          </a:prstGeom>
          <a:ln cap="rnd" w="47625">
            <a:solidFill>
              <a:srgbClr val="355079"/>
            </a:solidFill>
            <a:prstDash val="solid"/>
            <a:headEnd type="none" len="sm" w="sm"/>
            <a:tailEnd type="none" len="sm" w="sm"/>
          </a:ln>
        </p:spPr>
      </p:sp>
      <p:sp>
        <p:nvSpPr>
          <p:cNvPr name="AutoShape 30" id="30"/>
          <p:cNvSpPr/>
          <p:nvPr/>
        </p:nvSpPr>
        <p:spPr>
          <a:xfrm>
            <a:off x="12432874" y="31439742"/>
            <a:ext cx="8327086" cy="23812"/>
          </a:xfrm>
          <a:prstGeom prst="line">
            <a:avLst/>
          </a:prstGeom>
          <a:ln cap="rnd" w="47625">
            <a:solidFill>
              <a:srgbClr val="96B8EF"/>
            </a:solidFill>
            <a:prstDash val="solid"/>
            <a:headEnd type="none" len="sm" w="sm"/>
            <a:tailEnd type="none" len="sm" w="sm"/>
          </a:ln>
        </p:spPr>
      </p:sp>
      <p:sp>
        <p:nvSpPr>
          <p:cNvPr name="Freeform 31" id="31"/>
          <p:cNvSpPr/>
          <p:nvPr/>
        </p:nvSpPr>
        <p:spPr>
          <a:xfrm flipH="false" flipV="false" rot="0">
            <a:off x="37448045" y="18445247"/>
            <a:ext cx="4736947" cy="3493498"/>
          </a:xfrm>
          <a:custGeom>
            <a:avLst/>
            <a:gdLst/>
            <a:ahLst/>
            <a:cxnLst/>
            <a:rect r="r" b="b" t="t" l="l"/>
            <a:pathLst>
              <a:path h="3493498" w="4736947">
                <a:moveTo>
                  <a:pt x="0" y="0"/>
                </a:moveTo>
                <a:lnTo>
                  <a:pt x="4736946" y="0"/>
                </a:lnTo>
                <a:lnTo>
                  <a:pt x="4736946" y="3493498"/>
                </a:lnTo>
                <a:lnTo>
                  <a:pt x="0" y="34934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2" id="32"/>
          <p:cNvSpPr/>
          <p:nvPr/>
        </p:nvSpPr>
        <p:spPr>
          <a:xfrm>
            <a:off x="23179088" y="27902290"/>
            <a:ext cx="16613643" cy="0"/>
          </a:xfrm>
          <a:prstGeom prst="line">
            <a:avLst/>
          </a:prstGeom>
          <a:ln cap="rnd" w="47625">
            <a:solidFill>
              <a:srgbClr val="355079"/>
            </a:solidFill>
            <a:prstDash val="solid"/>
            <a:headEnd type="none" len="sm" w="sm"/>
            <a:tailEnd type="none" len="sm" w="sm"/>
          </a:ln>
        </p:spPr>
      </p:sp>
      <p:grpSp>
        <p:nvGrpSpPr>
          <p:cNvPr name="Group 33" id="33"/>
          <p:cNvGrpSpPr/>
          <p:nvPr/>
        </p:nvGrpSpPr>
        <p:grpSpPr>
          <a:xfrm rot="0">
            <a:off x="43204219" y="32138762"/>
            <a:ext cx="686981" cy="686981"/>
            <a:chOff x="0" y="0"/>
            <a:chExt cx="6350000" cy="6350000"/>
          </a:xfrm>
        </p:grpSpPr>
        <p:sp>
          <p:nvSpPr>
            <p:cNvPr name="Freeform 34" id="34"/>
            <p:cNvSpPr/>
            <p:nvPr/>
          </p:nvSpPr>
          <p:spPr>
            <a:xfrm flipH="true" flipV="false" rot="0">
              <a:off x="0" y="0"/>
              <a:ext cx="6350000" cy="6350000"/>
            </a:xfrm>
            <a:custGeom>
              <a:avLst/>
              <a:gdLst/>
              <a:ahLst/>
              <a:cxnLst/>
              <a:rect r="r" b="b" t="t" l="l"/>
              <a:pathLst>
                <a:path h="6350000" w="6350000">
                  <a:moveTo>
                    <a:pt x="3175000" y="0"/>
                  </a:moveTo>
                  <a:cubicBezTo>
                    <a:pt x="4928504" y="0"/>
                    <a:pt x="6350000" y="1421496"/>
                    <a:pt x="6350000" y="3175000"/>
                  </a:cubicBezTo>
                  <a:cubicBezTo>
                    <a:pt x="6350000" y="4928504"/>
                    <a:pt x="4928504" y="6350000"/>
                    <a:pt x="3175000" y="6350000"/>
                  </a:cubicBezTo>
                  <a:cubicBezTo>
                    <a:pt x="1421496" y="6350000"/>
                    <a:pt x="0" y="4928504"/>
                    <a:pt x="0" y="3175000"/>
                  </a:cubicBezTo>
                  <a:cubicBezTo>
                    <a:pt x="0" y="1421496"/>
                    <a:pt x="1421496" y="0"/>
                    <a:pt x="3175000" y="0"/>
                  </a:cubicBezTo>
                  <a:close/>
                </a:path>
              </a:pathLst>
            </a:custGeom>
            <a:solidFill>
              <a:srgbClr val="000000">
                <a:alpha val="0"/>
              </a:srgbClr>
            </a:solidFill>
            <a:ln w="12700">
              <a:solidFill>
                <a:srgbClr val="000000"/>
              </a:solidFill>
            </a:ln>
          </p:spPr>
        </p:sp>
      </p:grpSp>
      <p:grpSp>
        <p:nvGrpSpPr>
          <p:cNvPr name="Group 35" id="35"/>
          <p:cNvGrpSpPr/>
          <p:nvPr/>
        </p:nvGrpSpPr>
        <p:grpSpPr>
          <a:xfrm rot="0">
            <a:off x="23179088" y="29222535"/>
            <a:ext cx="19001889" cy="1923845"/>
            <a:chOff x="0" y="0"/>
            <a:chExt cx="25335851" cy="2565126"/>
          </a:xfrm>
        </p:grpSpPr>
        <p:sp>
          <p:nvSpPr>
            <p:cNvPr name="TextBox 36" id="36"/>
            <p:cNvSpPr txBox="true"/>
            <p:nvPr/>
          </p:nvSpPr>
          <p:spPr>
            <a:xfrm rot="0">
              <a:off x="0" y="-28575"/>
              <a:ext cx="25335851" cy="481936"/>
            </a:xfrm>
            <a:prstGeom prst="rect">
              <a:avLst/>
            </a:prstGeom>
          </p:spPr>
          <p:txBody>
            <a:bodyPr anchor="t" rtlCol="false" tIns="0" lIns="0" bIns="0" rIns="0">
              <a:spAutoFit/>
            </a:bodyPr>
            <a:lstStyle/>
            <a:p>
              <a:pPr algn="ctr" marL="0" indent="0" lvl="0">
                <a:lnSpc>
                  <a:spcPts val="2900"/>
                </a:lnSpc>
                <a:spcBef>
                  <a:spcPct val="0"/>
                </a:spcBef>
              </a:pPr>
              <a:r>
                <a:rPr lang="en-US" sz="2231">
                  <a:solidFill>
                    <a:srgbClr val="355079"/>
                  </a:solidFill>
                  <a:latin typeface="Nunito Bold"/>
                </a:rPr>
                <a:t>Related literature</a:t>
              </a:r>
            </a:p>
          </p:txBody>
        </p:sp>
        <p:sp>
          <p:nvSpPr>
            <p:cNvPr name="TextBox 37" id="37"/>
            <p:cNvSpPr txBox="true"/>
            <p:nvPr/>
          </p:nvSpPr>
          <p:spPr>
            <a:xfrm rot="0">
              <a:off x="0" y="600954"/>
              <a:ext cx="25335851" cy="1964173"/>
            </a:xfrm>
            <a:prstGeom prst="rect">
              <a:avLst/>
            </a:prstGeom>
          </p:spPr>
          <p:txBody>
            <a:bodyPr anchor="t" rtlCol="false" tIns="0" lIns="0" bIns="0" rIns="0">
              <a:spAutoFit/>
            </a:bodyPr>
            <a:lstStyle/>
            <a:p>
              <a:pPr algn="ctr">
                <a:lnSpc>
                  <a:spcPts val="1978"/>
                </a:lnSpc>
              </a:pPr>
              <a:r>
                <a:rPr lang="en-US" sz="1413">
                  <a:solidFill>
                    <a:srgbClr val="355079"/>
                  </a:solidFill>
                  <a:latin typeface="Nunito"/>
                </a:rPr>
                <a:t>Brookdale Fast Facts - Brookdale Community College. Brookdale</a:t>
              </a:r>
              <a:r>
                <a:rPr lang="en-US" sz="1413">
                  <a:solidFill>
                    <a:srgbClr val="355079"/>
                  </a:solidFill>
                  <a:latin typeface="Nunito"/>
                </a:rPr>
                <a:t> Community College -. (2023, January 5). https://www.brookdalecc.edu/about/about-the-college/brookdale-fast-facts/</a:t>
              </a:r>
            </a:p>
            <a:p>
              <a:pPr algn="ctr">
                <a:lnSpc>
                  <a:spcPts val="1978"/>
                </a:lnSpc>
              </a:pPr>
              <a:r>
                <a:rPr lang="en-US" sz="1413">
                  <a:solidFill>
                    <a:srgbClr val="355079"/>
                  </a:solidFill>
                  <a:latin typeface="Nunito Bold"/>
                </a:rPr>
                <a:t>Hinton, J., Smith, R., Allsop, J., &amp; Lozano, D. L. V. (2023). Quality Internship Development and Supervision: Raising the Bar in Therapeutic Recreation Internships. Therapeutic Recreation Journal, 57(3), 256-270.</a:t>
              </a:r>
            </a:p>
            <a:p>
              <a:pPr algn="ctr">
                <a:lnSpc>
                  <a:spcPts val="1978"/>
                </a:lnSpc>
              </a:pPr>
              <a:r>
                <a:rPr lang="en-US" sz="1413">
                  <a:solidFill>
                    <a:srgbClr val="355079"/>
                  </a:solidFill>
                  <a:latin typeface="Nunito"/>
                </a:rPr>
                <a:t>Monmouth University. (12AD). About. https://www.monmouth.edu/about/</a:t>
              </a:r>
            </a:p>
            <a:p>
              <a:pPr algn="ctr">
                <a:lnSpc>
                  <a:spcPts val="1978"/>
                </a:lnSpc>
              </a:pPr>
              <a:r>
                <a:rPr lang="en-US" sz="1413">
                  <a:solidFill>
                    <a:srgbClr val="355079"/>
                  </a:solidFill>
                  <a:latin typeface="Nunito Bold"/>
                </a:rPr>
                <a:t>Raposa, E. B., Hagler, M., Liu, D., &amp; Rhodes, J. E. (2021). Predictors of close faculty−student relationships and mentorship in higher education: findings from the Gallup−Purdue Index. Annals of the New York Academy of Sciences, 1483(1), 36–49. https://doi-org.ezproxy.monmouth.edu/10.1111/nyas.14342</a:t>
              </a:r>
            </a:p>
            <a:p>
              <a:pPr algn="ctr" marL="0" indent="0" lvl="0">
                <a:lnSpc>
                  <a:spcPts val="1978"/>
                </a:lnSpc>
                <a:spcBef>
                  <a:spcPct val="0"/>
                </a:spcBef>
              </a:pPr>
              <a:r>
                <a:rPr lang="en-US" sz="1413">
                  <a:solidFill>
                    <a:srgbClr val="355079"/>
                  </a:solidFill>
                  <a:latin typeface="Nunito"/>
                </a:rPr>
                <a:t>State of New Jersey, Office of the Secretary of Higher Education. (1996). Official site of the State of New Jersey. Office of the Secretary of Higher Education- EOF Eligibility. https://www.nj.gov/highereducation/EOF/EOF_Eligibility.shtml</a:t>
              </a:r>
            </a:p>
          </p:txBody>
        </p:sp>
      </p:grpSp>
      <p:sp>
        <p:nvSpPr>
          <p:cNvPr name="TextBox 38" id="38"/>
          <p:cNvSpPr txBox="true"/>
          <p:nvPr/>
        </p:nvSpPr>
        <p:spPr>
          <a:xfrm rot="0">
            <a:off x="838900" y="778847"/>
            <a:ext cx="8313975" cy="7581900"/>
          </a:xfrm>
          <a:prstGeom prst="rect">
            <a:avLst/>
          </a:prstGeom>
        </p:spPr>
        <p:txBody>
          <a:bodyPr anchor="t" rtlCol="false" tIns="0" lIns="0" bIns="0" rIns="0">
            <a:spAutoFit/>
          </a:bodyPr>
          <a:lstStyle/>
          <a:p>
            <a:pPr>
              <a:lnSpc>
                <a:spcPts val="11999"/>
              </a:lnSpc>
            </a:pPr>
            <a:r>
              <a:rPr lang="en-US" sz="9999">
                <a:solidFill>
                  <a:srgbClr val="355079"/>
                </a:solidFill>
                <a:latin typeface="Marykate"/>
              </a:rPr>
              <a:t>“HERE WILL GET YOU THERE”</a:t>
            </a:r>
            <a:r>
              <a:rPr lang="en-US" sz="9999">
                <a:solidFill>
                  <a:srgbClr val="355079"/>
                </a:solidFill>
                <a:latin typeface="Marykate"/>
              </a:rPr>
              <a:t> </a:t>
            </a:r>
          </a:p>
          <a:p>
            <a:pPr>
              <a:lnSpc>
                <a:spcPts val="11999"/>
              </a:lnSpc>
            </a:pPr>
            <a:r>
              <a:rPr lang="en-US" sz="9999">
                <a:solidFill>
                  <a:srgbClr val="355079"/>
                </a:solidFill>
                <a:latin typeface="Marykate"/>
              </a:rPr>
              <a:t>Reflections Internship in Higher Education </a:t>
            </a:r>
          </a:p>
        </p:txBody>
      </p:sp>
      <p:sp>
        <p:nvSpPr>
          <p:cNvPr name="TextBox 39" id="39"/>
          <p:cNvSpPr txBox="true"/>
          <p:nvPr/>
        </p:nvSpPr>
        <p:spPr>
          <a:xfrm rot="0">
            <a:off x="723290" y="8855835"/>
            <a:ext cx="8975542" cy="21704969"/>
          </a:xfrm>
          <a:prstGeom prst="rect">
            <a:avLst/>
          </a:prstGeom>
        </p:spPr>
        <p:txBody>
          <a:bodyPr anchor="t" rtlCol="false" tIns="0" lIns="0" bIns="0" rIns="0">
            <a:spAutoFit/>
          </a:bodyPr>
          <a:lstStyle/>
          <a:p>
            <a:pPr>
              <a:lnSpc>
                <a:spcPts val="4338"/>
              </a:lnSpc>
            </a:pPr>
            <a:r>
              <a:rPr lang="en-US" sz="3098">
                <a:solidFill>
                  <a:srgbClr val="355079"/>
                </a:solidFill>
                <a:latin typeface="Nunito Bold"/>
              </a:rPr>
              <a:t>This poster will describe the clinical reflections and experiences of a master’s student in the Educational Counseling program. This intern has completed her internship at Brookdale Community College as a Pathway Mentor and is currently at Monmouth Unversity as an EOF Advising Intern.</a:t>
            </a:r>
            <a:r>
              <a:rPr lang="en-US" sz="3098">
                <a:solidFill>
                  <a:srgbClr val="355079"/>
                </a:solidFill>
                <a:latin typeface="Nunito Bold"/>
              </a:rPr>
              <a:t> </a:t>
            </a:r>
          </a:p>
          <a:p>
            <a:pPr>
              <a:lnSpc>
                <a:spcPts val="4338"/>
              </a:lnSpc>
            </a:pPr>
          </a:p>
          <a:p>
            <a:pPr>
              <a:lnSpc>
                <a:spcPts val="4338"/>
              </a:lnSpc>
            </a:pPr>
            <a:r>
              <a:rPr lang="en-US" sz="3098">
                <a:solidFill>
                  <a:srgbClr val="355079"/>
                </a:solidFill>
                <a:latin typeface="Nunito Bold"/>
              </a:rPr>
              <a:t>This role of a Pathway Mentor was created by the Office of Governmental Affairs &amp; Community Relations and supervised by the director of Diversity and Inclusion. In this internship, the intern developed new skills and strategies for mentoring within the campus and out in the local community. </a:t>
            </a:r>
          </a:p>
          <a:p>
            <a:pPr>
              <a:lnSpc>
                <a:spcPts val="4338"/>
              </a:lnSpc>
            </a:pPr>
          </a:p>
          <a:p>
            <a:pPr>
              <a:lnSpc>
                <a:spcPts val="4338"/>
              </a:lnSpc>
            </a:pPr>
            <a:r>
              <a:rPr lang="en-US" sz="3098">
                <a:solidFill>
                  <a:srgbClr val="355079"/>
                </a:solidFill>
                <a:latin typeface="Nunito Bold"/>
              </a:rPr>
              <a:t>As an EOF advising Intern, the role required knowledge of both, the government-funded program and academic advising. The combination of the historical financial assistance grant also provides academic support, mentorship and funding for the awarded scholars.</a:t>
            </a:r>
          </a:p>
          <a:p>
            <a:pPr>
              <a:lnSpc>
                <a:spcPts val="4338"/>
              </a:lnSpc>
            </a:pPr>
          </a:p>
          <a:p>
            <a:pPr>
              <a:lnSpc>
                <a:spcPts val="4338"/>
              </a:lnSpc>
            </a:pPr>
            <a:r>
              <a:rPr lang="en-US" sz="3098">
                <a:solidFill>
                  <a:srgbClr val="355079"/>
                </a:solidFill>
                <a:latin typeface="Nunito Bold"/>
              </a:rPr>
              <a:t>Both </a:t>
            </a:r>
            <a:r>
              <a:rPr lang="en-US" sz="3098">
                <a:solidFill>
                  <a:srgbClr val="355079"/>
                </a:solidFill>
                <a:latin typeface="Nunito Bold"/>
              </a:rPr>
              <a:t>internships involve bridging academic and financial assistance to create equitable opportunities for students. These internships required creating student retention initiatives for various student populations. In this role, knowledge of campus community services are helpful in providing wholistic care to students and their diverse needs. Implementing mentorship workshops, college transfer preparations, and one-on-one advising. </a:t>
            </a:r>
          </a:p>
          <a:p>
            <a:pPr>
              <a:lnSpc>
                <a:spcPts val="4338"/>
              </a:lnSpc>
            </a:pPr>
          </a:p>
          <a:p>
            <a:pPr>
              <a:lnSpc>
                <a:spcPts val="4338"/>
              </a:lnSpc>
            </a:pPr>
            <a:r>
              <a:rPr lang="en-US" sz="3098">
                <a:solidFill>
                  <a:srgbClr val="355079"/>
                </a:solidFill>
                <a:latin typeface="Nunito Bold"/>
              </a:rPr>
              <a:t>The counseling intern gained insights into the impact of quality supervision and mentorship on student success and discovered how they enhance engagement and retention by building interpersonal rapport.</a:t>
            </a:r>
          </a:p>
        </p:txBody>
      </p:sp>
      <p:grpSp>
        <p:nvGrpSpPr>
          <p:cNvPr name="Group 40" id="40"/>
          <p:cNvGrpSpPr/>
          <p:nvPr/>
        </p:nvGrpSpPr>
        <p:grpSpPr>
          <a:xfrm rot="0">
            <a:off x="12483979" y="2606252"/>
            <a:ext cx="8224876" cy="13275418"/>
            <a:chOff x="0" y="0"/>
            <a:chExt cx="10966501" cy="17700558"/>
          </a:xfrm>
        </p:grpSpPr>
        <p:sp>
          <p:nvSpPr>
            <p:cNvPr name="TextBox 41" id="41"/>
            <p:cNvSpPr txBox="true"/>
            <p:nvPr/>
          </p:nvSpPr>
          <p:spPr>
            <a:xfrm rot="0">
              <a:off x="0" y="-57150"/>
              <a:ext cx="10966501" cy="1064683"/>
            </a:xfrm>
            <a:prstGeom prst="rect">
              <a:avLst/>
            </a:prstGeom>
          </p:spPr>
          <p:txBody>
            <a:bodyPr anchor="t" rtlCol="false" tIns="0" lIns="0" bIns="0" rIns="0">
              <a:spAutoFit/>
            </a:bodyPr>
            <a:lstStyle/>
            <a:p>
              <a:pPr algn="ctr" marL="0" indent="0" lvl="0">
                <a:lnSpc>
                  <a:spcPts val="6500"/>
                </a:lnSpc>
                <a:spcBef>
                  <a:spcPct val="0"/>
                </a:spcBef>
              </a:pPr>
              <a:r>
                <a:rPr lang="en-US" sz="5000">
                  <a:solidFill>
                    <a:srgbClr val="355079"/>
                  </a:solidFill>
                  <a:latin typeface="Sniglet"/>
                </a:rPr>
                <a:t>IMPACT OF EXPERIENCE</a:t>
              </a:r>
            </a:p>
          </p:txBody>
        </p:sp>
        <p:sp>
          <p:nvSpPr>
            <p:cNvPr name="TextBox 42" id="42"/>
            <p:cNvSpPr txBox="true"/>
            <p:nvPr/>
          </p:nvSpPr>
          <p:spPr>
            <a:xfrm rot="0">
              <a:off x="0" y="1623035"/>
              <a:ext cx="10966501" cy="16077523"/>
            </a:xfrm>
            <a:prstGeom prst="rect">
              <a:avLst/>
            </a:prstGeom>
          </p:spPr>
          <p:txBody>
            <a:bodyPr anchor="t" rtlCol="false" tIns="0" lIns="0" bIns="0" rIns="0">
              <a:spAutoFit/>
            </a:bodyPr>
            <a:lstStyle/>
            <a:p>
              <a:pPr algn="ctr">
                <a:lnSpc>
                  <a:spcPts val="3571"/>
                </a:lnSpc>
              </a:pPr>
              <a:r>
                <a:rPr lang="en-US" sz="2551">
                  <a:solidFill>
                    <a:srgbClr val="355079"/>
                  </a:solidFill>
                  <a:latin typeface="Nunito Bold"/>
                </a:rPr>
                <a:t>“Interning at </a:t>
              </a:r>
              <a:r>
                <a:rPr lang="en-US" sz="2551">
                  <a:solidFill>
                    <a:srgbClr val="355079"/>
                  </a:solidFill>
                  <a:latin typeface="Nunito Bold Italics"/>
                </a:rPr>
                <a:t>Brookdale Community College</a:t>
              </a:r>
              <a:r>
                <a:rPr lang="en-US" sz="2551">
                  <a:solidFill>
                    <a:srgbClr val="355079"/>
                  </a:solidFill>
                  <a:latin typeface="Nunito Bold"/>
                </a:rPr>
                <a:t> has broadened my view on student services. In this internship, I had the privilege of working with students of various ages, majors, and walks of life.</a:t>
              </a:r>
              <a:r>
                <a:rPr lang="en-US" sz="2551">
                  <a:solidFill>
                    <a:srgbClr val="355079"/>
                  </a:solidFill>
                  <a:latin typeface="Nunito Bold"/>
                </a:rPr>
                <a:t> </a:t>
              </a:r>
            </a:p>
            <a:p>
              <a:pPr algn="ctr">
                <a:lnSpc>
                  <a:spcPts val="3571"/>
                </a:lnSpc>
              </a:pPr>
              <a:r>
                <a:rPr lang="en-US" sz="2551">
                  <a:solidFill>
                    <a:srgbClr val="355079"/>
                  </a:solidFill>
                  <a:latin typeface="Nunito Bold"/>
                </a:rPr>
                <a:t>Brookdale accommodates every student no matter their educational journey. The Community College Opportunity Grant (CCOG) has helped me learn more about community outreach and utilizing school resources to help students. Many students are unaware of the available support systems and the services go underutilized. My team and I prioritized how to promote these opportunities to students while helping them manage their academic needs.” </a:t>
              </a:r>
            </a:p>
            <a:p>
              <a:pPr algn="ctr">
                <a:lnSpc>
                  <a:spcPts val="3571"/>
                </a:lnSpc>
              </a:pPr>
            </a:p>
            <a:p>
              <a:pPr algn="ctr" marL="0" indent="0" lvl="0">
                <a:lnSpc>
                  <a:spcPts val="3571"/>
                </a:lnSpc>
                <a:spcBef>
                  <a:spcPct val="0"/>
                </a:spcBef>
              </a:pPr>
              <a:r>
                <a:rPr lang="en-US" sz="2551">
                  <a:solidFill>
                    <a:srgbClr val="355079"/>
                  </a:solidFill>
                  <a:latin typeface="Nunito Bold"/>
                </a:rPr>
                <a:t>“Interning at  MONMOUTH UNIVERSITY in their EOF program helped me evolve my student mentorship and supervision practices. I primarily worked with students under their Academic Improvement Plan (AIP) initiative, to help students who fell under the program's required GPA of 2.5. While broadening my scope of student services at the university, I depended on my supervisor’s knowledge and seasoned skills. As her experience in working in multiple areas of student affairs at the university and her role as director, my supervisor was a great and qualified resource in our initiative to help assist students in their academic plan to improve their grades.”     </a:t>
              </a:r>
            </a:p>
          </p:txBody>
        </p:sp>
      </p:grpSp>
      <p:grpSp>
        <p:nvGrpSpPr>
          <p:cNvPr name="Group 43" id="43"/>
          <p:cNvGrpSpPr/>
          <p:nvPr/>
        </p:nvGrpSpPr>
        <p:grpSpPr>
          <a:xfrm rot="0">
            <a:off x="12483979" y="17933340"/>
            <a:ext cx="8224876" cy="6866424"/>
            <a:chOff x="0" y="0"/>
            <a:chExt cx="10966501" cy="9155233"/>
          </a:xfrm>
        </p:grpSpPr>
        <p:sp>
          <p:nvSpPr>
            <p:cNvPr name="TextBox 44" id="44"/>
            <p:cNvSpPr txBox="true"/>
            <p:nvPr/>
          </p:nvSpPr>
          <p:spPr>
            <a:xfrm rot="0">
              <a:off x="0" y="-57150"/>
              <a:ext cx="10966501" cy="1064683"/>
            </a:xfrm>
            <a:prstGeom prst="rect">
              <a:avLst/>
            </a:prstGeom>
          </p:spPr>
          <p:txBody>
            <a:bodyPr anchor="t" rtlCol="false" tIns="0" lIns="0" bIns="0" rIns="0">
              <a:spAutoFit/>
            </a:bodyPr>
            <a:lstStyle/>
            <a:p>
              <a:pPr algn="ctr" marL="0" indent="0" lvl="0">
                <a:lnSpc>
                  <a:spcPts val="6500"/>
                </a:lnSpc>
                <a:spcBef>
                  <a:spcPct val="0"/>
                </a:spcBef>
              </a:pPr>
              <a:r>
                <a:rPr lang="en-US" sz="5000">
                  <a:solidFill>
                    <a:srgbClr val="355079"/>
                  </a:solidFill>
                  <a:latin typeface="Sniglet"/>
                </a:rPr>
                <a:t>Benefits of Mentorship</a:t>
              </a:r>
            </a:p>
          </p:txBody>
        </p:sp>
        <p:sp>
          <p:nvSpPr>
            <p:cNvPr name="TextBox 45" id="45"/>
            <p:cNvSpPr txBox="true"/>
            <p:nvPr/>
          </p:nvSpPr>
          <p:spPr>
            <a:xfrm rot="0">
              <a:off x="0" y="1623035"/>
              <a:ext cx="10966501" cy="6665172"/>
            </a:xfrm>
            <a:prstGeom prst="rect">
              <a:avLst/>
            </a:prstGeom>
          </p:spPr>
          <p:txBody>
            <a:bodyPr anchor="t" rtlCol="false" tIns="0" lIns="0" bIns="0" rIns="0">
              <a:spAutoFit/>
            </a:bodyPr>
            <a:lstStyle/>
            <a:p>
              <a:pPr algn="ctr" marL="561341" indent="-280670" lvl="1">
                <a:lnSpc>
                  <a:spcPts val="3640"/>
                </a:lnSpc>
                <a:spcBef>
                  <a:spcPct val="0"/>
                </a:spcBef>
                <a:buFont typeface="Arial"/>
                <a:buChar char="•"/>
              </a:pPr>
              <a:r>
                <a:rPr lang="en-US" sz="2600">
                  <a:solidFill>
                    <a:srgbClr val="355079"/>
                  </a:solidFill>
                  <a:latin typeface="Nunito Bold"/>
                </a:rPr>
                <a:t>Guided pa</a:t>
              </a:r>
              <a:r>
                <a:rPr lang="en-US" sz="2600" u="none">
                  <a:solidFill>
                    <a:srgbClr val="355079"/>
                  </a:solidFill>
                  <a:latin typeface="Nunito Bold"/>
                </a:rPr>
                <a:t>thways to desired goals, opportunities, and personal interests. </a:t>
              </a:r>
            </a:p>
            <a:p>
              <a:pPr algn="ctr" marL="561341" indent="-280670" lvl="1">
                <a:lnSpc>
                  <a:spcPts val="3640"/>
                </a:lnSpc>
                <a:spcBef>
                  <a:spcPct val="0"/>
                </a:spcBef>
                <a:buFont typeface="Arial"/>
                <a:buChar char="•"/>
              </a:pPr>
              <a:r>
                <a:rPr lang="en-US" sz="2600" u="none">
                  <a:solidFill>
                    <a:srgbClr val="355079"/>
                  </a:solidFill>
                  <a:latin typeface="Nunito Bold"/>
                </a:rPr>
                <a:t>Partnership with the student to curate academic plans beyond their time at Brookdale.</a:t>
              </a:r>
            </a:p>
            <a:p>
              <a:pPr algn="ctr" marL="561341" indent="-280670" lvl="1">
                <a:lnSpc>
                  <a:spcPts val="3640"/>
                </a:lnSpc>
                <a:spcBef>
                  <a:spcPct val="0"/>
                </a:spcBef>
                <a:buFont typeface="Arial"/>
                <a:buChar char="•"/>
              </a:pPr>
              <a:r>
                <a:rPr lang="en-US" sz="2600" u="none">
                  <a:solidFill>
                    <a:srgbClr val="355079"/>
                  </a:solidFill>
                  <a:latin typeface="Nunito Bold"/>
                </a:rPr>
                <a:t>Having positive engagements with students to support them and recommend supports needed.</a:t>
              </a:r>
            </a:p>
            <a:p>
              <a:pPr algn="ctr" marL="561341" indent="-280670" lvl="1">
                <a:lnSpc>
                  <a:spcPts val="3640"/>
                </a:lnSpc>
                <a:spcBef>
                  <a:spcPct val="0"/>
                </a:spcBef>
                <a:buFont typeface="Arial"/>
                <a:buChar char="•"/>
              </a:pPr>
              <a:r>
                <a:rPr lang="en-US" sz="2600" u="none">
                  <a:solidFill>
                    <a:srgbClr val="355079"/>
                  </a:solidFill>
                  <a:latin typeface="Nunito Bold"/>
                </a:rPr>
                <a:t>Helping students optimize their capabilities by recommending extracurricular participation (i.e internships, clubs, sports, and research)</a:t>
              </a:r>
            </a:p>
            <a:p>
              <a:pPr algn="ctr" marL="561341" indent="-280670" lvl="1">
                <a:lnSpc>
                  <a:spcPts val="3640"/>
                </a:lnSpc>
                <a:spcBef>
                  <a:spcPct val="0"/>
                </a:spcBef>
                <a:buFont typeface="Arial"/>
                <a:buChar char="•"/>
              </a:pPr>
              <a:r>
                <a:rPr lang="en-US" sz="2600" u="none">
                  <a:solidFill>
                    <a:srgbClr val="355079"/>
                  </a:solidFill>
                  <a:latin typeface="Nunito Bold"/>
                </a:rPr>
                <a:t>Creating programs and events to help student retention.</a:t>
              </a:r>
            </a:p>
          </p:txBody>
        </p:sp>
        <p:sp>
          <p:nvSpPr>
            <p:cNvPr name="TextBox 46" id="46"/>
            <p:cNvSpPr txBox="true"/>
            <p:nvPr/>
          </p:nvSpPr>
          <p:spPr>
            <a:xfrm rot="0">
              <a:off x="314298" y="8692985"/>
              <a:ext cx="10337905" cy="462247"/>
            </a:xfrm>
            <a:prstGeom prst="rect">
              <a:avLst/>
            </a:prstGeom>
          </p:spPr>
          <p:txBody>
            <a:bodyPr anchor="t" rtlCol="false" tIns="0" lIns="0" bIns="0" rIns="0">
              <a:spAutoFit/>
            </a:bodyPr>
            <a:lstStyle/>
            <a:p>
              <a:pPr algn="ctr">
                <a:lnSpc>
                  <a:spcPts val="2941"/>
                </a:lnSpc>
              </a:pPr>
              <a:r>
                <a:rPr lang="en-US" sz="2100">
                  <a:solidFill>
                    <a:srgbClr val="355079"/>
                  </a:solidFill>
                  <a:latin typeface="Nunito Bold"/>
                </a:rPr>
                <a:t>(Raposa et al., 2021)</a:t>
              </a:r>
            </a:p>
          </p:txBody>
        </p:sp>
      </p:grpSp>
      <p:grpSp>
        <p:nvGrpSpPr>
          <p:cNvPr name="Group 47" id="47"/>
          <p:cNvGrpSpPr/>
          <p:nvPr/>
        </p:nvGrpSpPr>
        <p:grpSpPr>
          <a:xfrm rot="0">
            <a:off x="25632423" y="21535377"/>
            <a:ext cx="16540875" cy="3533937"/>
            <a:chOff x="0" y="0"/>
            <a:chExt cx="22054500" cy="4711916"/>
          </a:xfrm>
        </p:grpSpPr>
        <p:sp>
          <p:nvSpPr>
            <p:cNvPr name="TextBox 48" id="48"/>
            <p:cNvSpPr txBox="true"/>
            <p:nvPr/>
          </p:nvSpPr>
          <p:spPr>
            <a:xfrm rot="0">
              <a:off x="0" y="-57150"/>
              <a:ext cx="22054500" cy="1064683"/>
            </a:xfrm>
            <a:prstGeom prst="rect">
              <a:avLst/>
            </a:prstGeom>
          </p:spPr>
          <p:txBody>
            <a:bodyPr anchor="t" rtlCol="false" tIns="0" lIns="0" bIns="0" rIns="0">
              <a:spAutoFit/>
            </a:bodyPr>
            <a:lstStyle/>
            <a:p>
              <a:pPr marL="0" indent="0" lvl="0">
                <a:lnSpc>
                  <a:spcPts val="6500"/>
                </a:lnSpc>
                <a:spcBef>
                  <a:spcPct val="0"/>
                </a:spcBef>
              </a:pPr>
              <a:r>
                <a:rPr lang="en-US" sz="5000">
                  <a:solidFill>
                    <a:srgbClr val="355079"/>
                  </a:solidFill>
                  <a:latin typeface="Sniglet"/>
                </a:rPr>
                <a:t>Equal Opportunity Fund Program</a:t>
              </a:r>
            </a:p>
          </p:txBody>
        </p:sp>
        <p:sp>
          <p:nvSpPr>
            <p:cNvPr name="TextBox 49" id="49"/>
            <p:cNvSpPr txBox="true"/>
            <p:nvPr/>
          </p:nvSpPr>
          <p:spPr>
            <a:xfrm rot="0">
              <a:off x="0" y="1642095"/>
              <a:ext cx="22054500" cy="3069821"/>
            </a:xfrm>
            <a:prstGeom prst="rect">
              <a:avLst/>
            </a:prstGeom>
          </p:spPr>
          <p:txBody>
            <a:bodyPr anchor="t" rtlCol="false" tIns="0" lIns="0" bIns="0" rIns="0">
              <a:spAutoFit/>
            </a:bodyPr>
            <a:lstStyle/>
            <a:p>
              <a:pPr marL="0" indent="0" lvl="0">
                <a:lnSpc>
                  <a:spcPts val="3691"/>
                </a:lnSpc>
                <a:spcBef>
                  <a:spcPct val="0"/>
                </a:spcBef>
              </a:pPr>
              <a:r>
                <a:rPr lang="en-US" sz="2636">
                  <a:solidFill>
                    <a:srgbClr val="355079"/>
                  </a:solidFill>
                  <a:latin typeface="Nunito Bold"/>
                </a:rPr>
                <a:t>The New Jersey Educational Opportunity Fund (EOF) provides financial assistance and support services to students from disadvantaged backgrounds at eligible higher education institutions. Services include counseling, tutoring, and developmental coursework. EOF grants for undergraduates range from $200 to $3,050 annually based on financial need and institution type, with grants renewable contingent on continued eligibility.</a:t>
              </a:r>
            </a:p>
          </p:txBody>
        </p:sp>
      </p:grpSp>
      <p:grpSp>
        <p:nvGrpSpPr>
          <p:cNvPr name="Group 50" id="50"/>
          <p:cNvGrpSpPr/>
          <p:nvPr/>
        </p:nvGrpSpPr>
        <p:grpSpPr>
          <a:xfrm rot="0">
            <a:off x="25632423" y="15771557"/>
            <a:ext cx="16548553" cy="4467387"/>
            <a:chOff x="0" y="0"/>
            <a:chExt cx="22064737" cy="5956516"/>
          </a:xfrm>
        </p:grpSpPr>
        <p:sp>
          <p:nvSpPr>
            <p:cNvPr name="TextBox 51" id="51"/>
            <p:cNvSpPr txBox="true"/>
            <p:nvPr/>
          </p:nvSpPr>
          <p:spPr>
            <a:xfrm rot="0">
              <a:off x="0" y="-57150"/>
              <a:ext cx="22064737" cy="1064683"/>
            </a:xfrm>
            <a:prstGeom prst="rect">
              <a:avLst/>
            </a:prstGeom>
          </p:spPr>
          <p:txBody>
            <a:bodyPr anchor="t" rtlCol="false" tIns="0" lIns="0" bIns="0" rIns="0">
              <a:spAutoFit/>
            </a:bodyPr>
            <a:lstStyle/>
            <a:p>
              <a:pPr marL="0" indent="0" lvl="0">
                <a:lnSpc>
                  <a:spcPts val="6500"/>
                </a:lnSpc>
                <a:spcBef>
                  <a:spcPct val="0"/>
                </a:spcBef>
              </a:pPr>
              <a:r>
                <a:rPr lang="en-US" sz="5000">
                  <a:solidFill>
                    <a:srgbClr val="355079"/>
                  </a:solidFill>
                  <a:latin typeface="Sniglet"/>
                </a:rPr>
                <a:t>Monmouth University</a:t>
              </a:r>
            </a:p>
          </p:txBody>
        </p:sp>
        <p:sp>
          <p:nvSpPr>
            <p:cNvPr name="TextBox 52" id="52"/>
            <p:cNvSpPr txBox="true"/>
            <p:nvPr/>
          </p:nvSpPr>
          <p:spPr>
            <a:xfrm rot="0">
              <a:off x="0" y="1642095"/>
              <a:ext cx="17134503" cy="4314421"/>
            </a:xfrm>
            <a:prstGeom prst="rect">
              <a:avLst/>
            </a:prstGeom>
          </p:spPr>
          <p:txBody>
            <a:bodyPr anchor="t" rtlCol="false" tIns="0" lIns="0" bIns="0" rIns="0">
              <a:spAutoFit/>
            </a:bodyPr>
            <a:lstStyle/>
            <a:p>
              <a:pPr marL="569310" indent="-284655" lvl="1">
                <a:lnSpc>
                  <a:spcPts val="3691"/>
                </a:lnSpc>
                <a:buFont typeface="Arial"/>
                <a:buChar char="•"/>
              </a:pPr>
              <a:r>
                <a:rPr lang="en-US" sz="2636">
                  <a:solidFill>
                    <a:srgbClr val="355079"/>
                  </a:solidFill>
                  <a:latin typeface="Nunito Bold"/>
                </a:rPr>
                <a:t>4 year private institution of higher education.</a:t>
              </a:r>
            </a:p>
            <a:p>
              <a:pPr marL="569310" indent="-284655" lvl="1">
                <a:lnSpc>
                  <a:spcPts val="3691"/>
                </a:lnSpc>
                <a:buFont typeface="Arial"/>
                <a:buChar char="•"/>
              </a:pPr>
              <a:r>
                <a:rPr lang="en-US" sz="2636">
                  <a:solidFill>
                    <a:srgbClr val="355079"/>
                  </a:solidFill>
                  <a:latin typeface="Nunito Bold"/>
                </a:rPr>
                <a:t> Serving approximately 5,000 students, 3,800 undergrads and 1,100 graduates.</a:t>
              </a:r>
            </a:p>
            <a:p>
              <a:pPr marL="569310" indent="-284655" lvl="1">
                <a:lnSpc>
                  <a:spcPts val="3691"/>
                </a:lnSpc>
                <a:buFont typeface="Arial"/>
                <a:buChar char="•"/>
              </a:pPr>
              <a:r>
                <a:rPr lang="en-US" sz="2636">
                  <a:solidFill>
                    <a:srgbClr val="355079"/>
                  </a:solidFill>
                  <a:latin typeface="Nunito Bold"/>
                </a:rPr>
                <a:t>99% received financial aid.</a:t>
              </a:r>
            </a:p>
            <a:p>
              <a:pPr marL="569310" indent="-284655" lvl="1">
                <a:lnSpc>
                  <a:spcPts val="3691"/>
                </a:lnSpc>
                <a:buFont typeface="Arial"/>
                <a:buChar char="•"/>
              </a:pPr>
              <a:r>
                <a:rPr lang="en-US" sz="2636">
                  <a:solidFill>
                    <a:srgbClr val="355079"/>
                  </a:solidFill>
                  <a:latin typeface="Nunito Bold"/>
                </a:rPr>
                <a:t>About 98% got scholarships or grants.</a:t>
              </a:r>
            </a:p>
            <a:p>
              <a:pPr marL="569310" indent="-284655" lvl="1">
                <a:lnSpc>
                  <a:spcPts val="3691"/>
                </a:lnSpc>
                <a:buFont typeface="Arial"/>
                <a:buChar char="•"/>
              </a:pPr>
              <a:r>
                <a:rPr lang="en-US" sz="2636">
                  <a:solidFill>
                    <a:srgbClr val="355079"/>
                  </a:solidFill>
                  <a:latin typeface="Nunito Bold"/>
                </a:rPr>
                <a:t>Average scholarship/grant: $30,204.</a:t>
              </a:r>
            </a:p>
            <a:p>
              <a:pPr marL="569310" indent="-284655" lvl="1">
                <a:lnSpc>
                  <a:spcPts val="3691"/>
                </a:lnSpc>
                <a:buFont typeface="Arial"/>
                <a:buChar char="•"/>
              </a:pPr>
              <a:r>
                <a:rPr lang="en-US" sz="2636">
                  <a:solidFill>
                    <a:srgbClr val="355079"/>
                  </a:solidFill>
                  <a:latin typeface="Nunito Bold"/>
                </a:rPr>
                <a:t>Average aid package: $44,144.</a:t>
              </a:r>
            </a:p>
          </p:txBody>
        </p:sp>
      </p:grpSp>
      <p:grpSp>
        <p:nvGrpSpPr>
          <p:cNvPr name="Group 53" id="53"/>
          <p:cNvGrpSpPr/>
          <p:nvPr/>
        </p:nvGrpSpPr>
        <p:grpSpPr>
          <a:xfrm rot="0">
            <a:off x="25632423" y="10941187"/>
            <a:ext cx="16540875" cy="3533937"/>
            <a:chOff x="0" y="0"/>
            <a:chExt cx="22054500" cy="4711916"/>
          </a:xfrm>
        </p:grpSpPr>
        <p:sp>
          <p:nvSpPr>
            <p:cNvPr name="TextBox 54" id="54"/>
            <p:cNvSpPr txBox="true"/>
            <p:nvPr/>
          </p:nvSpPr>
          <p:spPr>
            <a:xfrm rot="0">
              <a:off x="0" y="-57150"/>
              <a:ext cx="22054500" cy="1064683"/>
            </a:xfrm>
            <a:prstGeom prst="rect">
              <a:avLst/>
            </a:prstGeom>
          </p:spPr>
          <p:txBody>
            <a:bodyPr anchor="t" rtlCol="false" tIns="0" lIns="0" bIns="0" rIns="0">
              <a:spAutoFit/>
            </a:bodyPr>
            <a:lstStyle/>
            <a:p>
              <a:pPr marL="0" indent="0" lvl="0">
                <a:lnSpc>
                  <a:spcPts val="6500"/>
                </a:lnSpc>
                <a:spcBef>
                  <a:spcPct val="0"/>
                </a:spcBef>
              </a:pPr>
              <a:r>
                <a:rPr lang="en-US" sz="5000">
                  <a:solidFill>
                    <a:srgbClr val="355079"/>
                  </a:solidFill>
                  <a:latin typeface="Sniglet"/>
                </a:rPr>
                <a:t>CCOG Pathway Mentor</a:t>
              </a:r>
            </a:p>
          </p:txBody>
        </p:sp>
        <p:sp>
          <p:nvSpPr>
            <p:cNvPr name="TextBox 55" id="55"/>
            <p:cNvSpPr txBox="true"/>
            <p:nvPr/>
          </p:nvSpPr>
          <p:spPr>
            <a:xfrm rot="0">
              <a:off x="0" y="1642095"/>
              <a:ext cx="22054500" cy="3069821"/>
            </a:xfrm>
            <a:prstGeom prst="rect">
              <a:avLst/>
            </a:prstGeom>
          </p:spPr>
          <p:txBody>
            <a:bodyPr anchor="t" rtlCol="false" tIns="0" lIns="0" bIns="0" rIns="0">
              <a:spAutoFit/>
            </a:bodyPr>
            <a:lstStyle/>
            <a:p>
              <a:pPr>
                <a:lnSpc>
                  <a:spcPts val="3691"/>
                </a:lnSpc>
              </a:pPr>
              <a:r>
                <a:rPr lang="en-US" sz="2636">
                  <a:solidFill>
                    <a:srgbClr val="355079"/>
                  </a:solidFill>
                  <a:latin typeface="Nunito Bold"/>
                </a:rPr>
                <a:t>Pathway Mentors will be designated to offer support to Brookdale students, with a particular focus on addressing the needs of students at regional locations.</a:t>
              </a:r>
              <a:r>
                <a:rPr lang="en-US" sz="2636">
                  <a:solidFill>
                    <a:srgbClr val="355079"/>
                  </a:solidFill>
                  <a:latin typeface="Nunito Bold"/>
                </a:rPr>
                <a:t> </a:t>
              </a:r>
            </a:p>
            <a:p>
              <a:pPr>
                <a:lnSpc>
                  <a:spcPts val="3691"/>
                </a:lnSpc>
              </a:pPr>
            </a:p>
            <a:p>
              <a:pPr marL="0" indent="0" lvl="0">
                <a:lnSpc>
                  <a:spcPts val="3691"/>
                </a:lnSpc>
                <a:spcBef>
                  <a:spcPct val="0"/>
                </a:spcBef>
              </a:pPr>
              <a:r>
                <a:rPr lang="en-US" sz="2636">
                  <a:solidFill>
                    <a:srgbClr val="355079"/>
                  </a:solidFill>
                  <a:latin typeface="Nunito Bold"/>
                </a:rPr>
                <a:t>Moreover, Pathway Mentors will be assigned to actively engage in community events and outreach initiatives during weekdays, evenings, and weekends, facilitating workshops and group sessions.</a:t>
              </a:r>
            </a:p>
          </p:txBody>
        </p:sp>
      </p:grpSp>
      <p:grpSp>
        <p:nvGrpSpPr>
          <p:cNvPr name="Group 56" id="56"/>
          <p:cNvGrpSpPr/>
          <p:nvPr/>
        </p:nvGrpSpPr>
        <p:grpSpPr>
          <a:xfrm rot="0">
            <a:off x="25632423" y="3723811"/>
            <a:ext cx="6986053" cy="4306400"/>
            <a:chOff x="0" y="0"/>
            <a:chExt cx="9314737" cy="5741866"/>
          </a:xfrm>
        </p:grpSpPr>
        <p:sp>
          <p:nvSpPr>
            <p:cNvPr name="TextBox 57" id="57"/>
            <p:cNvSpPr txBox="true"/>
            <p:nvPr/>
          </p:nvSpPr>
          <p:spPr>
            <a:xfrm rot="0">
              <a:off x="0" y="-57150"/>
              <a:ext cx="9314737" cy="2156883"/>
            </a:xfrm>
            <a:prstGeom prst="rect">
              <a:avLst/>
            </a:prstGeom>
          </p:spPr>
          <p:txBody>
            <a:bodyPr anchor="t" rtlCol="false" tIns="0" lIns="0" bIns="0" rIns="0">
              <a:spAutoFit/>
            </a:bodyPr>
            <a:lstStyle/>
            <a:p>
              <a:pPr marL="0" indent="0" lvl="0">
                <a:lnSpc>
                  <a:spcPts val="6500"/>
                </a:lnSpc>
                <a:spcBef>
                  <a:spcPct val="0"/>
                </a:spcBef>
              </a:pPr>
              <a:r>
                <a:rPr lang="en-US" sz="5000">
                  <a:solidFill>
                    <a:srgbClr val="355079"/>
                  </a:solidFill>
                  <a:latin typeface="Sniglet"/>
                </a:rPr>
                <a:t>Brookdale Community College</a:t>
              </a:r>
            </a:p>
          </p:txBody>
        </p:sp>
        <p:sp>
          <p:nvSpPr>
            <p:cNvPr name="TextBox 58" id="58"/>
            <p:cNvSpPr txBox="true"/>
            <p:nvPr/>
          </p:nvSpPr>
          <p:spPr>
            <a:xfrm rot="0">
              <a:off x="0" y="2734295"/>
              <a:ext cx="9314737" cy="3007572"/>
            </a:xfrm>
            <a:prstGeom prst="rect">
              <a:avLst/>
            </a:prstGeom>
          </p:spPr>
          <p:txBody>
            <a:bodyPr anchor="t" rtlCol="false" tIns="0" lIns="0" bIns="0" rIns="0">
              <a:spAutoFit/>
            </a:bodyPr>
            <a:lstStyle/>
            <a:p>
              <a:pPr marL="561341" indent="-280670" lvl="1">
                <a:lnSpc>
                  <a:spcPts val="3640"/>
                </a:lnSpc>
                <a:spcBef>
                  <a:spcPct val="0"/>
                </a:spcBef>
                <a:buFont typeface="Arial"/>
                <a:buChar char="•"/>
              </a:pPr>
              <a:r>
                <a:rPr lang="en-US" sz="2600">
                  <a:solidFill>
                    <a:srgbClr val="355079"/>
                  </a:solidFill>
                  <a:latin typeface="Nunito Bold"/>
                </a:rPr>
                <a:t>A</a:t>
              </a:r>
              <a:r>
                <a:rPr lang="en-US" sz="2600" u="none">
                  <a:solidFill>
                    <a:srgbClr val="355079"/>
                  </a:solidFill>
                  <a:latin typeface="Nunito Bold"/>
                </a:rPr>
                <a:t> 2-year institute of higher education.</a:t>
              </a:r>
            </a:p>
            <a:p>
              <a:pPr marL="561341" indent="-280670" lvl="1">
                <a:lnSpc>
                  <a:spcPts val="3640"/>
                </a:lnSpc>
                <a:spcBef>
                  <a:spcPct val="0"/>
                </a:spcBef>
                <a:buFont typeface="Arial"/>
                <a:buChar char="•"/>
              </a:pPr>
              <a:r>
                <a:rPr lang="en-US" sz="2600" u="none">
                  <a:solidFill>
                    <a:srgbClr val="355079"/>
                  </a:solidFill>
                  <a:latin typeface="Nunito Bold"/>
                </a:rPr>
                <a:t>Serving 20,000 students per year with associates and certificate programs.</a:t>
              </a:r>
            </a:p>
            <a:p>
              <a:pPr>
                <a:lnSpc>
                  <a:spcPts val="3640"/>
                </a:lnSpc>
                <a:spcBef>
                  <a:spcPct val="0"/>
                </a:spcBef>
              </a:pPr>
            </a:p>
            <a:p>
              <a:pPr marL="0" indent="0" lvl="0">
                <a:lnSpc>
                  <a:spcPts val="3640"/>
                </a:lnSpc>
                <a:spcBef>
                  <a:spcPct val="0"/>
                </a:spcBef>
              </a:pPr>
            </a:p>
          </p:txBody>
        </p:sp>
      </p:grpSp>
      <p:grpSp>
        <p:nvGrpSpPr>
          <p:cNvPr name="Group 59" id="59"/>
          <p:cNvGrpSpPr/>
          <p:nvPr/>
        </p:nvGrpSpPr>
        <p:grpSpPr>
          <a:xfrm rot="0">
            <a:off x="838900" y="31487367"/>
            <a:ext cx="8748521" cy="994886"/>
            <a:chOff x="0" y="0"/>
            <a:chExt cx="11664695" cy="1326515"/>
          </a:xfrm>
        </p:grpSpPr>
        <p:sp>
          <p:nvSpPr>
            <p:cNvPr name="TextBox 60" id="60"/>
            <p:cNvSpPr txBox="true"/>
            <p:nvPr/>
          </p:nvSpPr>
          <p:spPr>
            <a:xfrm rot="0">
              <a:off x="0" y="-28575"/>
              <a:ext cx="11664695" cy="626110"/>
            </a:xfrm>
            <a:prstGeom prst="rect">
              <a:avLst/>
            </a:prstGeom>
          </p:spPr>
          <p:txBody>
            <a:bodyPr anchor="t" rtlCol="false" tIns="0" lIns="0" bIns="0" rIns="0">
              <a:spAutoFit/>
            </a:bodyPr>
            <a:lstStyle/>
            <a:p>
              <a:pPr algn="r" marL="0" indent="0" lvl="0">
                <a:lnSpc>
                  <a:spcPts val="3851"/>
                </a:lnSpc>
                <a:spcBef>
                  <a:spcPct val="0"/>
                </a:spcBef>
              </a:pPr>
              <a:r>
                <a:rPr lang="en-US" sz="2962" u="none">
                  <a:solidFill>
                    <a:srgbClr val="355079"/>
                  </a:solidFill>
                  <a:latin typeface="Nunito Bold"/>
                </a:rPr>
                <a:t>Author                                              Faculty Advisor</a:t>
              </a:r>
            </a:p>
          </p:txBody>
        </p:sp>
        <p:sp>
          <p:nvSpPr>
            <p:cNvPr name="TextBox 61" id="61"/>
            <p:cNvSpPr txBox="true"/>
            <p:nvPr/>
          </p:nvSpPr>
          <p:spPr>
            <a:xfrm rot="0">
              <a:off x="0" y="864235"/>
              <a:ext cx="11664695" cy="462280"/>
            </a:xfrm>
            <a:prstGeom prst="rect">
              <a:avLst/>
            </a:prstGeom>
          </p:spPr>
          <p:txBody>
            <a:bodyPr anchor="t" rtlCol="false" tIns="0" lIns="0" bIns="0" rIns="0">
              <a:spAutoFit/>
            </a:bodyPr>
            <a:lstStyle/>
            <a:p>
              <a:pPr algn="just" marL="0" indent="0" lvl="0">
                <a:lnSpc>
                  <a:spcPts val="2940"/>
                </a:lnSpc>
                <a:spcBef>
                  <a:spcPct val="0"/>
                </a:spcBef>
              </a:pPr>
              <a:r>
                <a:rPr lang="en-US" sz="2100">
                  <a:solidFill>
                    <a:srgbClr val="355079"/>
                  </a:solidFill>
                  <a:latin typeface="Nunito Bold"/>
                </a:rPr>
                <a:t>Julia Krampah                                               Dr. Alyson Pompeo-Fargnoli</a:t>
              </a:r>
            </a:p>
          </p:txBody>
        </p:sp>
      </p:grpSp>
      <p:sp>
        <p:nvSpPr>
          <p:cNvPr name="TextBox 62" id="62"/>
          <p:cNvSpPr txBox="true"/>
          <p:nvPr/>
        </p:nvSpPr>
        <p:spPr>
          <a:xfrm rot="0">
            <a:off x="22944955" y="9288544"/>
            <a:ext cx="4732873" cy="356211"/>
          </a:xfrm>
          <a:prstGeom prst="rect">
            <a:avLst/>
          </a:prstGeom>
        </p:spPr>
        <p:txBody>
          <a:bodyPr anchor="t" rtlCol="false" tIns="0" lIns="0" bIns="0" rIns="0">
            <a:spAutoFit/>
          </a:bodyPr>
          <a:lstStyle/>
          <a:p>
            <a:pPr algn="ctr">
              <a:lnSpc>
                <a:spcPts val="2941"/>
              </a:lnSpc>
            </a:pPr>
            <a:r>
              <a:rPr lang="en-US" sz="2100">
                <a:solidFill>
                  <a:srgbClr val="355079"/>
                </a:solidFill>
                <a:latin typeface="Nunito Bold"/>
              </a:rPr>
              <a:t>* Enrollment data as of 2022 *</a:t>
            </a:r>
          </a:p>
        </p:txBody>
      </p:sp>
      <p:grpSp>
        <p:nvGrpSpPr>
          <p:cNvPr name="Group 63" id="63"/>
          <p:cNvGrpSpPr/>
          <p:nvPr/>
        </p:nvGrpSpPr>
        <p:grpSpPr>
          <a:xfrm rot="0">
            <a:off x="12483979" y="25069314"/>
            <a:ext cx="8224876" cy="6077066"/>
            <a:chOff x="0" y="0"/>
            <a:chExt cx="10966501" cy="8102754"/>
          </a:xfrm>
        </p:grpSpPr>
        <p:sp>
          <p:nvSpPr>
            <p:cNvPr name="TextBox 64" id="64"/>
            <p:cNvSpPr txBox="true"/>
            <p:nvPr/>
          </p:nvSpPr>
          <p:spPr>
            <a:xfrm rot="0">
              <a:off x="0" y="-57150"/>
              <a:ext cx="10966501" cy="1064683"/>
            </a:xfrm>
            <a:prstGeom prst="rect">
              <a:avLst/>
            </a:prstGeom>
          </p:spPr>
          <p:txBody>
            <a:bodyPr anchor="t" rtlCol="false" tIns="0" lIns="0" bIns="0" rIns="0">
              <a:spAutoFit/>
            </a:bodyPr>
            <a:lstStyle/>
            <a:p>
              <a:pPr algn="ctr" marL="0" indent="0" lvl="0">
                <a:lnSpc>
                  <a:spcPts val="6500"/>
                </a:lnSpc>
                <a:spcBef>
                  <a:spcPct val="0"/>
                </a:spcBef>
              </a:pPr>
              <a:r>
                <a:rPr lang="en-US" sz="5000">
                  <a:solidFill>
                    <a:srgbClr val="355079"/>
                  </a:solidFill>
                  <a:latin typeface="Sniglet"/>
                </a:rPr>
                <a:t>Quality of Supervision</a:t>
              </a:r>
            </a:p>
          </p:txBody>
        </p:sp>
        <p:sp>
          <p:nvSpPr>
            <p:cNvPr name="TextBox 65" id="65"/>
            <p:cNvSpPr txBox="true"/>
            <p:nvPr/>
          </p:nvSpPr>
          <p:spPr>
            <a:xfrm rot="0">
              <a:off x="0" y="1623035"/>
              <a:ext cx="10966501" cy="5445972"/>
            </a:xfrm>
            <a:prstGeom prst="rect">
              <a:avLst/>
            </a:prstGeom>
          </p:spPr>
          <p:txBody>
            <a:bodyPr anchor="t" rtlCol="false" tIns="0" lIns="0" bIns="0" rIns="0">
              <a:spAutoFit/>
            </a:bodyPr>
            <a:lstStyle/>
            <a:p>
              <a:pPr>
                <a:lnSpc>
                  <a:spcPts val="3640"/>
                </a:lnSpc>
              </a:pPr>
              <a:r>
                <a:rPr lang="en-US" sz="2600">
                  <a:solidFill>
                    <a:srgbClr val="355079"/>
                  </a:solidFill>
                  <a:latin typeface="Nunito Bold"/>
                </a:rPr>
                <a:t>Basic qualifications </a:t>
              </a:r>
            </a:p>
            <a:p>
              <a:pPr marL="561341" indent="-280670" lvl="1">
                <a:lnSpc>
                  <a:spcPts val="3640"/>
                </a:lnSpc>
                <a:buAutoNum type="arabicPeriod" startAt="1"/>
              </a:pPr>
              <a:r>
                <a:rPr lang="en-US" sz="2600">
                  <a:solidFill>
                    <a:srgbClr val="355079"/>
                  </a:solidFill>
                  <a:latin typeface="Nunito Bold"/>
                </a:rPr>
                <a:t>Credentialing and experience</a:t>
              </a:r>
            </a:p>
            <a:p>
              <a:pPr marL="561341" indent="-280670" lvl="1">
                <a:lnSpc>
                  <a:spcPts val="3640"/>
                </a:lnSpc>
                <a:buAutoNum type="arabicPeriod" startAt="1"/>
              </a:pPr>
              <a:r>
                <a:rPr lang="en-US" sz="2600">
                  <a:solidFill>
                    <a:srgbClr val="355079"/>
                  </a:solidFill>
                  <a:latin typeface="Nunito Bold"/>
                </a:rPr>
                <a:t>Employment status</a:t>
              </a:r>
            </a:p>
            <a:p>
              <a:pPr>
                <a:lnSpc>
                  <a:spcPts val="3640"/>
                </a:lnSpc>
              </a:pPr>
              <a:r>
                <a:rPr lang="en-US" sz="2600">
                  <a:solidFill>
                    <a:srgbClr val="355079"/>
                  </a:solidFill>
                  <a:latin typeface="Nunito Bold"/>
                </a:rPr>
                <a:t>Task expectations</a:t>
              </a:r>
            </a:p>
            <a:p>
              <a:pPr marL="561341" indent="-280670" lvl="1">
                <a:lnSpc>
                  <a:spcPts val="3640"/>
                </a:lnSpc>
                <a:buAutoNum type="arabicPeriod" startAt="1"/>
              </a:pPr>
              <a:r>
                <a:rPr lang="en-US" sz="2600">
                  <a:solidFill>
                    <a:srgbClr val="355079"/>
                  </a:solidFill>
                  <a:latin typeface="Nunito Bold"/>
                </a:rPr>
                <a:t>Primacy of role</a:t>
              </a:r>
            </a:p>
            <a:p>
              <a:pPr marL="561341" indent="-280670" lvl="1">
                <a:lnSpc>
                  <a:spcPts val="3640"/>
                </a:lnSpc>
                <a:buAutoNum type="arabicPeriod" startAt="1"/>
              </a:pPr>
              <a:r>
                <a:rPr lang="en-US" sz="2600">
                  <a:solidFill>
                    <a:srgbClr val="355079"/>
                  </a:solidFill>
                  <a:latin typeface="Nunito Bold"/>
                </a:rPr>
                <a:t>Coordination with university/college</a:t>
              </a:r>
            </a:p>
            <a:p>
              <a:pPr marL="561341" indent="-280670" lvl="1">
                <a:lnSpc>
                  <a:spcPts val="3640"/>
                </a:lnSpc>
                <a:buAutoNum type="arabicPeriod" startAt="1"/>
              </a:pPr>
              <a:r>
                <a:rPr lang="en-US" sz="2600">
                  <a:solidFill>
                    <a:srgbClr val="355079"/>
                  </a:solidFill>
                  <a:latin typeface="Nunito Bold"/>
                </a:rPr>
                <a:t>Structure of internship</a:t>
              </a:r>
            </a:p>
            <a:p>
              <a:pPr marL="561341" indent="-280670" lvl="1">
                <a:lnSpc>
                  <a:spcPts val="3640"/>
                </a:lnSpc>
                <a:buAutoNum type="arabicPeriod" startAt="1"/>
              </a:pPr>
              <a:r>
                <a:rPr lang="en-US" sz="2600">
                  <a:solidFill>
                    <a:srgbClr val="355079"/>
                  </a:solidFill>
                  <a:latin typeface="Nunito Bold"/>
                </a:rPr>
                <a:t>Student evaluation</a:t>
              </a:r>
            </a:p>
            <a:p>
              <a:pPr>
                <a:lnSpc>
                  <a:spcPts val="3640"/>
                </a:lnSpc>
                <a:spcBef>
                  <a:spcPct val="0"/>
                </a:spcBef>
              </a:pPr>
            </a:p>
          </p:txBody>
        </p:sp>
        <p:sp>
          <p:nvSpPr>
            <p:cNvPr name="TextBox 66" id="66"/>
            <p:cNvSpPr txBox="true"/>
            <p:nvPr/>
          </p:nvSpPr>
          <p:spPr>
            <a:xfrm rot="0">
              <a:off x="189692" y="7640507"/>
              <a:ext cx="10337905" cy="462247"/>
            </a:xfrm>
            <a:prstGeom prst="rect">
              <a:avLst/>
            </a:prstGeom>
          </p:spPr>
          <p:txBody>
            <a:bodyPr anchor="t" rtlCol="false" tIns="0" lIns="0" bIns="0" rIns="0">
              <a:spAutoFit/>
            </a:bodyPr>
            <a:lstStyle/>
            <a:p>
              <a:pPr algn="ctr">
                <a:lnSpc>
                  <a:spcPts val="2941"/>
                </a:lnSpc>
              </a:pPr>
              <a:r>
                <a:rPr lang="en-US" sz="2100">
                  <a:solidFill>
                    <a:srgbClr val="355079"/>
                  </a:solidFill>
                  <a:latin typeface="Nunito Bold"/>
                </a:rPr>
                <a:t>(Hinton et al., 2023)</a:t>
              </a:r>
            </a:p>
          </p:txBody>
        </p:sp>
      </p:grpSp>
      <p:pic>
        <p:nvPicPr>
          <p:cNvPr name="Picture 67" id="67"/>
          <p:cNvPicPr>
            <a:picLocks noChangeAspect="true"/>
          </p:cNvPicPr>
          <p:nvPr/>
        </p:nvPicPr>
        <p:blipFill>
          <a:blip r:embed="rId4"/>
          <a:stretch>
            <a:fillRect/>
          </a:stretch>
        </p:blipFill>
        <p:spPr>
          <a:xfrm rot="0">
            <a:off x="32730530" y="2467074"/>
            <a:ext cx="10313958" cy="8803776"/>
          </a:xfrm>
          <a:prstGeom prst="rect">
            <a:avLst/>
          </a:prstGeom>
        </p:spPr>
      </p:pic>
      <p:pic>
        <p:nvPicPr>
          <p:cNvPr name="Picture 68" id="68">
            <a:hlinkClick action="ppaction://media"/>
          </p:cNvPr>
          <p:cNvPicPr>
            <a:picLocks noChangeAspect="true"/>
          </p:cNvPicPr>
          <p:nvPr>
            <a:audioFile r:link="rId7"/>
            <p:extLst>
              <p:ext uri="{DAA4B4D4-6D71-4841-9C94-3DE7FCFB9230}">
                <p14:media xmlns:p14="http://schemas.microsoft.com/office/powerpoint/2010/main" r:embed="rId6"/>
              </p:ext>
            </p:extLst>
          </p:nvPr>
        </p:nvPicPr>
        <p:blipFill>
          <a:blip r:embed="rId5"/>
          <a:stretch>
            <a:fillRect/>
          </a:stretch>
        </p:blipFill>
        <p:spPr>
          <a:xfrm>
            <a:off x="20300950" y="14814550"/>
            <a:ext cx="3289300" cy="3289300"/>
          </a:xfrm>
          <a:prstGeom prst="rect">
            <a:avLst/>
          </a:prstGeom>
        </p:spPr>
      </p:pic>
    </p:spTree>
  </p:cSld>
  <p:clrMapOvr>
    <a:masterClrMapping/>
  </p:clrMapOvr>
  <p:timing>
    <p:tnLst>
      <p:par>
        <p:cTn dur="indefinite" restart="never" nodeType="tmRoot">
          <p:childTnLst>
            <p:cmd cmd="playFrom(0.0)">
              <p:cBhvr>
                <p:cTn/>
                <p:tgtEl>
                  <p:spTgt spid="68"/>
                </p:tgtEl>
              </p:cBhvr>
            </p:cmd>
            <p:audio>
              <p:cMediaNode vol="100000" showWhenStopped="false">
                <p:cTn/>
                <p:tgtEl>
                  <p:spTgt spid="6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DAGBY-ihNQo</dc:identifier>
  <dcterms:modified xsi:type="dcterms:W3CDTF">2011-08-01T06:04:30Z</dcterms:modified>
  <cp:revision>1</cp:revision>
  <dc:title>Copy of Fast Changes on the Earth's Surface Activity Research Poster in Violet Grey Orange Hand Drawn Style</dc:title>
</cp:coreProperties>
</file>