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odoni FLF" charset="1" panose="02000606090000020003"/>
      <p:regular r:id="rId10"/>
    </p:embeddedFont>
    <p:embeddedFont>
      <p:font typeface="Bodoni FLF Bold" charset="1" panose="02000803080000020003"/>
      <p:regular r:id="rId11"/>
    </p:embeddedFont>
    <p:embeddedFont>
      <p:font typeface="Bodoni FLF Italics" charset="1" panose="02000603090000090003"/>
      <p:regular r:id="rId12"/>
    </p:embeddedFont>
    <p:embeddedFont>
      <p:font typeface="Bodoni FLF Bold Italics" charset="1" panose="02000803090000090003"/>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jpe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28" Target="../media/image27.svg" Type="http://schemas.openxmlformats.org/officeDocument/2006/relationships/image"/><Relationship Id="rId29" Target="../media/image28.png" Type="http://schemas.openxmlformats.org/officeDocument/2006/relationships/image"/><Relationship Id="rId3" Target="../media/image2.png" Type="http://schemas.openxmlformats.org/officeDocument/2006/relationships/image"/><Relationship Id="rId30" Target="../media/image29.svg" Type="http://schemas.openxmlformats.org/officeDocument/2006/relationships/image"/><Relationship Id="rId31" Target="../media/image30.png" Type="http://schemas.openxmlformats.org/officeDocument/2006/relationships/image"/><Relationship Id="rId32" Target="../media/image31.svg" Type="http://schemas.openxmlformats.org/officeDocument/2006/relationships/image"/><Relationship Id="rId33" Target="../media/image32.png" Type="http://schemas.openxmlformats.org/officeDocument/2006/relationships/image"/><Relationship Id="rId34" Target="../media/image33.jpeg" Type="http://schemas.openxmlformats.org/officeDocument/2006/relationships/image"/><Relationship Id="rId35" Target="../media/image34.jpeg" Type="http://schemas.openxmlformats.org/officeDocument/2006/relationships/image"/><Relationship Id="rId36" Target="../media/image35.jpeg" Type="http://schemas.openxmlformats.org/officeDocument/2006/relationships/image"/><Relationship Id="rId37" Target="../media/image36.jpe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844" r="0" b="-9844"/>
            </a:stretch>
          </a:blipFill>
        </p:spPr>
      </p:sp>
      <p:sp>
        <p:nvSpPr>
          <p:cNvPr name="Freeform 3" id="3"/>
          <p:cNvSpPr/>
          <p:nvPr/>
        </p:nvSpPr>
        <p:spPr>
          <a:xfrm flipH="false" flipV="false" rot="1737559">
            <a:off x="2514574" y="8661324"/>
            <a:ext cx="4277568" cy="2978743"/>
          </a:xfrm>
          <a:custGeom>
            <a:avLst/>
            <a:gdLst/>
            <a:ahLst/>
            <a:cxnLst/>
            <a:rect r="r" b="b" t="t" l="l"/>
            <a:pathLst>
              <a:path h="2978743" w="4277568">
                <a:moveTo>
                  <a:pt x="0" y="0"/>
                </a:moveTo>
                <a:lnTo>
                  <a:pt x="4277569" y="0"/>
                </a:lnTo>
                <a:lnTo>
                  <a:pt x="4277569" y="2978743"/>
                </a:lnTo>
                <a:lnTo>
                  <a:pt x="0" y="29787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17096905" y="3925196"/>
            <a:ext cx="2854557" cy="2956698"/>
          </a:xfrm>
          <a:custGeom>
            <a:avLst/>
            <a:gdLst/>
            <a:ahLst/>
            <a:cxnLst/>
            <a:rect r="r" b="b" t="t" l="l"/>
            <a:pathLst>
              <a:path h="2956698" w="2854557">
                <a:moveTo>
                  <a:pt x="0" y="0"/>
                </a:moveTo>
                <a:lnTo>
                  <a:pt x="2854557" y="0"/>
                </a:lnTo>
                <a:lnTo>
                  <a:pt x="2854557" y="2956698"/>
                </a:lnTo>
                <a:lnTo>
                  <a:pt x="0" y="29566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true" flipV="false" rot="0">
            <a:off x="-1136496" y="8228619"/>
            <a:ext cx="3057281" cy="2751553"/>
          </a:xfrm>
          <a:custGeom>
            <a:avLst/>
            <a:gdLst/>
            <a:ahLst/>
            <a:cxnLst/>
            <a:rect r="r" b="b" t="t" l="l"/>
            <a:pathLst>
              <a:path h="2751553" w="3057281">
                <a:moveTo>
                  <a:pt x="3057281" y="0"/>
                </a:moveTo>
                <a:lnTo>
                  <a:pt x="0" y="0"/>
                </a:lnTo>
                <a:lnTo>
                  <a:pt x="0" y="2751552"/>
                </a:lnTo>
                <a:lnTo>
                  <a:pt x="3057281" y="2751552"/>
                </a:lnTo>
                <a:lnTo>
                  <a:pt x="3057281"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6413011" y="7395331"/>
            <a:ext cx="4539051" cy="4810170"/>
          </a:xfrm>
          <a:custGeom>
            <a:avLst/>
            <a:gdLst/>
            <a:ahLst/>
            <a:cxnLst/>
            <a:rect r="r" b="b" t="t" l="l"/>
            <a:pathLst>
              <a:path h="4810170" w="4539051">
                <a:moveTo>
                  <a:pt x="0" y="0"/>
                </a:moveTo>
                <a:lnTo>
                  <a:pt x="4539051" y="0"/>
                </a:lnTo>
                <a:lnTo>
                  <a:pt x="4539051" y="4810170"/>
                </a:lnTo>
                <a:lnTo>
                  <a:pt x="0" y="48101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029695" y="4662240"/>
            <a:ext cx="2058395" cy="3339578"/>
          </a:xfrm>
          <a:custGeom>
            <a:avLst/>
            <a:gdLst/>
            <a:ahLst/>
            <a:cxnLst/>
            <a:rect r="r" b="b" t="t" l="l"/>
            <a:pathLst>
              <a:path h="3339578" w="2058395">
                <a:moveTo>
                  <a:pt x="0" y="0"/>
                </a:moveTo>
                <a:lnTo>
                  <a:pt x="2058395" y="0"/>
                </a:lnTo>
                <a:lnTo>
                  <a:pt x="2058395" y="3339578"/>
                </a:lnTo>
                <a:lnTo>
                  <a:pt x="0" y="33395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8" id="8"/>
          <p:cNvSpPr/>
          <p:nvPr/>
        </p:nvSpPr>
        <p:spPr>
          <a:xfrm flipH="false" flipV="false" rot="0">
            <a:off x="7426264" y="8847163"/>
            <a:ext cx="2906489" cy="3358338"/>
          </a:xfrm>
          <a:custGeom>
            <a:avLst/>
            <a:gdLst/>
            <a:ahLst/>
            <a:cxnLst/>
            <a:rect r="r" b="b" t="t" l="l"/>
            <a:pathLst>
              <a:path h="3358338" w="2906489">
                <a:moveTo>
                  <a:pt x="0" y="0"/>
                </a:moveTo>
                <a:lnTo>
                  <a:pt x="2906488" y="0"/>
                </a:lnTo>
                <a:lnTo>
                  <a:pt x="2906488" y="3358338"/>
                </a:lnTo>
                <a:lnTo>
                  <a:pt x="0" y="335833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9" id="9"/>
          <p:cNvSpPr/>
          <p:nvPr/>
        </p:nvSpPr>
        <p:spPr>
          <a:xfrm flipH="false" flipV="false" rot="0">
            <a:off x="17096905" y="1028700"/>
            <a:ext cx="2886146" cy="2524065"/>
          </a:xfrm>
          <a:custGeom>
            <a:avLst/>
            <a:gdLst/>
            <a:ahLst/>
            <a:cxnLst/>
            <a:rect r="r" b="b" t="t" l="l"/>
            <a:pathLst>
              <a:path h="2524065" w="2886146">
                <a:moveTo>
                  <a:pt x="0" y="0"/>
                </a:moveTo>
                <a:lnTo>
                  <a:pt x="2886145" y="0"/>
                </a:lnTo>
                <a:lnTo>
                  <a:pt x="2886145" y="2524065"/>
                </a:lnTo>
                <a:lnTo>
                  <a:pt x="0" y="252406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10800000">
            <a:off x="10696671" y="9261214"/>
            <a:ext cx="5352421" cy="2530235"/>
          </a:xfrm>
          <a:custGeom>
            <a:avLst/>
            <a:gdLst/>
            <a:ahLst/>
            <a:cxnLst/>
            <a:rect r="r" b="b" t="t" l="l"/>
            <a:pathLst>
              <a:path h="2530235" w="5352421">
                <a:moveTo>
                  <a:pt x="0" y="0"/>
                </a:moveTo>
                <a:lnTo>
                  <a:pt x="5352421" y="0"/>
                </a:lnTo>
                <a:lnTo>
                  <a:pt x="5352421" y="2530235"/>
                </a:lnTo>
                <a:lnTo>
                  <a:pt x="0" y="253023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1" id="11"/>
          <p:cNvSpPr/>
          <p:nvPr/>
        </p:nvSpPr>
        <p:spPr>
          <a:xfrm flipH="false" flipV="false" rot="0">
            <a:off x="-417113" y="-1667348"/>
            <a:ext cx="2477977" cy="3577131"/>
          </a:xfrm>
          <a:custGeom>
            <a:avLst/>
            <a:gdLst/>
            <a:ahLst/>
            <a:cxnLst/>
            <a:rect r="r" b="b" t="t" l="l"/>
            <a:pathLst>
              <a:path h="3577131" w="2477977">
                <a:moveTo>
                  <a:pt x="0" y="0"/>
                </a:moveTo>
                <a:lnTo>
                  <a:pt x="2477976" y="0"/>
                </a:lnTo>
                <a:lnTo>
                  <a:pt x="2477976" y="3577131"/>
                </a:lnTo>
                <a:lnTo>
                  <a:pt x="0" y="357713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a:ln cap="sq">
            <a:noFill/>
            <a:prstDash val="solid"/>
            <a:miter/>
          </a:ln>
        </p:spPr>
      </p:sp>
      <p:sp>
        <p:nvSpPr>
          <p:cNvPr name="Freeform 12" id="12"/>
          <p:cNvSpPr/>
          <p:nvPr/>
        </p:nvSpPr>
        <p:spPr>
          <a:xfrm flipH="false" flipV="false" rot="0">
            <a:off x="2060863" y="-1667348"/>
            <a:ext cx="3006706" cy="2766169"/>
          </a:xfrm>
          <a:custGeom>
            <a:avLst/>
            <a:gdLst/>
            <a:ahLst/>
            <a:cxnLst/>
            <a:rect r="r" b="b" t="t" l="l"/>
            <a:pathLst>
              <a:path h="2766169" w="3006706">
                <a:moveTo>
                  <a:pt x="0" y="0"/>
                </a:moveTo>
                <a:lnTo>
                  <a:pt x="3006706" y="0"/>
                </a:lnTo>
                <a:lnTo>
                  <a:pt x="3006706" y="2766169"/>
                </a:lnTo>
                <a:lnTo>
                  <a:pt x="0" y="2766169"/>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a:ln cap="sq">
            <a:noFill/>
            <a:prstDash val="solid"/>
            <a:miter/>
          </a:ln>
        </p:spPr>
      </p:sp>
      <p:sp>
        <p:nvSpPr>
          <p:cNvPr name="Freeform 13" id="13"/>
          <p:cNvSpPr/>
          <p:nvPr/>
        </p:nvSpPr>
        <p:spPr>
          <a:xfrm flipH="false" flipV="false" rot="4182716">
            <a:off x="5683694" y="-2327113"/>
            <a:ext cx="3249068" cy="4006698"/>
          </a:xfrm>
          <a:custGeom>
            <a:avLst/>
            <a:gdLst/>
            <a:ahLst/>
            <a:cxnLst/>
            <a:rect r="r" b="b" t="t" l="l"/>
            <a:pathLst>
              <a:path h="4006698" w="3249068">
                <a:moveTo>
                  <a:pt x="0" y="0"/>
                </a:moveTo>
                <a:lnTo>
                  <a:pt x="3249068" y="0"/>
                </a:lnTo>
                <a:lnTo>
                  <a:pt x="3249068" y="4006699"/>
                </a:lnTo>
                <a:lnTo>
                  <a:pt x="0" y="4006699"/>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4" id="14"/>
          <p:cNvSpPr/>
          <p:nvPr/>
        </p:nvSpPr>
        <p:spPr>
          <a:xfrm flipH="false" flipV="false" rot="0">
            <a:off x="14181395" y="-3285587"/>
            <a:ext cx="4859148" cy="4691287"/>
          </a:xfrm>
          <a:custGeom>
            <a:avLst/>
            <a:gdLst/>
            <a:ahLst/>
            <a:cxnLst/>
            <a:rect r="r" b="b" t="t" l="l"/>
            <a:pathLst>
              <a:path h="4691287" w="4859148">
                <a:moveTo>
                  <a:pt x="0" y="0"/>
                </a:moveTo>
                <a:lnTo>
                  <a:pt x="4859148" y="0"/>
                </a:lnTo>
                <a:lnTo>
                  <a:pt x="4859148" y="4691287"/>
                </a:lnTo>
                <a:lnTo>
                  <a:pt x="0" y="4691287"/>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5" id="15"/>
          <p:cNvSpPr/>
          <p:nvPr/>
        </p:nvSpPr>
        <p:spPr>
          <a:xfrm flipH="false" flipV="false" rot="5400000">
            <a:off x="10684014" y="-1843014"/>
            <a:ext cx="2262958" cy="3726427"/>
          </a:xfrm>
          <a:custGeom>
            <a:avLst/>
            <a:gdLst/>
            <a:ahLst/>
            <a:cxnLst/>
            <a:rect r="r" b="b" t="t" l="l"/>
            <a:pathLst>
              <a:path h="3726427" w="2262958">
                <a:moveTo>
                  <a:pt x="0" y="0"/>
                </a:moveTo>
                <a:lnTo>
                  <a:pt x="2262958" y="0"/>
                </a:lnTo>
                <a:lnTo>
                  <a:pt x="2262958" y="3726427"/>
                </a:lnTo>
                <a:lnTo>
                  <a:pt x="0" y="3726427"/>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16" id="16"/>
          <p:cNvSpPr/>
          <p:nvPr/>
        </p:nvSpPr>
        <p:spPr>
          <a:xfrm flipH="false" flipV="false" rot="0">
            <a:off x="-972660" y="2160503"/>
            <a:ext cx="2001360" cy="2251018"/>
          </a:xfrm>
          <a:custGeom>
            <a:avLst/>
            <a:gdLst/>
            <a:ahLst/>
            <a:cxnLst/>
            <a:rect r="r" b="b" t="t" l="l"/>
            <a:pathLst>
              <a:path h="2251018" w="2001360">
                <a:moveTo>
                  <a:pt x="0" y="0"/>
                </a:moveTo>
                <a:lnTo>
                  <a:pt x="2001360" y="0"/>
                </a:lnTo>
                <a:lnTo>
                  <a:pt x="2001360" y="2251018"/>
                </a:lnTo>
                <a:lnTo>
                  <a:pt x="0" y="2251018"/>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a:ln cap="sq">
            <a:noFill/>
            <a:prstDash val="solid"/>
            <a:miter/>
          </a:ln>
        </p:spPr>
      </p:sp>
      <p:sp>
        <p:nvSpPr>
          <p:cNvPr name="Freeform 17" id="17"/>
          <p:cNvSpPr/>
          <p:nvPr/>
        </p:nvSpPr>
        <p:spPr>
          <a:xfrm flipH="false" flipV="false" rot="0">
            <a:off x="5835213" y="3426025"/>
            <a:ext cx="975641" cy="1970992"/>
          </a:xfrm>
          <a:custGeom>
            <a:avLst/>
            <a:gdLst/>
            <a:ahLst/>
            <a:cxnLst/>
            <a:rect r="r" b="b" t="t" l="l"/>
            <a:pathLst>
              <a:path h="1970992" w="975641">
                <a:moveTo>
                  <a:pt x="0" y="0"/>
                </a:moveTo>
                <a:lnTo>
                  <a:pt x="975641" y="0"/>
                </a:lnTo>
                <a:lnTo>
                  <a:pt x="975641" y="1970992"/>
                </a:lnTo>
                <a:lnTo>
                  <a:pt x="0" y="1970992"/>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18" id="18"/>
          <p:cNvSpPr/>
          <p:nvPr/>
        </p:nvSpPr>
        <p:spPr>
          <a:xfrm flipH="false" flipV="false" rot="-10800000">
            <a:off x="11476362" y="3286012"/>
            <a:ext cx="975641" cy="1970992"/>
          </a:xfrm>
          <a:custGeom>
            <a:avLst/>
            <a:gdLst/>
            <a:ahLst/>
            <a:cxnLst/>
            <a:rect r="r" b="b" t="t" l="l"/>
            <a:pathLst>
              <a:path h="1970992" w="975641">
                <a:moveTo>
                  <a:pt x="0" y="0"/>
                </a:moveTo>
                <a:lnTo>
                  <a:pt x="975641" y="0"/>
                </a:lnTo>
                <a:lnTo>
                  <a:pt x="975641" y="1970992"/>
                </a:lnTo>
                <a:lnTo>
                  <a:pt x="0" y="1970992"/>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19" id="19"/>
          <p:cNvSpPr/>
          <p:nvPr/>
        </p:nvSpPr>
        <p:spPr>
          <a:xfrm flipH="false" flipV="false" rot="0">
            <a:off x="377454" y="121218"/>
            <a:ext cx="3086663" cy="1543388"/>
          </a:xfrm>
          <a:custGeom>
            <a:avLst/>
            <a:gdLst/>
            <a:ahLst/>
            <a:cxnLst/>
            <a:rect r="r" b="b" t="t" l="l"/>
            <a:pathLst>
              <a:path h="1543388" w="3086663">
                <a:moveTo>
                  <a:pt x="0" y="0"/>
                </a:moveTo>
                <a:lnTo>
                  <a:pt x="3086662" y="0"/>
                </a:lnTo>
                <a:lnTo>
                  <a:pt x="3086662" y="1543387"/>
                </a:lnTo>
                <a:lnTo>
                  <a:pt x="0" y="1543387"/>
                </a:lnTo>
                <a:lnTo>
                  <a:pt x="0" y="0"/>
                </a:lnTo>
                <a:close/>
              </a:path>
            </a:pathLst>
          </a:custGeom>
          <a:blipFill>
            <a:blip r:embed="rId33"/>
            <a:stretch>
              <a:fillRect l="-1" t="0" r="-1" b="0"/>
            </a:stretch>
          </a:blipFill>
        </p:spPr>
      </p:sp>
      <p:sp>
        <p:nvSpPr>
          <p:cNvPr name="TextBox 20" id="20"/>
          <p:cNvSpPr txBox="true"/>
          <p:nvPr/>
        </p:nvSpPr>
        <p:spPr>
          <a:xfrm rot="0">
            <a:off x="12168113" y="2720492"/>
            <a:ext cx="6030148" cy="5191125"/>
          </a:xfrm>
          <a:prstGeom prst="rect">
            <a:avLst/>
          </a:prstGeom>
        </p:spPr>
        <p:txBody>
          <a:bodyPr anchor="t" rtlCol="false" tIns="0" lIns="0" bIns="0" rIns="0">
            <a:spAutoFit/>
          </a:bodyPr>
          <a:lstStyle/>
          <a:p>
            <a:pPr algn="ctr">
              <a:lnSpc>
                <a:spcPts val="1270"/>
              </a:lnSpc>
              <a:spcBef>
                <a:spcPct val="0"/>
              </a:spcBef>
            </a:pPr>
            <a:r>
              <a:rPr lang="en-US" sz="1058" spc="0">
                <a:solidFill>
                  <a:srgbClr val="000000"/>
                </a:solidFill>
                <a:latin typeface="Bodoni FLF Bold"/>
              </a:rPr>
              <a:t>Understandings</a:t>
            </a:r>
          </a:p>
          <a:p>
            <a:pPr algn="ctr">
              <a:lnSpc>
                <a:spcPts val="1270"/>
              </a:lnSpc>
              <a:spcBef>
                <a:spcPct val="0"/>
              </a:spcBef>
            </a:pPr>
            <a:r>
              <a:rPr lang="en-US" sz="1058" u="sng">
                <a:solidFill>
                  <a:srgbClr val="000000"/>
                </a:solidFill>
                <a:latin typeface="Bodoni FLF"/>
              </a:rPr>
              <a:t>What was learned?</a:t>
            </a:r>
          </a:p>
          <a:p>
            <a:pPr algn="ctr" marL="228630" indent="-114315" lvl="1">
              <a:lnSpc>
                <a:spcPts val="1270"/>
              </a:lnSpc>
              <a:spcBef>
                <a:spcPct val="0"/>
              </a:spcBef>
              <a:buFont typeface="Arial"/>
              <a:buChar char="•"/>
            </a:pPr>
            <a:r>
              <a:rPr lang="en-US" sz="1058" spc="0">
                <a:solidFill>
                  <a:srgbClr val="000000"/>
                </a:solidFill>
                <a:latin typeface="Bodoni FLF"/>
              </a:rPr>
              <a:t>The importance of hands-on teaching and tailoring lessons to meet the diverse needs of students in a self-contained classroom. Collaborating with special education students provided valuable insights into their learning styles and strategies for academic growth.</a:t>
            </a:r>
          </a:p>
          <a:p>
            <a:pPr algn="ctr">
              <a:lnSpc>
                <a:spcPts val="1270"/>
              </a:lnSpc>
              <a:spcBef>
                <a:spcPct val="0"/>
              </a:spcBef>
            </a:pPr>
            <a:r>
              <a:rPr lang="en-US" sz="1058" u="sng">
                <a:solidFill>
                  <a:srgbClr val="000000"/>
                </a:solidFill>
                <a:latin typeface="Bodoni FLF"/>
              </a:rPr>
              <a:t>Connection to coursework?</a:t>
            </a:r>
          </a:p>
          <a:p>
            <a:pPr algn="ctr" marL="228630" indent="-114315" lvl="1">
              <a:lnSpc>
                <a:spcPts val="1270"/>
              </a:lnSpc>
              <a:spcBef>
                <a:spcPct val="0"/>
              </a:spcBef>
              <a:buFont typeface="Arial"/>
              <a:buChar char="•"/>
            </a:pPr>
            <a:r>
              <a:rPr lang="en-US" sz="1058">
                <a:solidFill>
                  <a:srgbClr val="000000"/>
                </a:solidFill>
                <a:latin typeface="Bodoni FLF"/>
              </a:rPr>
              <a:t>My</a:t>
            </a:r>
            <a:r>
              <a:rPr lang="en-US" sz="1058">
                <a:solidFill>
                  <a:srgbClr val="000000"/>
                </a:solidFill>
                <a:latin typeface="Bodoni FLF"/>
              </a:rPr>
              <a:t> placement emphasized consistency in routine activities and maintaining a positive approach for students with exceptionalities.</a:t>
            </a:r>
          </a:p>
          <a:p>
            <a:pPr algn="ctr" marL="228630" indent="-114315" lvl="1">
              <a:lnSpc>
                <a:spcPts val="1270"/>
              </a:lnSpc>
              <a:spcBef>
                <a:spcPct val="0"/>
              </a:spcBef>
              <a:buFont typeface="Arial"/>
              <a:buChar char="•"/>
            </a:pPr>
            <a:r>
              <a:rPr lang="en-US" sz="1058" spc="0">
                <a:solidFill>
                  <a:srgbClr val="000000"/>
                </a:solidFill>
                <a:latin typeface="Bodoni FLF"/>
              </a:rPr>
              <a:t> It supported the right to LRE by creating an inclusive learning environment and incorporated rookie tips from the course, such as recognizing "teachable moments," </a:t>
            </a:r>
          </a:p>
          <a:p>
            <a:pPr algn="ctr">
              <a:lnSpc>
                <a:spcPts val="1270"/>
              </a:lnSpc>
              <a:spcBef>
                <a:spcPct val="0"/>
              </a:spcBef>
            </a:pPr>
            <a:r>
              <a:rPr lang="en-US" sz="1058" u="sng">
                <a:solidFill>
                  <a:srgbClr val="000000"/>
                </a:solidFill>
                <a:latin typeface="Bodoni FLF"/>
              </a:rPr>
              <a:t>Connection to the research in the field?</a:t>
            </a:r>
          </a:p>
          <a:p>
            <a:pPr algn="ctr" marL="228630" indent="-114315" lvl="1">
              <a:lnSpc>
                <a:spcPts val="1270"/>
              </a:lnSpc>
              <a:spcBef>
                <a:spcPct val="0"/>
              </a:spcBef>
              <a:buFont typeface="Arial"/>
              <a:buChar char="•"/>
            </a:pPr>
            <a:r>
              <a:rPr lang="en-US" sz="1058" spc="0">
                <a:solidFill>
                  <a:srgbClr val="000000"/>
                </a:solidFill>
                <a:latin typeface="Bodoni FLF"/>
              </a:rPr>
              <a:t>This experience fostered a supportive learning environment and showed measurable increases in students' math skills. It added to my understanding of what it means to be a patient, compassionate, and dedicated teacher. </a:t>
            </a:r>
          </a:p>
          <a:p>
            <a:pPr algn="ctr">
              <a:lnSpc>
                <a:spcPts val="1270"/>
              </a:lnSpc>
              <a:spcBef>
                <a:spcPct val="0"/>
              </a:spcBef>
            </a:pPr>
          </a:p>
          <a:p>
            <a:pPr algn="ctr">
              <a:lnSpc>
                <a:spcPts val="1270"/>
              </a:lnSpc>
              <a:spcBef>
                <a:spcPct val="0"/>
              </a:spcBef>
            </a:pPr>
            <a:r>
              <a:rPr lang="en-US" sz="1058" spc="0">
                <a:solidFill>
                  <a:srgbClr val="000000"/>
                </a:solidFill>
                <a:latin typeface="Bodoni FLF Bold"/>
              </a:rPr>
              <a:t>Impacts</a:t>
            </a:r>
          </a:p>
          <a:p>
            <a:pPr marL="228630" indent="-114315" lvl="1">
              <a:lnSpc>
                <a:spcPts val="1270"/>
              </a:lnSpc>
              <a:spcBef>
                <a:spcPct val="0"/>
              </a:spcBef>
              <a:buFont typeface="Arial"/>
              <a:buChar char="•"/>
            </a:pPr>
            <a:r>
              <a:rPr lang="en-US" sz="1058">
                <a:solidFill>
                  <a:srgbClr val="000000"/>
                </a:solidFill>
                <a:latin typeface="Bodoni FLF"/>
              </a:rPr>
              <a:t>I created educational resources, </a:t>
            </a:r>
          </a:p>
          <a:p>
            <a:pPr marL="228630" indent="-114315" lvl="1">
              <a:lnSpc>
                <a:spcPts val="1270"/>
              </a:lnSpc>
              <a:spcBef>
                <a:spcPct val="0"/>
              </a:spcBef>
              <a:buFont typeface="Arial"/>
              <a:buChar char="•"/>
            </a:pPr>
            <a:r>
              <a:rPr lang="en-US" sz="1058">
                <a:solidFill>
                  <a:srgbClr val="000000"/>
                </a:solidFill>
                <a:latin typeface="Bodoni FLF"/>
              </a:rPr>
              <a:t>I showed my students I cared so they felt motivated and encouraged to excel at the center. </a:t>
            </a:r>
          </a:p>
          <a:p>
            <a:pPr algn="l" marL="228630" indent="-114315" lvl="1">
              <a:lnSpc>
                <a:spcPts val="1270"/>
              </a:lnSpc>
              <a:spcBef>
                <a:spcPct val="0"/>
              </a:spcBef>
              <a:buFont typeface="Arial"/>
              <a:buChar char="•"/>
            </a:pPr>
            <a:r>
              <a:rPr lang="en-US" sz="1058" spc="0">
                <a:solidFill>
                  <a:srgbClr val="000000"/>
                </a:solidFill>
                <a:latin typeface="Bodoni FLF"/>
              </a:rPr>
              <a:t>My presence not only facilitated academic growth but also instilled a sense of confidence and enthusiasm among the students the more I spent time in their classroom.</a:t>
            </a:r>
          </a:p>
          <a:p>
            <a:pPr algn="ctr">
              <a:lnSpc>
                <a:spcPts val="1270"/>
              </a:lnSpc>
              <a:spcBef>
                <a:spcPct val="0"/>
              </a:spcBef>
            </a:pPr>
          </a:p>
          <a:p>
            <a:pPr algn="ctr">
              <a:lnSpc>
                <a:spcPts val="1270"/>
              </a:lnSpc>
              <a:spcBef>
                <a:spcPct val="0"/>
              </a:spcBef>
            </a:pPr>
            <a:r>
              <a:rPr lang="en-US" sz="1058">
                <a:solidFill>
                  <a:srgbClr val="000000"/>
                </a:solidFill>
                <a:latin typeface="Bodoni FLF Bold"/>
              </a:rPr>
              <a:t>Future Goals</a:t>
            </a:r>
          </a:p>
          <a:p>
            <a:pPr algn="ctr">
              <a:lnSpc>
                <a:spcPts val="1270"/>
              </a:lnSpc>
              <a:spcBef>
                <a:spcPct val="0"/>
              </a:spcBef>
            </a:pPr>
          </a:p>
          <a:p>
            <a:pPr algn="ctr">
              <a:lnSpc>
                <a:spcPts val="1270"/>
              </a:lnSpc>
              <a:spcBef>
                <a:spcPct val="0"/>
              </a:spcBef>
            </a:pPr>
            <a:r>
              <a:rPr lang="en-US" sz="1058">
                <a:solidFill>
                  <a:srgbClr val="000000"/>
                </a:solidFill>
                <a:latin typeface="Bodoni FLF"/>
              </a:rPr>
              <a:t>1. Furthering my understanding of TSD certification: I want to delve deeper into the specific requirements and responsibilities associated with the TSD certification in order to become a more knowledgeable and effective teacher in that field.</a:t>
            </a:r>
          </a:p>
          <a:p>
            <a:pPr algn="ctr">
              <a:lnSpc>
                <a:spcPts val="1270"/>
              </a:lnSpc>
              <a:spcBef>
                <a:spcPct val="0"/>
              </a:spcBef>
            </a:pPr>
          </a:p>
          <a:p>
            <a:pPr algn="ctr">
              <a:lnSpc>
                <a:spcPts val="1270"/>
              </a:lnSpc>
              <a:spcBef>
                <a:spcPct val="0"/>
              </a:spcBef>
            </a:pPr>
            <a:r>
              <a:rPr lang="en-US" sz="1058">
                <a:solidFill>
                  <a:srgbClr val="000000"/>
                </a:solidFill>
                <a:latin typeface="Bodoni FLF"/>
              </a:rPr>
              <a:t>2. Exploring self-contained classrooms: I am intrigued by the idea of having more freedom as a teacher in a self-contained classroom. I plan to learn more about how these classrooms operate and how they can benefit students who may be at risk of overlooked in traditional classroom settings.</a:t>
            </a:r>
          </a:p>
          <a:p>
            <a:pPr algn="ctr">
              <a:lnSpc>
                <a:spcPts val="1270"/>
              </a:lnSpc>
              <a:spcBef>
                <a:spcPct val="0"/>
              </a:spcBef>
            </a:pPr>
          </a:p>
          <a:p>
            <a:pPr algn="ctr">
              <a:lnSpc>
                <a:spcPts val="1270"/>
              </a:lnSpc>
              <a:spcBef>
                <a:spcPct val="0"/>
              </a:spcBef>
            </a:pPr>
            <a:r>
              <a:rPr lang="en-US" sz="1058" spc="0">
                <a:solidFill>
                  <a:srgbClr val="000000"/>
                </a:solidFill>
                <a:latin typeface="Bodoni FLF"/>
              </a:rPr>
              <a:t>3. Developing strategies for helping students know they matter: There is no end to the importance of making sure every student feels valued, supported, and sees their worth and potential. </a:t>
            </a:r>
          </a:p>
          <a:p>
            <a:pPr algn="ctr">
              <a:lnSpc>
                <a:spcPts val="1270"/>
              </a:lnSpc>
              <a:spcBef>
                <a:spcPct val="0"/>
              </a:spcBef>
            </a:pPr>
          </a:p>
        </p:txBody>
      </p:sp>
      <p:sp>
        <p:nvSpPr>
          <p:cNvPr name="TextBox 21" id="21"/>
          <p:cNvSpPr txBox="true"/>
          <p:nvPr/>
        </p:nvSpPr>
        <p:spPr>
          <a:xfrm rot="0">
            <a:off x="5577374" y="5133975"/>
            <a:ext cx="6604269" cy="5495925"/>
          </a:xfrm>
          <a:prstGeom prst="rect">
            <a:avLst/>
          </a:prstGeom>
        </p:spPr>
        <p:txBody>
          <a:bodyPr anchor="t" rtlCol="false" tIns="0" lIns="0" bIns="0" rIns="0">
            <a:spAutoFit/>
          </a:bodyPr>
          <a:lstStyle/>
          <a:p>
            <a:pPr algn="ctr">
              <a:lnSpc>
                <a:spcPts val="1242"/>
              </a:lnSpc>
              <a:spcBef>
                <a:spcPct val="0"/>
              </a:spcBef>
            </a:pPr>
          </a:p>
          <a:p>
            <a:pPr algn="ctr">
              <a:lnSpc>
                <a:spcPts val="1559"/>
              </a:lnSpc>
              <a:spcBef>
                <a:spcPct val="0"/>
              </a:spcBef>
            </a:pPr>
          </a:p>
          <a:p>
            <a:pPr algn="ctr">
              <a:lnSpc>
                <a:spcPts val="1559"/>
              </a:lnSpc>
              <a:spcBef>
                <a:spcPct val="0"/>
              </a:spcBef>
            </a:pPr>
            <a:r>
              <a:rPr lang="en-US" sz="1299">
                <a:solidFill>
                  <a:srgbClr val="000000"/>
                </a:solidFill>
                <a:latin typeface="Bodoni FLF Bold"/>
              </a:rPr>
              <a:t> Course &amp; Project</a:t>
            </a:r>
          </a:p>
          <a:p>
            <a:pPr algn="ctr">
              <a:lnSpc>
                <a:spcPts val="1559"/>
              </a:lnSpc>
              <a:spcBef>
                <a:spcPct val="0"/>
              </a:spcBef>
            </a:pPr>
            <a:r>
              <a:rPr lang="en-US" sz="1299" spc="0" u="sng">
                <a:solidFill>
                  <a:srgbClr val="000000"/>
                </a:solidFill>
                <a:latin typeface="Bodoni FLF"/>
              </a:rPr>
              <a:t>EDS 330 50: Foundations of Special Education</a:t>
            </a:r>
            <a:r>
              <a:rPr lang="en-US" sz="1299" spc="0">
                <a:solidFill>
                  <a:srgbClr val="000000"/>
                </a:solidFill>
                <a:latin typeface="Bodoni FLF"/>
              </a:rPr>
              <a:t> </a:t>
            </a:r>
          </a:p>
          <a:p>
            <a:pPr>
              <a:lnSpc>
                <a:spcPts val="1559"/>
              </a:lnSpc>
              <a:spcBef>
                <a:spcPct val="0"/>
              </a:spcBef>
            </a:pPr>
            <a:r>
              <a:rPr lang="en-US" sz="1299">
                <a:solidFill>
                  <a:srgbClr val="000000"/>
                </a:solidFill>
                <a:latin typeface="Bodoni FLF"/>
              </a:rPr>
              <a:t>Details about my SL project: </a:t>
            </a:r>
          </a:p>
          <a:p>
            <a:pPr marL="280669" indent="-140335" lvl="1">
              <a:lnSpc>
                <a:spcPts val="1559"/>
              </a:lnSpc>
              <a:spcBef>
                <a:spcPct val="0"/>
              </a:spcBef>
              <a:buFont typeface="Arial"/>
              <a:buChar char="•"/>
            </a:pPr>
            <a:r>
              <a:rPr lang="en-US" sz="1299">
                <a:solidFill>
                  <a:srgbClr val="000000"/>
                </a:solidFill>
                <a:latin typeface="Bodoni FLF"/>
              </a:rPr>
              <a:t>Monitored students' progress with fraction review exercises and games and catered to various skill levels.</a:t>
            </a:r>
          </a:p>
          <a:p>
            <a:pPr marL="280669" indent="-140335" lvl="1">
              <a:lnSpc>
                <a:spcPts val="1559"/>
              </a:lnSpc>
              <a:spcBef>
                <a:spcPct val="0"/>
              </a:spcBef>
              <a:buFont typeface="Arial"/>
              <a:buChar char="•"/>
            </a:pPr>
            <a:r>
              <a:rPr lang="en-US" sz="1299">
                <a:solidFill>
                  <a:srgbClr val="000000"/>
                </a:solidFill>
                <a:latin typeface="Bodoni FLF"/>
              </a:rPr>
              <a:t>This project was integrated into the math centers as a regular rotation and offered differentiated instruction.</a:t>
            </a:r>
          </a:p>
          <a:p>
            <a:pPr marL="280669" indent="-140335" lvl="1">
              <a:lnSpc>
                <a:spcPts val="1559"/>
              </a:lnSpc>
              <a:spcBef>
                <a:spcPct val="0"/>
              </a:spcBef>
              <a:buFont typeface="Arial"/>
              <a:buChar char="•"/>
            </a:pPr>
            <a:r>
              <a:rPr lang="en-US" sz="1299">
                <a:solidFill>
                  <a:srgbClr val="000000"/>
                </a:solidFill>
                <a:latin typeface="Bodoni FLF"/>
              </a:rPr>
              <a:t>During their visits to the fraction review station, students received math sheets matching their skill level, with more challenging worksheets for higher-level groups and basic ones for lower-level ones.</a:t>
            </a:r>
          </a:p>
          <a:p>
            <a:pPr marL="280669" indent="-140335" lvl="1">
              <a:lnSpc>
                <a:spcPts val="1559"/>
              </a:lnSpc>
              <a:spcBef>
                <a:spcPct val="0"/>
              </a:spcBef>
              <a:buFont typeface="Arial"/>
              <a:buChar char="•"/>
            </a:pPr>
            <a:r>
              <a:rPr lang="en-US" sz="1299">
                <a:solidFill>
                  <a:srgbClr val="000000"/>
                </a:solidFill>
                <a:latin typeface="Bodoni FLF"/>
              </a:rPr>
              <a:t>Activity examples: shading flowers with fractions less than 1/2 worksheet, comparing fractions using tangible pieces from our " pizza and cake party," and playing a colorful fraction board game.</a:t>
            </a:r>
          </a:p>
          <a:p>
            <a:pPr marL="280669" indent="-140335" lvl="1">
              <a:lnSpc>
                <a:spcPts val="1559"/>
              </a:lnSpc>
              <a:spcBef>
                <a:spcPct val="0"/>
              </a:spcBef>
              <a:buFont typeface="Arial"/>
              <a:buChar char="•"/>
            </a:pPr>
            <a:r>
              <a:rPr lang="en-US" sz="1299">
                <a:solidFill>
                  <a:srgbClr val="000000"/>
                </a:solidFill>
                <a:latin typeface="Bodoni FLF"/>
              </a:rPr>
              <a:t>I regularly assessed students' access to these worksheets and changed them weekly.</a:t>
            </a:r>
          </a:p>
          <a:p>
            <a:pPr marL="280669" indent="-140335" lvl="1">
              <a:lnSpc>
                <a:spcPts val="1559"/>
              </a:lnSpc>
              <a:spcBef>
                <a:spcPct val="0"/>
              </a:spcBef>
              <a:buFont typeface="Arial"/>
              <a:buChar char="•"/>
            </a:pPr>
            <a:r>
              <a:rPr lang="en-US" sz="1299" spc="0">
                <a:solidFill>
                  <a:srgbClr val="000000"/>
                </a:solidFill>
                <a:latin typeface="Bodoni FLF"/>
              </a:rPr>
              <a:t>It helped students improve their fraction knowledge and helped me to adjust teaching methods accordingly.</a:t>
            </a:r>
          </a:p>
          <a:p>
            <a:pPr algn="ctr">
              <a:lnSpc>
                <a:spcPts val="1559"/>
              </a:lnSpc>
              <a:spcBef>
                <a:spcPct val="0"/>
              </a:spcBef>
            </a:pPr>
          </a:p>
          <a:p>
            <a:pPr algn="ctr">
              <a:lnSpc>
                <a:spcPts val="1559"/>
              </a:lnSpc>
              <a:spcBef>
                <a:spcPct val="0"/>
              </a:spcBef>
            </a:pPr>
            <a:r>
              <a:rPr lang="en-US" sz="1299">
                <a:solidFill>
                  <a:srgbClr val="000000"/>
                </a:solidFill>
                <a:latin typeface="Bodoni FLF Bold"/>
              </a:rPr>
              <a:t>Role</a:t>
            </a:r>
          </a:p>
          <a:p>
            <a:pPr marL="280669" indent="-140335" lvl="1">
              <a:lnSpc>
                <a:spcPts val="1559"/>
              </a:lnSpc>
              <a:spcBef>
                <a:spcPct val="0"/>
              </a:spcBef>
              <a:buFont typeface="Arial"/>
              <a:buChar char="•"/>
            </a:pPr>
            <a:r>
              <a:rPr lang="en-US" sz="1299">
                <a:solidFill>
                  <a:srgbClr val="000000"/>
                </a:solidFill>
                <a:latin typeface="Bodoni FLF"/>
              </a:rPr>
              <a:t>Built </a:t>
            </a:r>
            <a:r>
              <a:rPr lang="en-US" sz="1299">
                <a:solidFill>
                  <a:srgbClr val="000000"/>
                </a:solidFill>
                <a:latin typeface="Bodoni FLF Bold"/>
              </a:rPr>
              <a:t>c</a:t>
            </a:r>
            <a:r>
              <a:rPr lang="en-US" sz="1299">
                <a:solidFill>
                  <a:srgbClr val="000000"/>
                </a:solidFill>
                <a:latin typeface="Bodoni FLF"/>
              </a:rPr>
              <a:t>onnections with the students and always greeted them with a smile. I</a:t>
            </a:r>
          </a:p>
          <a:p>
            <a:pPr marL="280669" indent="-140335" lvl="1">
              <a:lnSpc>
                <a:spcPts val="1559"/>
              </a:lnSpc>
              <a:spcBef>
                <a:spcPct val="0"/>
              </a:spcBef>
              <a:buFont typeface="Arial"/>
              <a:buChar char="•"/>
            </a:pPr>
            <a:r>
              <a:rPr lang="en-US" sz="1299">
                <a:solidFill>
                  <a:srgbClr val="000000"/>
                </a:solidFill>
                <a:latin typeface="Bodoni FLF"/>
              </a:rPr>
              <a:t> Facilitated small group activities and provided support during independent work by observing students' progress and helping them organize their thoughts for assignments. </a:t>
            </a:r>
          </a:p>
          <a:p>
            <a:pPr marL="280669" indent="-140335" lvl="1">
              <a:lnSpc>
                <a:spcPts val="1559"/>
              </a:lnSpc>
              <a:spcBef>
                <a:spcPct val="0"/>
              </a:spcBef>
              <a:buFont typeface="Arial"/>
              <a:buChar char="•"/>
            </a:pPr>
            <a:r>
              <a:rPr lang="en-US" sz="1299">
                <a:solidFill>
                  <a:srgbClr val="000000"/>
                </a:solidFill>
                <a:latin typeface="Bodoni FLF"/>
              </a:rPr>
              <a:t>I took the initiative in leading classroom activities, such as using a timer for different tasks on special days like the 100th day of school. </a:t>
            </a:r>
          </a:p>
          <a:p>
            <a:pPr marL="280669" indent="-140335" lvl="1">
              <a:lnSpc>
                <a:spcPts val="1559"/>
              </a:lnSpc>
              <a:spcBef>
                <a:spcPct val="0"/>
              </a:spcBef>
              <a:buFont typeface="Arial"/>
              <a:buChar char="•"/>
            </a:pPr>
            <a:r>
              <a:rPr lang="en-US" sz="1299">
                <a:solidFill>
                  <a:srgbClr val="000000"/>
                </a:solidFill>
                <a:latin typeface="Bodoni FLF"/>
              </a:rPr>
              <a:t>A</a:t>
            </a:r>
            <a:r>
              <a:rPr lang="en-US" sz="1299">
                <a:solidFill>
                  <a:srgbClr val="000000"/>
                </a:solidFill>
                <a:latin typeface="Bodoni FLF"/>
              </a:rPr>
              <a:t>ssisted my CT in preparing a routine document for review by another staff member, this one was for her climate and weather unit. </a:t>
            </a:r>
          </a:p>
          <a:p>
            <a:pPr marL="280669" indent="-140335" lvl="1">
              <a:lnSpc>
                <a:spcPts val="1559"/>
              </a:lnSpc>
              <a:spcBef>
                <a:spcPct val="0"/>
              </a:spcBef>
              <a:buFont typeface="Arial"/>
              <a:buChar char="•"/>
            </a:pPr>
            <a:r>
              <a:rPr lang="en-US" sz="1299" spc="0">
                <a:solidFill>
                  <a:srgbClr val="000000"/>
                </a:solidFill>
                <a:latin typeface="Bodoni FLF"/>
              </a:rPr>
              <a:t>I prepared stacks of pictures for students to give to their families in white paper frames for Valentine's Day across all grade levels.</a:t>
            </a:r>
          </a:p>
        </p:txBody>
      </p:sp>
      <p:sp>
        <p:nvSpPr>
          <p:cNvPr name="Freeform 22" id="22"/>
          <p:cNvSpPr/>
          <p:nvPr/>
        </p:nvSpPr>
        <p:spPr>
          <a:xfrm flipH="false" flipV="false" rot="0">
            <a:off x="6897363" y="3345304"/>
            <a:ext cx="4493274" cy="2132433"/>
          </a:xfrm>
          <a:custGeom>
            <a:avLst/>
            <a:gdLst/>
            <a:ahLst/>
            <a:cxnLst/>
            <a:rect r="r" b="b" t="t" l="l"/>
            <a:pathLst>
              <a:path h="2132433" w="4493274">
                <a:moveTo>
                  <a:pt x="0" y="0"/>
                </a:moveTo>
                <a:lnTo>
                  <a:pt x="4493274" y="0"/>
                </a:lnTo>
                <a:lnTo>
                  <a:pt x="4493274" y="2132433"/>
                </a:lnTo>
                <a:lnTo>
                  <a:pt x="0" y="2132433"/>
                </a:lnTo>
                <a:lnTo>
                  <a:pt x="0" y="0"/>
                </a:lnTo>
                <a:close/>
              </a:path>
            </a:pathLst>
          </a:custGeom>
          <a:blipFill>
            <a:blip r:embed="rId34"/>
            <a:stretch>
              <a:fillRect l="0" t="0" r="0" b="0"/>
            </a:stretch>
          </a:blipFill>
        </p:spPr>
      </p:sp>
      <p:sp>
        <p:nvSpPr>
          <p:cNvPr name="Freeform 23" id="23"/>
          <p:cNvSpPr/>
          <p:nvPr/>
        </p:nvSpPr>
        <p:spPr>
          <a:xfrm flipH="false" flipV="false" rot="0">
            <a:off x="12786584" y="467749"/>
            <a:ext cx="2504816" cy="2189627"/>
          </a:xfrm>
          <a:custGeom>
            <a:avLst/>
            <a:gdLst/>
            <a:ahLst/>
            <a:cxnLst/>
            <a:rect r="r" b="b" t="t" l="l"/>
            <a:pathLst>
              <a:path h="2189627" w="2504816">
                <a:moveTo>
                  <a:pt x="0" y="0"/>
                </a:moveTo>
                <a:lnTo>
                  <a:pt x="2504816" y="0"/>
                </a:lnTo>
                <a:lnTo>
                  <a:pt x="2504816" y="2189627"/>
                </a:lnTo>
                <a:lnTo>
                  <a:pt x="0" y="2189627"/>
                </a:lnTo>
                <a:lnTo>
                  <a:pt x="0" y="0"/>
                </a:lnTo>
                <a:close/>
              </a:path>
            </a:pathLst>
          </a:custGeom>
          <a:blipFill>
            <a:blip r:embed="rId35"/>
            <a:stretch>
              <a:fillRect l="0" t="0" r="0" b="0"/>
            </a:stretch>
          </a:blipFill>
        </p:spPr>
      </p:sp>
      <p:sp>
        <p:nvSpPr>
          <p:cNvPr name="Freeform 24" id="24"/>
          <p:cNvSpPr/>
          <p:nvPr/>
        </p:nvSpPr>
        <p:spPr>
          <a:xfrm flipH="false" flipV="false" rot="0">
            <a:off x="13675601" y="7917509"/>
            <a:ext cx="3231598" cy="2233186"/>
          </a:xfrm>
          <a:custGeom>
            <a:avLst/>
            <a:gdLst/>
            <a:ahLst/>
            <a:cxnLst/>
            <a:rect r="r" b="b" t="t" l="l"/>
            <a:pathLst>
              <a:path h="2233186" w="3231598">
                <a:moveTo>
                  <a:pt x="0" y="0"/>
                </a:moveTo>
                <a:lnTo>
                  <a:pt x="3231598" y="0"/>
                </a:lnTo>
                <a:lnTo>
                  <a:pt x="3231598" y="2233187"/>
                </a:lnTo>
                <a:lnTo>
                  <a:pt x="0" y="2233187"/>
                </a:lnTo>
                <a:lnTo>
                  <a:pt x="0" y="0"/>
                </a:lnTo>
                <a:close/>
              </a:path>
            </a:pathLst>
          </a:custGeom>
          <a:blipFill>
            <a:blip r:embed="rId36"/>
            <a:stretch>
              <a:fillRect l="0" t="-5230" r="0" b="-5230"/>
            </a:stretch>
          </a:blipFill>
        </p:spPr>
      </p:sp>
      <p:sp>
        <p:nvSpPr>
          <p:cNvPr name="Freeform 25" id="25"/>
          <p:cNvSpPr/>
          <p:nvPr/>
        </p:nvSpPr>
        <p:spPr>
          <a:xfrm flipH="false" flipV="false" rot="0">
            <a:off x="15909871" y="298468"/>
            <a:ext cx="2142642" cy="2528191"/>
          </a:xfrm>
          <a:custGeom>
            <a:avLst/>
            <a:gdLst/>
            <a:ahLst/>
            <a:cxnLst/>
            <a:rect r="r" b="b" t="t" l="l"/>
            <a:pathLst>
              <a:path h="2528191" w="2142642">
                <a:moveTo>
                  <a:pt x="0" y="0"/>
                </a:moveTo>
                <a:lnTo>
                  <a:pt x="2142641" y="0"/>
                </a:lnTo>
                <a:lnTo>
                  <a:pt x="2142641" y="2528190"/>
                </a:lnTo>
                <a:lnTo>
                  <a:pt x="0" y="2528190"/>
                </a:lnTo>
                <a:lnTo>
                  <a:pt x="0" y="0"/>
                </a:lnTo>
                <a:close/>
              </a:path>
            </a:pathLst>
          </a:custGeom>
          <a:blipFill>
            <a:blip r:embed="rId37"/>
            <a:stretch>
              <a:fillRect l="0" t="0" r="0" b="0"/>
            </a:stretch>
          </a:blipFill>
        </p:spPr>
      </p:sp>
      <p:sp>
        <p:nvSpPr>
          <p:cNvPr name="TextBox 26" id="26"/>
          <p:cNvSpPr txBox="true"/>
          <p:nvPr/>
        </p:nvSpPr>
        <p:spPr>
          <a:xfrm rot="0">
            <a:off x="6119887" y="1060721"/>
            <a:ext cx="6048226" cy="1409700"/>
          </a:xfrm>
          <a:prstGeom prst="rect">
            <a:avLst/>
          </a:prstGeom>
        </p:spPr>
        <p:txBody>
          <a:bodyPr anchor="t" rtlCol="false" tIns="0" lIns="0" bIns="0" rIns="0">
            <a:spAutoFit/>
          </a:bodyPr>
          <a:lstStyle/>
          <a:p>
            <a:pPr algn="ctr">
              <a:lnSpc>
                <a:spcPts val="5400"/>
              </a:lnSpc>
              <a:spcBef>
                <a:spcPct val="0"/>
              </a:spcBef>
            </a:pPr>
            <a:r>
              <a:rPr lang="en-US" sz="4500">
                <a:solidFill>
                  <a:srgbClr val="EB42A6"/>
                </a:solidFill>
                <a:latin typeface="Bodoni FLF Bold"/>
              </a:rPr>
              <a:t> Engaging Activities for </a:t>
            </a:r>
          </a:p>
          <a:p>
            <a:pPr algn="ctr">
              <a:lnSpc>
                <a:spcPts val="5400"/>
              </a:lnSpc>
              <a:spcBef>
                <a:spcPct val="0"/>
              </a:spcBef>
            </a:pPr>
            <a:r>
              <a:rPr lang="en-US" sz="4500">
                <a:solidFill>
                  <a:srgbClr val="EB42A6"/>
                </a:solidFill>
                <a:latin typeface="Bodoni FLF Bold"/>
              </a:rPr>
              <a:t>Mastering Fractions</a:t>
            </a:r>
          </a:p>
        </p:txBody>
      </p:sp>
      <p:sp>
        <p:nvSpPr>
          <p:cNvPr name="TextBox 27" id="27"/>
          <p:cNvSpPr txBox="true"/>
          <p:nvPr/>
        </p:nvSpPr>
        <p:spPr>
          <a:xfrm rot="0">
            <a:off x="7501533" y="2434861"/>
            <a:ext cx="3284934" cy="847725"/>
          </a:xfrm>
          <a:prstGeom prst="rect">
            <a:avLst/>
          </a:prstGeom>
        </p:spPr>
        <p:txBody>
          <a:bodyPr anchor="t" rtlCol="false" tIns="0" lIns="0" bIns="0" rIns="0">
            <a:spAutoFit/>
          </a:bodyPr>
          <a:lstStyle/>
          <a:p>
            <a:pPr algn="ctr">
              <a:lnSpc>
                <a:spcPts val="3240"/>
              </a:lnSpc>
              <a:spcBef>
                <a:spcPct val="0"/>
              </a:spcBef>
            </a:pPr>
            <a:r>
              <a:rPr lang="en-US" sz="2700" spc="0">
                <a:solidFill>
                  <a:srgbClr val="000000"/>
                </a:solidFill>
                <a:latin typeface="Bodoni FLF Bold"/>
              </a:rPr>
              <a:t>KATHRYN GIOIA</a:t>
            </a:r>
          </a:p>
          <a:p>
            <a:pPr algn="ctr">
              <a:lnSpc>
                <a:spcPts val="3240"/>
              </a:lnSpc>
              <a:spcBef>
                <a:spcPct val="0"/>
              </a:spcBef>
            </a:pPr>
            <a:r>
              <a:rPr lang="en-US" sz="2700" spc="0">
                <a:solidFill>
                  <a:srgbClr val="000000"/>
                </a:solidFill>
                <a:latin typeface="Bodoni FLF Bold"/>
              </a:rPr>
              <a:t>Monmouth University</a:t>
            </a:r>
          </a:p>
        </p:txBody>
      </p:sp>
      <p:sp>
        <p:nvSpPr>
          <p:cNvPr name="TextBox 28" id="28"/>
          <p:cNvSpPr txBox="true"/>
          <p:nvPr/>
        </p:nvSpPr>
        <p:spPr>
          <a:xfrm rot="0">
            <a:off x="159745" y="1765571"/>
            <a:ext cx="5331903" cy="8210550"/>
          </a:xfrm>
          <a:prstGeom prst="rect">
            <a:avLst/>
          </a:prstGeom>
        </p:spPr>
        <p:txBody>
          <a:bodyPr anchor="t" rtlCol="false" tIns="0" lIns="0" bIns="0" rIns="0">
            <a:spAutoFit/>
          </a:bodyPr>
          <a:lstStyle/>
          <a:p>
            <a:pPr algn="ctr">
              <a:lnSpc>
                <a:spcPts val="1560"/>
              </a:lnSpc>
              <a:spcBef>
                <a:spcPct val="0"/>
              </a:spcBef>
            </a:pPr>
            <a:r>
              <a:rPr lang="en-US" sz="1300" spc="0">
                <a:solidFill>
                  <a:srgbClr val="000000"/>
                </a:solidFill>
                <a:latin typeface="Bodoni FLF Bold"/>
              </a:rPr>
              <a:t>Setting</a:t>
            </a:r>
          </a:p>
          <a:p>
            <a:pPr algn="ctr">
              <a:lnSpc>
                <a:spcPts val="1560"/>
              </a:lnSpc>
              <a:spcBef>
                <a:spcPct val="0"/>
              </a:spcBef>
            </a:pPr>
            <a:r>
              <a:rPr lang="en-US" sz="1300" spc="0" u="sng">
                <a:solidFill>
                  <a:srgbClr val="000000"/>
                </a:solidFill>
                <a:latin typeface="Bodoni FLF"/>
              </a:rPr>
              <a:t>Overview of Community</a:t>
            </a:r>
          </a:p>
          <a:p>
            <a:pPr algn="ctr">
              <a:lnSpc>
                <a:spcPts val="1560"/>
              </a:lnSpc>
              <a:spcBef>
                <a:spcPct val="0"/>
              </a:spcBef>
            </a:pPr>
            <a:r>
              <a:rPr lang="en-US" sz="1300" spc="0">
                <a:solidFill>
                  <a:srgbClr val="000000"/>
                </a:solidFill>
                <a:latin typeface="Bodoni FLF"/>
              </a:rPr>
              <a:t>Long Branch, New Jersey </a:t>
            </a:r>
          </a:p>
          <a:p>
            <a:pPr algn="ctr">
              <a:lnSpc>
                <a:spcPts val="1560"/>
              </a:lnSpc>
              <a:spcBef>
                <a:spcPct val="0"/>
              </a:spcBef>
            </a:pPr>
            <a:r>
              <a:rPr lang="en-US" sz="1300" spc="0">
                <a:solidFill>
                  <a:srgbClr val="000000"/>
                </a:solidFill>
                <a:latin typeface="Bodoni FLF"/>
              </a:rPr>
              <a:t>Monmouth County</a:t>
            </a:r>
          </a:p>
          <a:p>
            <a:pPr algn="ctr">
              <a:lnSpc>
                <a:spcPts val="1560"/>
              </a:lnSpc>
              <a:spcBef>
                <a:spcPct val="0"/>
              </a:spcBef>
            </a:pPr>
            <a:r>
              <a:rPr lang="en-US" sz="1300" spc="0">
                <a:solidFill>
                  <a:srgbClr val="000000"/>
                </a:solidFill>
                <a:latin typeface="Bodoni FLF"/>
              </a:rPr>
              <a:t>Population: 31, 734 </a:t>
            </a:r>
          </a:p>
          <a:p>
            <a:pPr algn="ctr">
              <a:lnSpc>
                <a:spcPts val="1560"/>
              </a:lnSpc>
              <a:spcBef>
                <a:spcPct val="0"/>
              </a:spcBef>
            </a:pPr>
            <a:r>
              <a:rPr lang="en-US" sz="1300" spc="0">
                <a:solidFill>
                  <a:srgbClr val="000000"/>
                </a:solidFill>
                <a:latin typeface="Bodoni FLF"/>
              </a:rPr>
              <a:t>Poverty Rate: 21.4% </a:t>
            </a:r>
          </a:p>
          <a:p>
            <a:pPr algn="ctr">
              <a:lnSpc>
                <a:spcPts val="1560"/>
              </a:lnSpc>
              <a:spcBef>
                <a:spcPct val="0"/>
              </a:spcBef>
            </a:pPr>
            <a:r>
              <a:rPr lang="en-US" sz="1300" spc="0">
                <a:solidFill>
                  <a:srgbClr val="000000"/>
                </a:solidFill>
                <a:latin typeface="Bodoni FLF"/>
              </a:rPr>
              <a:t>Citizenship: 83% </a:t>
            </a:r>
          </a:p>
          <a:p>
            <a:pPr algn="ctr">
              <a:lnSpc>
                <a:spcPts val="1560"/>
              </a:lnSpc>
              <a:spcBef>
                <a:spcPct val="0"/>
              </a:spcBef>
            </a:pPr>
            <a:r>
              <a:rPr lang="en-US" sz="1300" spc="0">
                <a:solidFill>
                  <a:srgbClr val="000000"/>
                </a:solidFill>
                <a:latin typeface="Bodoni FLF"/>
              </a:rPr>
              <a:t>Race/ethnicity: White (56.8%), Black or African American (12%), White (Hispanic): (9.26%), Other (Hispanic) (8.85%), and Two+ (Non-Hispanic) (4.57%)</a:t>
            </a:r>
          </a:p>
          <a:p>
            <a:pPr algn="ctr">
              <a:lnSpc>
                <a:spcPts val="1560"/>
              </a:lnSpc>
              <a:spcBef>
                <a:spcPct val="0"/>
              </a:spcBef>
            </a:pPr>
            <a:r>
              <a:rPr lang="en-US" sz="1300" spc="0">
                <a:solidFill>
                  <a:srgbClr val="000000"/>
                </a:solidFill>
                <a:latin typeface="Bodoni FLF"/>
              </a:rPr>
              <a:t>(Data USA, 2021) </a:t>
            </a:r>
          </a:p>
          <a:p>
            <a:pPr algn="ctr">
              <a:lnSpc>
                <a:spcPts val="1560"/>
              </a:lnSpc>
              <a:spcBef>
                <a:spcPct val="0"/>
              </a:spcBef>
            </a:pPr>
          </a:p>
          <a:p>
            <a:pPr algn="ctr">
              <a:lnSpc>
                <a:spcPts val="1560"/>
              </a:lnSpc>
              <a:spcBef>
                <a:spcPct val="0"/>
              </a:spcBef>
            </a:pPr>
            <a:r>
              <a:rPr lang="en-US" sz="1300" spc="0">
                <a:solidFill>
                  <a:srgbClr val="000000"/>
                </a:solidFill>
                <a:latin typeface="Bodoni FLF Bold"/>
              </a:rPr>
              <a:t>Overview of School</a:t>
            </a:r>
          </a:p>
          <a:p>
            <a:pPr algn="ctr">
              <a:lnSpc>
                <a:spcPts val="1560"/>
              </a:lnSpc>
              <a:spcBef>
                <a:spcPct val="0"/>
              </a:spcBef>
            </a:pPr>
            <a:r>
              <a:rPr lang="en-US" sz="1300" spc="0" u="sng">
                <a:solidFill>
                  <a:srgbClr val="000000"/>
                </a:solidFill>
                <a:latin typeface="Bodoni FLF"/>
              </a:rPr>
              <a:t>Amerigo A. Anastasia Elementary </a:t>
            </a:r>
          </a:p>
          <a:p>
            <a:pPr algn="ctr">
              <a:lnSpc>
                <a:spcPts val="1560"/>
              </a:lnSpc>
              <a:spcBef>
                <a:spcPct val="0"/>
              </a:spcBef>
            </a:pPr>
            <a:r>
              <a:rPr lang="en-US" sz="1300" spc="0">
                <a:solidFill>
                  <a:srgbClr val="000000"/>
                </a:solidFill>
                <a:latin typeface="Bodoni FLF"/>
              </a:rPr>
              <a:t>Serves K-5</a:t>
            </a:r>
          </a:p>
          <a:p>
            <a:pPr algn="ctr">
              <a:lnSpc>
                <a:spcPts val="1560"/>
              </a:lnSpc>
              <a:spcBef>
                <a:spcPct val="0"/>
              </a:spcBef>
            </a:pPr>
            <a:r>
              <a:rPr lang="en-US" sz="1300" spc="0">
                <a:solidFill>
                  <a:srgbClr val="000000"/>
                </a:solidFill>
                <a:latin typeface="Bodoni FLF"/>
              </a:rPr>
              <a:t>Student Population: 586 students</a:t>
            </a:r>
          </a:p>
          <a:p>
            <a:pPr algn="ctr">
              <a:lnSpc>
                <a:spcPts val="1560"/>
              </a:lnSpc>
              <a:spcBef>
                <a:spcPct val="0"/>
              </a:spcBef>
            </a:pPr>
            <a:r>
              <a:rPr lang="en-US" sz="1300" spc="0">
                <a:solidFill>
                  <a:srgbClr val="000000"/>
                </a:solidFill>
                <a:latin typeface="Bodoni FLF"/>
              </a:rPr>
              <a:t>Student/Teacher Ratio: 10:1</a:t>
            </a:r>
          </a:p>
          <a:p>
            <a:pPr algn="ctr">
              <a:lnSpc>
                <a:spcPts val="1560"/>
              </a:lnSpc>
              <a:spcBef>
                <a:spcPct val="0"/>
              </a:spcBef>
            </a:pPr>
            <a:r>
              <a:rPr lang="en-US" sz="1300" spc="0">
                <a:solidFill>
                  <a:srgbClr val="000000"/>
                </a:solidFill>
                <a:latin typeface="Bodoni FLF"/>
              </a:rPr>
              <a:t>Male to Female students: 51%, 49%</a:t>
            </a:r>
          </a:p>
          <a:p>
            <a:pPr algn="ctr">
              <a:lnSpc>
                <a:spcPts val="1560"/>
              </a:lnSpc>
              <a:spcBef>
                <a:spcPct val="0"/>
              </a:spcBef>
            </a:pPr>
            <a:r>
              <a:rPr lang="en-US" sz="1300" spc="0">
                <a:solidFill>
                  <a:srgbClr val="000000"/>
                </a:solidFill>
                <a:latin typeface="Bodoni FLF"/>
              </a:rPr>
              <a:t>Race/ethnicity: 71.7%. Minority Enrollment... Hispanic/Latino: (55.6%, White (28.3%), Black or African American (10.9%), Two or more races (4.8%), Asian or Asian/Pacific Islander (0.3%)</a:t>
            </a:r>
          </a:p>
          <a:p>
            <a:pPr algn="ctr">
              <a:lnSpc>
                <a:spcPts val="1560"/>
              </a:lnSpc>
              <a:spcBef>
                <a:spcPct val="0"/>
              </a:spcBef>
            </a:pPr>
            <a:r>
              <a:rPr lang="en-US" sz="1300" spc="0">
                <a:solidFill>
                  <a:srgbClr val="000000"/>
                </a:solidFill>
                <a:latin typeface="Bodoni FLF"/>
              </a:rPr>
              <a:t>(U.S. News &amp; World Report)</a:t>
            </a:r>
          </a:p>
          <a:p>
            <a:pPr algn="ctr">
              <a:lnSpc>
                <a:spcPts val="1560"/>
              </a:lnSpc>
              <a:spcBef>
                <a:spcPct val="0"/>
              </a:spcBef>
            </a:pPr>
            <a:r>
              <a:rPr lang="en-US" sz="1300" spc="0">
                <a:solidFill>
                  <a:srgbClr val="000000"/>
                </a:solidFill>
                <a:latin typeface="Bodoni FLF"/>
              </a:rPr>
              <a:t>Data is based on the 2020-2021 and 2021-2022 school years </a:t>
            </a:r>
          </a:p>
          <a:p>
            <a:pPr algn="ctr">
              <a:lnSpc>
                <a:spcPts val="1560"/>
              </a:lnSpc>
              <a:spcBef>
                <a:spcPct val="0"/>
              </a:spcBef>
            </a:pPr>
          </a:p>
          <a:p>
            <a:pPr algn="ctr">
              <a:lnSpc>
                <a:spcPts val="1560"/>
              </a:lnSpc>
              <a:spcBef>
                <a:spcPct val="0"/>
              </a:spcBef>
            </a:pPr>
          </a:p>
          <a:p>
            <a:pPr algn="ctr">
              <a:lnSpc>
                <a:spcPts val="1560"/>
              </a:lnSpc>
              <a:spcBef>
                <a:spcPct val="0"/>
              </a:spcBef>
            </a:pPr>
            <a:r>
              <a:rPr lang="en-US" sz="1300" spc="0">
                <a:solidFill>
                  <a:srgbClr val="000000"/>
                </a:solidFill>
                <a:latin typeface="Bodoni FLF Bold"/>
              </a:rPr>
              <a:t>Overview of Classroom</a:t>
            </a:r>
          </a:p>
          <a:p>
            <a:pPr algn="ctr">
              <a:lnSpc>
                <a:spcPts val="1560"/>
              </a:lnSpc>
              <a:spcBef>
                <a:spcPct val="0"/>
              </a:spcBef>
            </a:pPr>
            <a:r>
              <a:rPr lang="en-US" sz="1300" spc="0" u="sng">
                <a:solidFill>
                  <a:srgbClr val="000000"/>
                </a:solidFill>
                <a:latin typeface="Bodoni FLF"/>
              </a:rPr>
              <a:t>Grade: 5</a:t>
            </a:r>
          </a:p>
          <a:p>
            <a:pPr algn="ctr">
              <a:lnSpc>
                <a:spcPts val="1560"/>
              </a:lnSpc>
              <a:spcBef>
                <a:spcPct val="0"/>
              </a:spcBef>
            </a:pPr>
            <a:r>
              <a:rPr lang="en-US" sz="1300" spc="0">
                <a:solidFill>
                  <a:srgbClr val="000000"/>
                </a:solidFill>
                <a:latin typeface="Bodoni FLF"/>
              </a:rPr>
              <a:t>Number of students: 15 - She sees two groups of students a day. The first group has 8 students and the second group has 7.</a:t>
            </a:r>
          </a:p>
          <a:p>
            <a:pPr algn="ctr">
              <a:lnSpc>
                <a:spcPts val="1560"/>
              </a:lnSpc>
              <a:spcBef>
                <a:spcPct val="0"/>
              </a:spcBef>
            </a:pPr>
            <a:r>
              <a:rPr lang="en-US" sz="1300">
                <a:solidFill>
                  <a:srgbClr val="000000"/>
                </a:solidFill>
                <a:latin typeface="Bodoni FLF"/>
              </a:rPr>
              <a:t>Reading/Math programs used: Everyday Math, Read 160, System 44</a:t>
            </a:r>
          </a:p>
          <a:p>
            <a:pPr algn="ctr">
              <a:lnSpc>
                <a:spcPts val="1560"/>
              </a:lnSpc>
              <a:spcBef>
                <a:spcPct val="0"/>
              </a:spcBef>
            </a:pPr>
            <a:r>
              <a:rPr lang="en-US" sz="1300" spc="0">
                <a:solidFill>
                  <a:srgbClr val="000000"/>
                </a:solidFill>
                <a:latin typeface="Bodoni FLF"/>
              </a:rPr>
              <a:t>Layout: There is a teacher's desk and an instructional aid's desk nearby. Student desks are set up in pairs for collaboration, with two designated spots for carpet time. The walls are decorated with lots of student work displayed proudly.</a:t>
            </a:r>
          </a:p>
          <a:p>
            <a:pPr algn="ctr">
              <a:lnSpc>
                <a:spcPts val="1560"/>
              </a:lnSpc>
              <a:spcBef>
                <a:spcPct val="0"/>
              </a:spcBef>
            </a:pPr>
            <a:r>
              <a:rPr lang="en-US" sz="1300">
                <a:solidFill>
                  <a:srgbClr val="000000"/>
                </a:solidFill>
                <a:latin typeface="Bodoni FLF"/>
              </a:rPr>
              <a:t>Technology: The classroom is equipped with a projector and screen and chromebooks for each student.</a:t>
            </a:r>
          </a:p>
          <a:p>
            <a:pPr algn="ctr">
              <a:lnSpc>
                <a:spcPts val="1560"/>
              </a:lnSpc>
              <a:spcBef>
                <a:spcPct val="0"/>
              </a:spcBef>
            </a:pPr>
          </a:p>
          <a:p>
            <a:pPr algn="ctr">
              <a:lnSpc>
                <a:spcPts val="1560"/>
              </a:lnSpc>
              <a:spcBef>
                <a:spcPct val="0"/>
              </a:spcBef>
            </a:pPr>
            <a:r>
              <a:rPr lang="en-US" sz="1300">
                <a:solidFill>
                  <a:srgbClr val="000000"/>
                </a:solidFill>
                <a:latin typeface="Bodoni FLF Bold"/>
              </a:rPr>
              <a:t>Description of Students</a:t>
            </a:r>
          </a:p>
          <a:p>
            <a:pPr algn="ctr">
              <a:lnSpc>
                <a:spcPts val="1560"/>
              </a:lnSpc>
              <a:spcBef>
                <a:spcPct val="0"/>
              </a:spcBef>
            </a:pPr>
            <a:r>
              <a:rPr lang="en-US" sz="1300">
                <a:solidFill>
                  <a:srgbClr val="000000"/>
                </a:solidFill>
                <a:latin typeface="Bodoni FLF"/>
              </a:rPr>
              <a:t>Number of male &amp; females: 7 boys, 8 girls</a:t>
            </a:r>
          </a:p>
          <a:p>
            <a:pPr algn="ctr">
              <a:lnSpc>
                <a:spcPts val="1560"/>
              </a:lnSpc>
              <a:spcBef>
                <a:spcPct val="0"/>
              </a:spcBef>
            </a:pPr>
            <a:r>
              <a:rPr lang="en-US" sz="1300">
                <a:solidFill>
                  <a:srgbClr val="000000"/>
                </a:solidFill>
                <a:latin typeface="Bodoni FLF"/>
              </a:rPr>
              <a:t>Number of students with disabilities: They all have disabilities. </a:t>
            </a:r>
          </a:p>
          <a:p>
            <a:pPr algn="ctr">
              <a:lnSpc>
                <a:spcPts val="1560"/>
              </a:lnSpc>
              <a:spcBef>
                <a:spcPct val="0"/>
              </a:spcBef>
            </a:pPr>
            <a:r>
              <a:rPr lang="en-US" sz="1300">
                <a:solidFill>
                  <a:srgbClr val="000000"/>
                </a:solidFill>
                <a:latin typeface="Bodoni FLF"/>
              </a:rPr>
              <a:t>Types of disabilities: Autism, learning disabilities, communication impairments, ADHD </a:t>
            </a:r>
          </a:p>
          <a:p>
            <a:pPr algn="ctr">
              <a:lnSpc>
                <a:spcPts val="1560"/>
              </a:lnSpc>
              <a:spcBef>
                <a:spcPct val="0"/>
              </a:spcBef>
            </a:pPr>
            <a:r>
              <a:rPr lang="en-US" sz="1300">
                <a:solidFill>
                  <a:srgbClr val="000000"/>
                </a:solidFill>
                <a:latin typeface="Bodoni FLF"/>
              </a:rPr>
              <a:t> The teacher has a wearable microphone that connects directly to a student’s hearing aids.</a:t>
            </a:r>
          </a:p>
          <a:p>
            <a:pPr algn="ctr">
              <a:lnSpc>
                <a:spcPts val="1560"/>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DAF_V8-K3xo</dc:identifier>
  <dcterms:modified xsi:type="dcterms:W3CDTF">2011-08-01T06:04:30Z</dcterms:modified>
  <cp:revision>1</cp:revision>
  <dc:title>kg poster</dc:title>
</cp:coreProperties>
</file>