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0BC5"/>
    <a:srgbClr val="422BA5"/>
    <a:srgbClr val="F35B1B"/>
    <a:srgbClr val="E001EB"/>
    <a:srgbClr val="FF019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7DCCE-51DB-3FCC-25CF-B0A9506AE63B}" v="3" dt="2024-04-09T00:05:51.030"/>
    <p1510:client id="{AD9FCEBE-6459-460F-9423-71FF2A69347E}" v="3" dt="2024-04-08T23:37:58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647" autoAdjust="0"/>
  </p:normalViewPr>
  <p:slideViewPr>
    <p:cSldViewPr>
      <p:cViewPr varScale="1">
        <p:scale>
          <a:sx n="17" d="100"/>
          <a:sy n="17" d="100"/>
        </p:scale>
        <p:origin x="2102" y="110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E5A2181-2DE3-B82F-736F-CDFC50B07D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B6DD1D6-6640-6827-4807-7A17D2588A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D289E63-EBCC-6209-36D0-714B84326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8BF0696-3054-4ADA-7DE0-8DF26E795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5C96-782D-52DC-62A4-48DBD5CC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966B-6F84-44CB-8B0D-34B90D800525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C4E28-2FBF-91C0-C71F-66A0C2CD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41C5-F9F1-4856-15F1-1D048732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6B156-0346-499D-B00F-1A270A8F3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09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A2A6C-ED40-5F2F-471C-B6DD43B2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DF31-5F56-45FA-852A-315F4EF2537B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B66E8-C00D-C163-27FB-13D8CC01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526E7-276A-CA9D-5513-ED282FED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54D82-0BD6-4EC1-93AA-91DA18623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47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F2348-A35A-4435-43BA-C0654F92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9341-D22C-41B3-A8A4-00431002E923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A36B5-F0C8-211F-8E93-EEDA5513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477FD-8A08-483F-2943-52F565DB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FD65F-07C6-402E-B0C6-6C9D5788E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95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919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3FECB-BE2C-E890-843F-32074364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E340-DEA8-42F7-A8C2-A40ADE234B34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72EFA-B468-0DF7-116A-D9BCC63E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C9A48-B5B4-FED1-4DD1-B385A699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65DCB-CC02-471E-9ABE-375C65A77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51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102B0-04F9-C5DA-D952-CDE3ABF6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15503-83DF-4C5E-BEE8-0C0CA99C2A46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C36DD-823F-B614-CDEC-C703ABCA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92940-DB28-382F-B614-DA35ED51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AF3D8-F3B0-4C90-B4FE-122C72AE17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32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D2CE62-9A3E-F4CD-4DE5-879F9E07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1A93-F61D-4A51-816B-B7B69CAFFD37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3FA610-81F7-E0CF-BCC8-057E69A5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2D529F-150C-7559-AF77-11EFD4A7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DDEB7-7A7F-4545-98D4-8662C15DF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6F0C7A-E301-BF0B-991D-4BCA9006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57795-1385-46DD-9D9B-344BF7A862EB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BABBE9-C1E1-6A4C-70A9-A2BEF58A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F706E-74EC-3477-218C-7B9D5EEE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AE3B4-1C31-4CCD-892E-724F156DD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19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A2C664-0CF1-3E6E-F2BE-4FFB52F3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24E0-FEC6-4F24-A9C3-EE3BB61DC76C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20A07E-B8B5-DB2E-C14A-A6AC0545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8CD07A-61EB-A98C-9587-B90A0F73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A21A-F37C-4285-8E28-941FFF21A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04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877610-3AE1-831C-AEF5-C203FA2A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36AA-5E00-4DBE-A5CE-3489F712197A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90BF9E-3D68-0C55-A45B-42DA3E8D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141E92-6BD4-233E-10FF-6B64985C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B20B2-8E2D-4F0D-878E-F0DC9C0FA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7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1298FB-CB95-F400-426A-0A080F91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794C-AFD8-4F69-8B46-A7B67D45BFBE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28CADA-8841-94C1-F51B-0F4B8EAC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2F5002-8D2F-CA59-078C-A42DF41B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4F5E9-3E42-40B0-AD5F-DBBD80FFB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4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BC8544-9F18-C1C6-5137-D5E18C58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C837-B921-4819-BC43-9D8C4AC5FF58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C5CD1-3D88-E109-C742-F1848436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179EB4-183B-8BFC-8C4D-56FB4EC9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C6766-84CA-4EEA-8811-DEB0BE656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75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6CE8E61-EBDF-063D-BD9F-76304480C2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4E177F-97F6-EC91-33CC-07D1BAA0AF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23A8-AE9E-1AAC-8CAE-999E35385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668D6933-710C-4157-88AB-181E0D24374A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47140-0CE8-8D31-48A9-B7279B140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76230-4A40-8234-5E41-BED2911B1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fld id="{AF118C72-878A-4AF4-9448-56F2548A77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6B20F8D-237F-BBF0-5256-E3FD4272D9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418072" y="4858701"/>
            <a:ext cx="13862570" cy="22495068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FF0000"/>
                </a:solidFill>
                <a:latin typeface="Daytona" panose="020B0604030500040204" pitchFamily="34" charset="0"/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latin typeface="Daytona" panose="020B0604030500040204" pitchFamily="34" charset="0"/>
              </a:rPr>
              <a:t>Overview of Community (Stats from World Population Review)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Long Branch, NJ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Monmouth County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  <a:ea typeface="Calibri"/>
                <a:cs typeface="Calibri"/>
              </a:rPr>
              <a:t>Consists of 33,210 residents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19.06% Poverty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  <a:ea typeface="Calibri"/>
                <a:cs typeface="Calibri"/>
              </a:rPr>
              <a:t>74.45% born in US, 54.21% born in Long Branch, 15.36% foreign-born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  <a:ea typeface="Calibri"/>
                <a:cs typeface="Calibri"/>
              </a:rPr>
              <a:t>64.46% White, 13.68% Black, 10.23% multiple-race, 2.21% Asian</a:t>
            </a:r>
            <a:endParaRPr lang="en-US" sz="5400" dirty="0">
              <a:latin typeface="Daytona" panose="020B0604030500040204" pitchFamily="34" charset="0"/>
              <a:ea typeface="Calibri"/>
              <a:cs typeface="Calibri"/>
            </a:endParaRP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>
              <a:latin typeface="Daytona" panose="020B0604030500040204" pitchFamily="34" charset="0"/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latin typeface="Daytona" panose="020B0604030500040204" pitchFamily="34" charset="0"/>
              </a:rPr>
              <a:t>Overview of School (Stats from U.S. News)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Long Branch Middle School (6-8)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  <a:ea typeface="Calibri"/>
                <a:cs typeface="Calibri"/>
              </a:rPr>
              <a:t>Consists of 1,028 students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10:1 Student/Teacher Ratio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54% male to 46% female students </a:t>
            </a: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  <a:ea typeface="Calibri"/>
                <a:cs typeface="Calibri"/>
              </a:rPr>
              <a:t>58.1% Hispanic, 24.5% White, 13.7% Black, 3.2% multiple-race, 0.5% Asian </a:t>
            </a:r>
            <a:endParaRPr lang="en-US" sz="5400" dirty="0">
              <a:latin typeface="Daytona" panose="020B0604030500040204" pitchFamily="34" charset="0"/>
              <a:ea typeface="Calibri"/>
              <a:cs typeface="Calibri"/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i="1" dirty="0">
              <a:latin typeface="Daytona" panose="020B0604030500040204" pitchFamily="34" charset="0"/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latin typeface="Daytona" panose="020B0604030500040204" pitchFamily="34" charset="0"/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Weekly Reading worksheets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Electronic white board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Played music to help students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Class Game with dice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010A209-76B1-74BA-6878-EE9D1CEC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A533AF70-B09B-283F-5C70-FF8CACB6B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1" y="5660856"/>
            <a:ext cx="10439400" cy="20202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 anchor="t">
            <a:spAutoFit/>
          </a:bodyPr>
          <a:lstStyle/>
          <a:p>
            <a:pPr marL="456565" indent="-45656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FF0000"/>
                </a:solidFill>
                <a:latin typeface="Daytona" panose="020B0604030500040204" pitchFamily="34" charset="0"/>
              </a:rPr>
              <a:t>Description of Students</a:t>
            </a:r>
            <a:endParaRPr lang="en-US" sz="5400" b="1" dirty="0">
              <a:solidFill>
                <a:srgbClr val="FF0000"/>
              </a:solidFill>
              <a:latin typeface="Daytona" panose="020B0604030500040204" pitchFamily="34" charset="0"/>
              <a:ea typeface="Calibri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Six Males and Three Females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  <a:ea typeface="Calibri"/>
                <a:cs typeface="Calibri"/>
              </a:rPr>
              <a:t>Every student has a disability tied to attention deficit, such as ADHD and Dyslexia</a:t>
            </a:r>
            <a:endParaRPr lang="en-US" sz="5400" dirty="0">
              <a:solidFill>
                <a:srgbClr val="FF0000"/>
              </a:solidFill>
              <a:highlight>
                <a:srgbClr val="FFFF00"/>
              </a:highlight>
              <a:latin typeface="Daytona" panose="020B0604030500040204" pitchFamily="34" charset="0"/>
            </a:endParaRPr>
          </a:p>
          <a:p>
            <a:pPr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b="1" i="1" u="sng" dirty="0">
              <a:solidFill>
                <a:schemeClr val="tx2"/>
              </a:solidFill>
              <a:latin typeface="Daytona" panose="020B0604030500040204" pitchFamily="34" charset="0"/>
              <a:ea typeface="Calibri"/>
              <a:cs typeface="Calibri"/>
            </a:endParaRPr>
          </a:p>
          <a:p>
            <a:pPr marL="456565" indent="-45656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chemeClr val="tx2"/>
                </a:solidFill>
                <a:latin typeface="Daytona" panose="020B0604030500040204" pitchFamily="34" charset="0"/>
              </a:rPr>
              <a:t> </a:t>
            </a:r>
            <a:r>
              <a:rPr lang="en-US" sz="5400" b="1" i="1" u="sng" dirty="0">
                <a:solidFill>
                  <a:srgbClr val="FF0000"/>
                </a:solidFill>
                <a:latin typeface="Daytona" panose="020B0604030500040204" pitchFamily="34" charset="0"/>
              </a:rPr>
              <a:t>Placement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8</a:t>
            </a:r>
            <a:r>
              <a:rPr lang="en-US" sz="5400" baseline="300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th</a:t>
            </a: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 grade with Mr. Payne along with Mr. Bennett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I assigned a historical website project on google slides, which they completed for a project grade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5400" b="1" i="1" u="sng" dirty="0">
              <a:solidFill>
                <a:srgbClr val="FF0000"/>
              </a:solidFill>
              <a:highlight>
                <a:srgbClr val="FFFF00"/>
              </a:highlight>
              <a:latin typeface="Daytona" panose="020B0604030500040204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rgbClr val="FF0000"/>
                </a:solidFill>
                <a:latin typeface="Daytona" panose="020B0604030500040204" pitchFamily="34" charset="0"/>
              </a:rPr>
              <a:t>Role</a:t>
            </a:r>
            <a:endParaRPr lang="en-US" sz="5400" dirty="0">
              <a:solidFill>
                <a:srgbClr val="FF0000"/>
              </a:solidFill>
              <a:latin typeface="Daytona" panose="020B0604030500040204" pitchFamily="34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I walked around the room looking to help any of the students understand the assignment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Assigned historical events for the students at random using a wheel</a:t>
            </a:r>
          </a:p>
          <a:p>
            <a:pPr algn="ctr" eaLnBrk="1" hangingPunct="1"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DED3759A-CC8D-2EB2-2585-BDF503023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200605"/>
            <a:ext cx="29128811" cy="477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 b="1" i="1" dirty="0">
                <a:solidFill>
                  <a:srgbClr val="210BC5"/>
                </a:solidFill>
                <a:latin typeface="Daytona" panose="020B0604030500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Creating Historical Websites for Service-Learning Experience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7200" b="1" i="1" dirty="0">
                <a:latin typeface="Daytona" panose="020B0604030500040204" pitchFamily="34" charset="0"/>
              </a:rPr>
              <a:t>By Matthew Cioletti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200" b="1" i="1" dirty="0">
                <a:latin typeface="Daytona" panose="020B0604030500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EDS-330 Student with Dr. Vincent Sasso</a:t>
            </a: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6E17D938-6C2B-5D5E-0D06-D558FDC86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6270" y="3848101"/>
            <a:ext cx="13862570" cy="1934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 anchor="t">
            <a:spAutoFit/>
          </a:bodyPr>
          <a:lstStyle/>
          <a:p>
            <a:pPr marL="0" lvl="2" indent="1270" eaLnBrk="1" hangingPunct="1">
              <a:defRPr/>
            </a:pPr>
            <a:endParaRPr lang="en-US" sz="3600" dirty="0">
              <a:latin typeface="+mn-lt"/>
              <a:ea typeface="Calibri"/>
              <a:cs typeface="Calibri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FF0000"/>
                </a:solidFill>
                <a:latin typeface="Daytona" panose="020B0604030500040204" pitchFamily="34" charset="0"/>
              </a:rPr>
              <a:t>What Did I Learn?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Working with students even when I was not the main teacher 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All the content area of the classroom culture I applied to give myself the best possible view for what I was seeing</a:t>
            </a:r>
          </a:p>
          <a:p>
            <a:pPr algn="ctr" eaLnBrk="1" hangingPunct="1">
              <a:defRPr/>
            </a:pPr>
            <a:r>
              <a:rPr lang="en-US" sz="5400" b="1" i="1" u="sng" dirty="0">
                <a:solidFill>
                  <a:srgbClr val="FF0000"/>
                </a:solidFill>
                <a:latin typeface="Daytona" panose="020B0604030500040204" pitchFamily="34" charset="0"/>
              </a:rPr>
              <a:t>How Was I Impacted?</a:t>
            </a:r>
            <a:endParaRPr lang="en-US" sz="5400" dirty="0">
              <a:solidFill>
                <a:srgbClr val="FF0000"/>
              </a:solidFill>
              <a:latin typeface="Daytona" panose="020B0604030500040204" pitchFamily="34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  <a:cs typeface="Arial" charset="0"/>
              </a:rPr>
              <a:t>After every session I felt really good about my progress towards getting a teaching job after college or sooner as a substitute</a:t>
            </a:r>
          </a:p>
          <a:p>
            <a:pPr algn="ctr" eaLnBrk="1" hangingPunct="1">
              <a:defRPr/>
            </a:pPr>
            <a:r>
              <a:rPr lang="en-US" sz="5400" b="1" i="1" u="sng" dirty="0">
                <a:solidFill>
                  <a:srgbClr val="FF0000"/>
                </a:solidFill>
                <a:latin typeface="Daytona" panose="020B0604030500040204" pitchFamily="34" charset="0"/>
                <a:cs typeface="Arial" charset="0"/>
              </a:rPr>
              <a:t>What Do I Want To Do Now?</a:t>
            </a:r>
            <a:endParaRPr lang="en-US" sz="5400" b="1" dirty="0">
              <a:solidFill>
                <a:srgbClr val="FF0000"/>
              </a:solidFill>
              <a:latin typeface="Daytona" panose="020B0604030500040204" pitchFamily="34" charset="0"/>
              <a:cs typeface="Arial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  <a:cs typeface="Arial" charset="0"/>
              </a:rPr>
              <a:t>To get better on how I react to the students when they talk back to me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  <a:cs typeface="Arial" charset="0"/>
              </a:rPr>
              <a:t>To be as engaged as possible with the other students even though I may not be the main teacher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Daytona" panose="020B0604030500040204" pitchFamily="34" charset="0"/>
                <a:cs typeface="Arial" charset="0"/>
              </a:rPr>
              <a:t>No matter what kinds of students I work with I want to show positive energy, but be respectful to them at all times</a:t>
            </a: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7E4D6A86-B52E-D7BB-CEDE-6034F38A26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A5582E1B-AB70-D388-23DC-5C1FB4A16D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2348986C-FD2E-D2C7-75A5-CC5EB9B53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514" y="0"/>
            <a:ext cx="76962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ap Of The Usa Beautiful Pictures And Desktop Backgrounds (High Quality ...">
            <a:extLst>
              <a:ext uri="{FF2B5EF4-FFF2-40B4-BE49-F238E27FC236}">
                <a16:creationId xmlns:a16="http://schemas.microsoft.com/office/drawing/2014/main" id="{9E744389-7932-2799-F62B-83EA41B1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" y="26063294"/>
            <a:ext cx="10001250" cy="62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unt Rushmore Wallpapers - Top Free Mount Rushmore Backgrounds ...">
            <a:extLst>
              <a:ext uri="{FF2B5EF4-FFF2-40B4-BE49-F238E27FC236}">
                <a16:creationId xmlns:a16="http://schemas.microsoft.com/office/drawing/2014/main" id="{1870E5B0-1AD9-D50D-CC2C-A68045E19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642" y="26888037"/>
            <a:ext cx="10001250" cy="58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ptop stock vector. Illustration of message, envelope - 36336537">
            <a:extLst>
              <a:ext uri="{FF2B5EF4-FFF2-40B4-BE49-F238E27FC236}">
                <a16:creationId xmlns:a16="http://schemas.microsoft.com/office/drawing/2014/main" id="{8416162F-30D9-B297-5B9F-4EF408E8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5361" y="26043409"/>
            <a:ext cx="6473092" cy="64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78244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ee289ee-6865-4d77-84fa-200ba84c2d3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59F75EFC6022469AAC556087AC0EAD" ma:contentTypeVersion="15" ma:contentTypeDescription="Create a new document." ma:contentTypeScope="" ma:versionID="d33fedf76430eae3b761431a91d9ff2f">
  <xsd:schema xmlns:xsd="http://www.w3.org/2001/XMLSchema" xmlns:xs="http://www.w3.org/2001/XMLSchema" xmlns:p="http://schemas.microsoft.com/office/2006/metadata/properties" xmlns:ns3="8ee289ee-6865-4d77-84fa-200ba84c2d39" xmlns:ns4="8ef61e6e-0981-401a-8611-0070b3674db8" targetNamespace="http://schemas.microsoft.com/office/2006/metadata/properties" ma:root="true" ma:fieldsID="bd532a67816d72447dc66c099669de46" ns3:_="" ns4:_="">
    <xsd:import namespace="8ee289ee-6865-4d77-84fa-200ba84c2d39"/>
    <xsd:import namespace="8ef61e6e-0981-401a-8611-0070b3674db8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289ee-6865-4d77-84fa-200ba84c2d3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61e6e-0981-401a-8611-0070b3674d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B696F2-CA51-41EA-8A70-20B407C3D757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8ee289ee-6865-4d77-84fa-200ba84c2d39"/>
    <ds:schemaRef ds:uri="8ef61e6e-0981-401a-8611-0070b3674db8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B68768D-6CE0-4C98-8057-3398638CC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289ee-6865-4d77-84fa-200ba84c2d39"/>
    <ds:schemaRef ds:uri="8ef61e6e-0981-401a-8611-0070b3674d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9D750E-DDE9-41F7-951C-585A6BDC4C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13364</TotalTime>
  <Pages>1</Pages>
  <Words>357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Matthew J. Cioletti</cp:lastModifiedBy>
  <cp:revision>287</cp:revision>
  <cp:lastPrinted>2002-03-27T20:40:30Z</cp:lastPrinted>
  <dcterms:created xsi:type="dcterms:W3CDTF">1999-04-12T09:26:27Z</dcterms:created>
  <dcterms:modified xsi:type="dcterms:W3CDTF">2024-04-09T00:06:11Z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0x0101003A59F75EFC6022469AAC556087AC0EAD</vt:lpwstr>
  </property>
</Properties>
</file>