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ret" charset="1" panose="00000000000000000000"/>
      <p:regular r:id="rId10"/>
    </p:embeddedFont>
    <p:embeddedFont>
      <p:font typeface="Garet Bold" charset="1" panose="00000000000000000000"/>
      <p:regular r:id="rId11"/>
    </p:embeddedFont>
    <p:embeddedFont>
      <p:font typeface="Garet ExtraBold" charset="1" panose="00000000000000000000"/>
      <p:regular r:id="rId12"/>
    </p:embeddedFont>
    <p:embeddedFont>
      <p:font typeface="Garet ExtraBold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61282"/>
          </a:xfrm>
          <a:custGeom>
            <a:avLst/>
            <a:gdLst/>
            <a:ahLst/>
            <a:cxnLst/>
            <a:rect r="r" b="b" t="t" l="l"/>
            <a:pathLst>
              <a:path h="10261282" w="10287000">
                <a:moveTo>
                  <a:pt x="0" y="0"/>
                </a:moveTo>
                <a:lnTo>
                  <a:pt x="10287000" y="0"/>
                </a:lnTo>
                <a:lnTo>
                  <a:pt x="10287000" y="10261282"/>
                </a:lnTo>
                <a:lnTo>
                  <a:pt x="0" y="10261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887" t="0" r="-4488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2777352" cy="1389533"/>
          </a:xfrm>
          <a:custGeom>
            <a:avLst/>
            <a:gdLst/>
            <a:ahLst/>
            <a:cxnLst/>
            <a:rect r="r" b="b" t="t" l="l"/>
            <a:pathLst>
              <a:path h="1389533" w="2777352">
                <a:moveTo>
                  <a:pt x="0" y="0"/>
                </a:moveTo>
                <a:lnTo>
                  <a:pt x="2777352" y="0"/>
                </a:lnTo>
                <a:lnTo>
                  <a:pt x="2777352" y="1389533"/>
                </a:lnTo>
                <a:lnTo>
                  <a:pt x="0" y="1389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AutoShape 4" id="4"/>
          <p:cNvSpPr/>
          <p:nvPr/>
        </p:nvSpPr>
        <p:spPr>
          <a:xfrm rot="0">
            <a:off x="2777352" y="0"/>
            <a:ext cx="4732296" cy="2420233"/>
          </a:xfrm>
          <a:prstGeom prst="rect">
            <a:avLst/>
          </a:prstGeom>
          <a:solidFill>
            <a:srgbClr val="EFF5FB"/>
          </a:solid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AutoShape 5" id="5"/>
          <p:cNvSpPr/>
          <p:nvPr/>
        </p:nvSpPr>
        <p:spPr>
          <a:xfrm rot="0">
            <a:off x="0" y="1703008"/>
            <a:ext cx="3102635" cy="8342000"/>
          </a:xfrm>
          <a:prstGeom prst="rect">
            <a:avLst/>
          </a:prstGeom>
          <a:solidFill>
            <a:srgbClr val="75C4FF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84770" y="1508180"/>
            <a:ext cx="3017865" cy="551727"/>
            <a:chOff x="0" y="0"/>
            <a:chExt cx="4023820" cy="73563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4023820" cy="735636"/>
              <a:chOff x="0" y="0"/>
              <a:chExt cx="10438169" cy="190830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0438170" cy="1908308"/>
              </a:xfrm>
              <a:custGeom>
                <a:avLst/>
                <a:gdLst/>
                <a:ahLst/>
                <a:cxnLst/>
                <a:rect r="r" b="b" t="t" l="l"/>
                <a:pathLst>
                  <a:path h="1908308" w="10438170">
                    <a:moveTo>
                      <a:pt x="10438170" y="954154"/>
                    </a:moveTo>
                    <a:cubicBezTo>
                      <a:pt x="10438170" y="1479810"/>
                      <a:pt x="10009798" y="1908308"/>
                      <a:pt x="9481224" y="1908308"/>
                    </a:cubicBezTo>
                    <a:lnTo>
                      <a:pt x="956945" y="1908308"/>
                    </a:lnTo>
                    <a:cubicBezTo>
                      <a:pt x="428371" y="1908308"/>
                      <a:pt x="0" y="1479810"/>
                      <a:pt x="0" y="95415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9481224" y="0"/>
                    </a:lnTo>
                    <a:cubicBezTo>
                      <a:pt x="10009672" y="0"/>
                      <a:pt x="10438170" y="428371"/>
                      <a:pt x="10438170" y="954154"/>
                    </a:cubicBezTo>
                    <a:close/>
                  </a:path>
                </a:pathLst>
              </a:custGeom>
              <a:solidFill>
                <a:srgbClr val="046DBE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485430" y="159570"/>
              <a:ext cx="3052961" cy="387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0"/>
                </a:lnSpc>
                <a:spcBef>
                  <a:spcPct val="0"/>
                </a:spcBef>
              </a:pPr>
              <a:r>
                <a:rPr lang="en-US" sz="1779">
                  <a:solidFill>
                    <a:srgbClr val="EFF5FB"/>
                  </a:solidFill>
                  <a:latin typeface="Garet Bold"/>
                </a:rPr>
                <a:t>Setting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777352" y="0"/>
            <a:ext cx="4732296" cy="1978871"/>
            <a:chOff x="0" y="0"/>
            <a:chExt cx="6309728" cy="263849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6309728" cy="1914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06"/>
                </a:lnSpc>
              </a:pPr>
              <a:r>
                <a:rPr lang="en-US" sz="4458">
                  <a:solidFill>
                    <a:srgbClr val="001A47"/>
                  </a:solidFill>
                  <a:latin typeface="Garet ExtraBold"/>
                </a:rPr>
                <a:t>Blooket Study Tool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99576" y="1851475"/>
              <a:ext cx="5710576" cy="787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10"/>
                </a:lnSpc>
              </a:pPr>
              <a:r>
                <a:rPr lang="en-US" sz="1721">
                  <a:solidFill>
                    <a:srgbClr val="001A47"/>
                  </a:solidFill>
                  <a:latin typeface="Garet"/>
                </a:rPr>
                <a:t>AMANDA THORNE</a:t>
              </a:r>
            </a:p>
            <a:p>
              <a:pPr algn="ctr">
                <a:lnSpc>
                  <a:spcPts val="2410"/>
                </a:lnSpc>
              </a:pPr>
              <a:r>
                <a:rPr lang="en-US" sz="1721">
                  <a:solidFill>
                    <a:srgbClr val="001A47"/>
                  </a:solidFill>
                  <a:latin typeface="Garet"/>
                </a:rPr>
                <a:t>MONMOUTH UNIVERSITY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2385" y="2069864"/>
            <a:ext cx="3102635" cy="7847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Garet Bold"/>
              </a:rPr>
              <a:t>Overview of Community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Long Branch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Monmouth County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32,000 Population </a:t>
            </a:r>
          </a:p>
          <a:p>
            <a:pPr marL="431809" indent="-143936" lvl="2">
              <a:lnSpc>
                <a:spcPts val="1400"/>
              </a:lnSpc>
              <a:buFont typeface="Arial"/>
              <a:buChar char="⚬"/>
            </a:pPr>
            <a:r>
              <a:rPr lang="en-US" sz="1000">
                <a:solidFill>
                  <a:srgbClr val="000000"/>
                </a:solidFill>
                <a:latin typeface="Garet"/>
              </a:rPr>
              <a:t>(census.gov)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Poverty rate: 19.1% </a:t>
            </a:r>
          </a:p>
          <a:p>
            <a:pPr marL="431809" indent="-143936" lvl="2">
              <a:lnSpc>
                <a:spcPts val="1400"/>
              </a:lnSpc>
              <a:buFont typeface="Arial"/>
              <a:buChar char="⚬"/>
            </a:pPr>
            <a:r>
              <a:rPr lang="en-US" sz="1000">
                <a:solidFill>
                  <a:srgbClr val="000000"/>
                </a:solidFill>
                <a:latin typeface="Garet"/>
              </a:rPr>
              <a:t>(J. Jorgensen, datausa.io)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83 % Citizenship </a:t>
            </a:r>
          </a:p>
          <a:p>
            <a:pPr marL="431809" indent="-143936" lvl="2">
              <a:lnSpc>
                <a:spcPts val="1400"/>
              </a:lnSpc>
              <a:buFont typeface="Arial"/>
              <a:buChar char="⚬"/>
            </a:pPr>
            <a:r>
              <a:rPr lang="en-US" sz="1000">
                <a:solidFill>
                  <a:srgbClr val="000000"/>
                </a:solidFill>
                <a:latin typeface="Garet"/>
              </a:rPr>
              <a:t>(city-data.com)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Race/Ethnicity</a:t>
            </a:r>
          </a:p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Garet"/>
              </a:rPr>
              <a:t> (statisticalatlas.com)</a:t>
            </a:r>
          </a:p>
          <a:p>
            <a:pPr marL="604524" indent="-201508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</a:rPr>
              <a:t>50.9% White </a:t>
            </a:r>
          </a:p>
          <a:p>
            <a:pPr marL="604524" indent="-201508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</a:rPr>
              <a:t>29.4% Hispanic</a:t>
            </a:r>
          </a:p>
          <a:p>
            <a:pPr marL="604524" indent="-201508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</a:rPr>
              <a:t>13.2% Black</a:t>
            </a:r>
          </a:p>
          <a:p>
            <a:pPr marL="604524" indent="-201508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</a:rPr>
              <a:t>3.5% Asian</a:t>
            </a:r>
          </a:p>
          <a:p>
            <a:pPr>
              <a:lnSpc>
                <a:spcPts val="1960"/>
              </a:lnSpc>
            </a:pPr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Garet Bold"/>
              </a:rPr>
              <a:t>Overview of School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Long Branch Middle School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Grades 6-8th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1028 Students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10:1 Student/Teacher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54% Males &amp; 46% Females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58% Hispanic, 25% White, 14% Black, 3% other</a:t>
            </a:r>
          </a:p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Garet"/>
              </a:rPr>
              <a:t>(Long Branch Middle School (Ranked Bottom 50% for 2024) - Long Branch, NJ)</a:t>
            </a:r>
          </a:p>
          <a:p>
            <a:pPr>
              <a:lnSpc>
                <a:spcPts val="1960"/>
              </a:lnSpc>
            </a:pPr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Garet Bold"/>
              </a:rPr>
              <a:t>Overview of Classroom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6th Grade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6 Students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IReady Math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Table group classroom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Computers used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3539870" y="2547635"/>
            <a:ext cx="3207260" cy="1821508"/>
          </a:xfrm>
          <a:prstGeom prst="rect">
            <a:avLst/>
          </a:prstGeom>
          <a:solidFill>
            <a:srgbClr val="EFF5FB"/>
          </a:solidFill>
        </p:spPr>
      </p:sp>
      <p:grpSp>
        <p:nvGrpSpPr>
          <p:cNvPr name="Group 15" id="15"/>
          <p:cNvGrpSpPr/>
          <p:nvPr/>
        </p:nvGrpSpPr>
        <p:grpSpPr>
          <a:xfrm rot="0">
            <a:off x="3715143" y="2254735"/>
            <a:ext cx="2856715" cy="917249"/>
            <a:chOff x="0" y="0"/>
            <a:chExt cx="3808953" cy="122299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808953" cy="1222999"/>
              <a:chOff x="0" y="0"/>
              <a:chExt cx="9333271" cy="299677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333271" cy="2996776"/>
              </a:xfrm>
              <a:custGeom>
                <a:avLst/>
                <a:gdLst/>
                <a:ahLst/>
                <a:cxnLst/>
                <a:rect r="r" b="b" t="t" l="l"/>
                <a:pathLst>
                  <a:path h="2996776" w="9333271">
                    <a:moveTo>
                      <a:pt x="9333271" y="1498388"/>
                    </a:moveTo>
                    <a:cubicBezTo>
                      <a:pt x="9333271" y="2568278"/>
                      <a:pt x="8904899" y="2996776"/>
                      <a:pt x="8376325" y="2996776"/>
                    </a:cubicBezTo>
                    <a:lnTo>
                      <a:pt x="956945" y="2996776"/>
                    </a:lnTo>
                    <a:cubicBezTo>
                      <a:pt x="428371" y="2996776"/>
                      <a:pt x="0" y="2568278"/>
                      <a:pt x="0" y="1498388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8376325" y="0"/>
                    </a:lnTo>
                    <a:cubicBezTo>
                      <a:pt x="8904773" y="0"/>
                      <a:pt x="9333271" y="428371"/>
                      <a:pt x="9333271" y="1498388"/>
                    </a:cubicBezTo>
                    <a:close/>
                  </a:path>
                </a:pathLst>
              </a:custGeom>
              <a:solidFill>
                <a:srgbClr val="75C4FF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453250" y="170607"/>
              <a:ext cx="2902453" cy="853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36"/>
                </a:lnSpc>
                <a:spcBef>
                  <a:spcPct val="0"/>
                </a:spcBef>
              </a:pPr>
              <a:r>
                <a:rPr lang="en-US" sz="1883">
                  <a:solidFill>
                    <a:srgbClr val="001A47"/>
                  </a:solidFill>
                  <a:latin typeface="Garet Bold"/>
                </a:rPr>
                <a:t>Description of Students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3854542" y="3128330"/>
            <a:ext cx="2577916" cy="1231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1 Female &amp; 5 Males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6 students with disabilities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ADHD and Learning Disabilities</a:t>
            </a:r>
          </a:p>
        </p:txBody>
      </p:sp>
      <p:sp>
        <p:nvSpPr>
          <p:cNvPr name="AutoShape 20" id="20"/>
          <p:cNvSpPr/>
          <p:nvPr/>
        </p:nvSpPr>
        <p:spPr>
          <a:xfrm rot="0">
            <a:off x="3539870" y="7776073"/>
            <a:ext cx="3207260" cy="1821508"/>
          </a:xfrm>
          <a:prstGeom prst="rect">
            <a:avLst/>
          </a:prstGeom>
          <a:solidFill>
            <a:srgbClr val="EFF5FB"/>
          </a:solidFill>
        </p:spPr>
      </p:sp>
      <p:grpSp>
        <p:nvGrpSpPr>
          <p:cNvPr name="Group 21" id="21"/>
          <p:cNvGrpSpPr/>
          <p:nvPr/>
        </p:nvGrpSpPr>
        <p:grpSpPr>
          <a:xfrm rot="0">
            <a:off x="3715143" y="7483172"/>
            <a:ext cx="2856715" cy="584092"/>
            <a:chOff x="0" y="0"/>
            <a:chExt cx="3808953" cy="77879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3808953" cy="778790"/>
              <a:chOff x="0" y="0"/>
              <a:chExt cx="9333271" cy="1908308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333271" cy="1908308"/>
              </a:xfrm>
              <a:custGeom>
                <a:avLst/>
                <a:gdLst/>
                <a:ahLst/>
                <a:cxnLst/>
                <a:rect r="r" b="b" t="t" l="l"/>
                <a:pathLst>
                  <a:path h="1908308" w="9333271">
                    <a:moveTo>
                      <a:pt x="9333271" y="954154"/>
                    </a:moveTo>
                    <a:cubicBezTo>
                      <a:pt x="9333271" y="1479810"/>
                      <a:pt x="8904899" y="1908308"/>
                      <a:pt x="8376325" y="1908308"/>
                    </a:cubicBezTo>
                    <a:lnTo>
                      <a:pt x="956945" y="1908308"/>
                    </a:lnTo>
                    <a:cubicBezTo>
                      <a:pt x="428371" y="1908308"/>
                      <a:pt x="0" y="1479810"/>
                      <a:pt x="0" y="95415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8376325" y="0"/>
                    </a:lnTo>
                    <a:cubicBezTo>
                      <a:pt x="8904773" y="0"/>
                      <a:pt x="9333271" y="428371"/>
                      <a:pt x="9333271" y="954154"/>
                    </a:cubicBezTo>
                    <a:close/>
                  </a:path>
                </a:pathLst>
              </a:custGeom>
              <a:solidFill>
                <a:srgbClr val="75C4FF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459508" y="170607"/>
              <a:ext cx="2889937" cy="409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36"/>
                </a:lnSpc>
                <a:spcBef>
                  <a:spcPct val="0"/>
                </a:spcBef>
              </a:pPr>
              <a:r>
                <a:rPr lang="en-US" sz="1883">
                  <a:solidFill>
                    <a:srgbClr val="001A47"/>
                  </a:solidFill>
                  <a:latin typeface="Garet Bold"/>
                </a:rPr>
                <a:t>Role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854542" y="8243068"/>
            <a:ext cx="2577916" cy="983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Joined the class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Observed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Helping out the students 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Assisted the teacher</a:t>
            </a:r>
          </a:p>
        </p:txBody>
      </p:sp>
      <p:sp>
        <p:nvSpPr>
          <p:cNvPr name="AutoShape 26" id="26"/>
          <p:cNvSpPr/>
          <p:nvPr/>
        </p:nvSpPr>
        <p:spPr>
          <a:xfrm rot="0">
            <a:off x="3539870" y="5090165"/>
            <a:ext cx="3207260" cy="1821508"/>
          </a:xfrm>
          <a:prstGeom prst="rect">
            <a:avLst/>
          </a:prstGeom>
          <a:solidFill>
            <a:srgbClr val="75C4FF"/>
          </a:solidFill>
        </p:spPr>
      </p:sp>
      <p:grpSp>
        <p:nvGrpSpPr>
          <p:cNvPr name="Group 27" id="27"/>
          <p:cNvGrpSpPr/>
          <p:nvPr/>
        </p:nvGrpSpPr>
        <p:grpSpPr>
          <a:xfrm rot="0">
            <a:off x="3715143" y="4797264"/>
            <a:ext cx="2856715" cy="584092"/>
            <a:chOff x="0" y="0"/>
            <a:chExt cx="3808953" cy="77879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3808953" cy="778790"/>
              <a:chOff x="0" y="0"/>
              <a:chExt cx="9333271" cy="1908308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333271" cy="1908308"/>
              </a:xfrm>
              <a:custGeom>
                <a:avLst/>
                <a:gdLst/>
                <a:ahLst/>
                <a:cxnLst/>
                <a:rect r="r" b="b" t="t" l="l"/>
                <a:pathLst>
                  <a:path h="1908308" w="9333271">
                    <a:moveTo>
                      <a:pt x="9333271" y="954154"/>
                    </a:moveTo>
                    <a:cubicBezTo>
                      <a:pt x="9333271" y="1479810"/>
                      <a:pt x="8904899" y="1908308"/>
                      <a:pt x="8376325" y="1908308"/>
                    </a:cubicBezTo>
                    <a:lnTo>
                      <a:pt x="956945" y="1908308"/>
                    </a:lnTo>
                    <a:cubicBezTo>
                      <a:pt x="428371" y="1908308"/>
                      <a:pt x="0" y="1479810"/>
                      <a:pt x="0" y="95415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8376325" y="0"/>
                    </a:lnTo>
                    <a:cubicBezTo>
                      <a:pt x="8904773" y="0"/>
                      <a:pt x="9333271" y="428371"/>
                      <a:pt x="9333271" y="954154"/>
                    </a:cubicBezTo>
                    <a:close/>
                  </a:path>
                </a:pathLst>
              </a:custGeom>
              <a:solidFill>
                <a:srgbClr val="046DBE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453250" y="170607"/>
              <a:ext cx="2902453" cy="409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36"/>
                </a:lnSpc>
                <a:spcBef>
                  <a:spcPct val="0"/>
                </a:spcBef>
              </a:pPr>
              <a:r>
                <a:rPr lang="en-US" sz="1883">
                  <a:solidFill>
                    <a:srgbClr val="EFF5FB"/>
                  </a:solidFill>
                  <a:latin typeface="Garet Bold"/>
                </a:rPr>
                <a:t>Course &amp; Project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3784842" y="5442676"/>
            <a:ext cx="2717315" cy="1231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6th Grade Special Education Mathematics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SL Project: Blooket Study guide over Chapter test problems</a:t>
            </a:r>
          </a:p>
        </p:txBody>
      </p:sp>
      <p:sp>
        <p:nvSpPr>
          <p:cNvPr name="AutoShape 32" id="32"/>
          <p:cNvSpPr/>
          <p:nvPr/>
        </p:nvSpPr>
        <p:spPr>
          <a:xfrm rot="0">
            <a:off x="7184365" y="1784043"/>
            <a:ext cx="3102635" cy="8231738"/>
          </a:xfrm>
          <a:prstGeom prst="rect">
            <a:avLst/>
          </a:prstGeom>
          <a:solidFill>
            <a:srgbClr val="75C4FF"/>
          </a:solidFill>
        </p:spPr>
      </p:sp>
      <p:grpSp>
        <p:nvGrpSpPr>
          <p:cNvPr name="Group 33" id="33"/>
          <p:cNvGrpSpPr/>
          <p:nvPr/>
        </p:nvGrpSpPr>
        <p:grpSpPr>
          <a:xfrm rot="0">
            <a:off x="7217201" y="1389533"/>
            <a:ext cx="3017865" cy="551727"/>
            <a:chOff x="0" y="0"/>
            <a:chExt cx="4023820" cy="735636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4023820" cy="735636"/>
              <a:chOff x="0" y="0"/>
              <a:chExt cx="10438169" cy="1908308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0438170" cy="1908308"/>
              </a:xfrm>
              <a:custGeom>
                <a:avLst/>
                <a:gdLst/>
                <a:ahLst/>
                <a:cxnLst/>
                <a:rect r="r" b="b" t="t" l="l"/>
                <a:pathLst>
                  <a:path h="1908308" w="10438170">
                    <a:moveTo>
                      <a:pt x="10438170" y="954154"/>
                    </a:moveTo>
                    <a:cubicBezTo>
                      <a:pt x="10438170" y="1479810"/>
                      <a:pt x="10009798" y="1908308"/>
                      <a:pt x="9481224" y="1908308"/>
                    </a:cubicBezTo>
                    <a:lnTo>
                      <a:pt x="956945" y="1908308"/>
                    </a:lnTo>
                    <a:cubicBezTo>
                      <a:pt x="428371" y="1908308"/>
                      <a:pt x="0" y="1479810"/>
                      <a:pt x="0" y="95415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9481224" y="0"/>
                    </a:lnTo>
                    <a:cubicBezTo>
                      <a:pt x="10009672" y="0"/>
                      <a:pt x="10438170" y="428371"/>
                      <a:pt x="10438170" y="954154"/>
                    </a:cubicBezTo>
                    <a:close/>
                  </a:path>
                </a:pathLst>
              </a:custGeom>
              <a:solidFill>
                <a:srgbClr val="046DBE"/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485430" y="159570"/>
              <a:ext cx="3052961" cy="387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0"/>
                </a:lnSpc>
                <a:spcBef>
                  <a:spcPct val="0"/>
                </a:spcBef>
              </a:pPr>
              <a:r>
                <a:rPr lang="en-US" sz="1779">
                  <a:solidFill>
                    <a:srgbClr val="EFF5FB"/>
                  </a:solidFill>
                  <a:latin typeface="Garet Bold"/>
                </a:rPr>
                <a:t>Understandings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7226750" y="1950296"/>
            <a:ext cx="3102635" cy="296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I learned how to break down questions for students that may need it.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This connected to my coursework as it was like creating a lesson plan for class.</a:t>
            </a:r>
          </a:p>
          <a:p>
            <a:pPr marL="302262" indent="-151131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</a:rPr>
              <a:t>This connects to research in the field because I had to take the classwork, and make modifications for students with disabilities.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7206737" y="4971057"/>
            <a:ext cx="3038793" cy="622877"/>
            <a:chOff x="0" y="0"/>
            <a:chExt cx="4051723" cy="830502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0"/>
              <a:ext cx="4051723" cy="830502"/>
              <a:chOff x="0" y="0"/>
              <a:chExt cx="9333271" cy="1913088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9333271" cy="1913088"/>
              </a:xfrm>
              <a:custGeom>
                <a:avLst/>
                <a:gdLst/>
                <a:ahLst/>
                <a:cxnLst/>
                <a:rect r="r" b="b" t="t" l="l"/>
                <a:pathLst>
                  <a:path h="1913088" w="9333271">
                    <a:moveTo>
                      <a:pt x="9333271" y="956544"/>
                    </a:moveTo>
                    <a:cubicBezTo>
                      <a:pt x="9333271" y="1484590"/>
                      <a:pt x="8904899" y="1913088"/>
                      <a:pt x="8376325" y="1913088"/>
                    </a:cubicBezTo>
                    <a:lnTo>
                      <a:pt x="956945" y="1913088"/>
                    </a:lnTo>
                    <a:cubicBezTo>
                      <a:pt x="428371" y="1913088"/>
                      <a:pt x="0" y="1484590"/>
                      <a:pt x="0" y="95654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8376325" y="0"/>
                    </a:lnTo>
                    <a:cubicBezTo>
                      <a:pt x="8904773" y="0"/>
                      <a:pt x="9333271" y="428371"/>
                      <a:pt x="9333271" y="956544"/>
                    </a:cubicBezTo>
                    <a:close/>
                  </a:path>
                </a:pathLst>
              </a:custGeom>
              <a:solidFill>
                <a:srgbClr val="EFF5FB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0">
              <a:off x="488796" y="164253"/>
              <a:ext cx="3074132" cy="454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4"/>
                </a:lnSpc>
              </a:pPr>
              <a:r>
                <a:rPr lang="en-US" sz="2003">
                  <a:solidFill>
                    <a:srgbClr val="001A47"/>
                  </a:solidFill>
                  <a:latin typeface="Garet Bold"/>
                </a:rPr>
                <a:t>Impacts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7217201" y="7381704"/>
            <a:ext cx="3017865" cy="551727"/>
            <a:chOff x="0" y="0"/>
            <a:chExt cx="4023820" cy="735636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4023820" cy="735636"/>
              <a:chOff x="0" y="0"/>
              <a:chExt cx="10438169" cy="1908308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0438170" cy="1908308"/>
              </a:xfrm>
              <a:custGeom>
                <a:avLst/>
                <a:gdLst/>
                <a:ahLst/>
                <a:cxnLst/>
                <a:rect r="r" b="b" t="t" l="l"/>
                <a:pathLst>
                  <a:path h="1908308" w="10438170">
                    <a:moveTo>
                      <a:pt x="10438170" y="954154"/>
                    </a:moveTo>
                    <a:cubicBezTo>
                      <a:pt x="10438170" y="1479810"/>
                      <a:pt x="10009798" y="1908308"/>
                      <a:pt x="9481224" y="1908308"/>
                    </a:cubicBezTo>
                    <a:lnTo>
                      <a:pt x="956945" y="1908308"/>
                    </a:lnTo>
                    <a:cubicBezTo>
                      <a:pt x="428371" y="1908308"/>
                      <a:pt x="0" y="1479810"/>
                      <a:pt x="0" y="954154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9481224" y="0"/>
                    </a:lnTo>
                    <a:cubicBezTo>
                      <a:pt x="10009672" y="0"/>
                      <a:pt x="10438170" y="428371"/>
                      <a:pt x="10438170" y="954154"/>
                    </a:cubicBezTo>
                    <a:close/>
                  </a:path>
                </a:pathLst>
              </a:custGeom>
              <a:solidFill>
                <a:srgbClr val="046DBE"/>
              </a:solidFill>
            </p:spPr>
          </p:sp>
        </p:grpSp>
        <p:sp>
          <p:nvSpPr>
            <p:cNvPr name="TextBox 45" id="45"/>
            <p:cNvSpPr txBox="true"/>
            <p:nvPr/>
          </p:nvSpPr>
          <p:spPr>
            <a:xfrm rot="0">
              <a:off x="485430" y="159570"/>
              <a:ext cx="3052961" cy="387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0"/>
                </a:lnSpc>
                <a:spcBef>
                  <a:spcPct val="0"/>
                </a:spcBef>
              </a:pPr>
              <a:r>
                <a:rPr lang="en-US" sz="1779">
                  <a:solidFill>
                    <a:srgbClr val="EFF5FB"/>
                  </a:solidFill>
                  <a:latin typeface="Garet Bold"/>
                </a:rPr>
                <a:t>Future Goals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7224454" y="5617016"/>
            <a:ext cx="2975480" cy="172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I influenced the students by leading by example and showing them its okay to not be perfect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I showed the students my flaws which allowed them to see that no one is perfect.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185280" y="7942956"/>
            <a:ext cx="3060250" cy="1974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I plan to continue to grow by planning lessons better for students with learning disabilities and other disabilities. </a:t>
            </a:r>
          </a:p>
          <a:p>
            <a:pPr marL="302061" indent="-151031" lvl="1">
              <a:lnSpc>
                <a:spcPts val="1958"/>
              </a:lnSpc>
              <a:buFont typeface="Arial"/>
              <a:buChar char="•"/>
            </a:pPr>
            <a:r>
              <a:rPr lang="en-US" sz="1399">
                <a:solidFill>
                  <a:srgbClr val="001A47"/>
                </a:solidFill>
                <a:latin typeface="Garet"/>
              </a:rPr>
              <a:t>I plan on using my knowledge to give each and every child a fair chance at an education.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DAGB3ePbn4Q</dc:identifier>
  <dcterms:modified xsi:type="dcterms:W3CDTF">2011-08-01T06:04:30Z</dcterms:modified>
  <cp:revision>1</cp:revision>
  <dc:title>ThorneAmandaExperimentalEducational</dc:title>
</cp:coreProperties>
</file>