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0233600" cy="32918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26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0F0DD9-5A1D-5A41-8C71-5720D9D5C665}" v="14" dt="2024-04-08T22:02:45.0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6327" autoAdjust="0"/>
  </p:normalViewPr>
  <p:slideViewPr>
    <p:cSldViewPr>
      <p:cViewPr varScale="1">
        <p:scale>
          <a:sx n="33" d="100"/>
          <a:sy n="33" d="100"/>
        </p:scale>
        <p:origin x="1592" y="320"/>
      </p:cViewPr>
      <p:guideLst>
        <p:guide orient="horz" pos="10368"/>
        <p:guide pos="1267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urley" userId="1f232804f2808d16" providerId="LiveId" clId="{8D0F0DD9-5A1D-5A41-8C71-5720D9D5C665}"/>
    <pc:docChg chg="undo custSel modSld">
      <pc:chgData name="T Hurley" userId="1f232804f2808d16" providerId="LiveId" clId="{8D0F0DD9-5A1D-5A41-8C71-5720D9D5C665}" dt="2024-04-08T22:02:56.340" v="15" actId="1076"/>
      <pc:docMkLst>
        <pc:docMk/>
      </pc:docMkLst>
      <pc:sldChg chg="addSp delSp modSp mod delAnim modAnim">
        <pc:chgData name="T Hurley" userId="1f232804f2808d16" providerId="LiveId" clId="{8D0F0DD9-5A1D-5A41-8C71-5720D9D5C665}" dt="2024-04-08T22:02:56.340" v="15" actId="1076"/>
        <pc:sldMkLst>
          <pc:docMk/>
          <pc:sldMk cId="0" sldId="256"/>
        </pc:sldMkLst>
        <pc:picChg chg="add mod">
          <ac:chgData name="T Hurley" userId="1f232804f2808d16" providerId="LiveId" clId="{8D0F0DD9-5A1D-5A41-8C71-5720D9D5C665}" dt="2024-04-08T22:02:56.340" v="15" actId="1076"/>
          <ac:picMkLst>
            <pc:docMk/>
            <pc:sldMk cId="0" sldId="256"/>
            <ac:picMk id="2" creationId="{654B326E-6BE0-9922-A70D-C1AFBBE8888C}"/>
          </ac:picMkLst>
        </pc:picChg>
        <pc:picChg chg="mod">
          <ac:chgData name="T Hurley" userId="1f232804f2808d16" providerId="LiveId" clId="{8D0F0DD9-5A1D-5A41-8C71-5720D9D5C665}" dt="2024-04-08T21:39:16.047" v="9" actId="18331"/>
          <ac:picMkLst>
            <pc:docMk/>
            <pc:sldMk cId="0" sldId="256"/>
            <ac:picMk id="5" creationId="{7A48E70F-CAFF-D945-CC92-C3D32F6CA057}"/>
          </ac:picMkLst>
        </pc:picChg>
        <pc:picChg chg="del mod">
          <ac:chgData name="T Hurley" userId="1f232804f2808d16" providerId="LiveId" clId="{8D0F0DD9-5A1D-5A41-8C71-5720D9D5C665}" dt="2024-04-08T22:02:47.850" v="12" actId="478"/>
          <ac:picMkLst>
            <pc:docMk/>
            <pc:sldMk cId="0" sldId="256"/>
            <ac:picMk id="12" creationId="{DA008BFE-D60D-2883-B341-87F7CC685C27}"/>
          </ac:picMkLst>
        </pc:picChg>
        <pc:picChg chg="mod">
          <ac:chgData name="T Hurley" userId="1f232804f2808d16" providerId="LiveId" clId="{8D0F0DD9-5A1D-5A41-8C71-5720D9D5C665}" dt="2024-04-08T21:40:14.515" v="10" actId="1076"/>
          <ac:picMkLst>
            <pc:docMk/>
            <pc:sldMk cId="0" sldId="256"/>
            <ac:picMk id="4107" creationId="{4F47E2AB-8C98-CC45-0972-61D5EA13B5E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709B638-CFB6-3FC0-6B66-875CBB9DBBE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638" y="4343400"/>
            <a:ext cx="5038725" cy="411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623" tIns="44517" rIns="90623" bIns="445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891698F-59E6-5EAA-8BCB-95E5D053442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33500" y="684213"/>
            <a:ext cx="4191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4927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741912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198897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3655881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D277171-0CE7-9EFB-BD80-A977AD1CEF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28144A3-FB64-DEF4-9BC6-CF9F107AA1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- in a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10226042"/>
            <a:ext cx="3419856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0" y="18653760"/>
            <a:ext cx="2816352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9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8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8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7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37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26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16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239F7-B463-2EA9-9812-413FF72B9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8E4DE-992A-0942-A78B-BA3F14340772}" type="datetimeFigureOut">
              <a:rPr lang="en-US"/>
              <a:pPr>
                <a:defRPr/>
              </a:pPr>
              <a:t>4/8/24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1FC4C-2236-F7C4-404A-1105C3B2E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21767-D5CF-B6A7-DC9C-6DB3AFE98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CEC2F-AAA7-6140-AB04-036698BC0B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13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FDF5D-239C-3390-3152-09DA7E1D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4C114-337F-454F-A616-A2D2FF0AFC22}" type="datetimeFigureOut">
              <a:rPr lang="en-US"/>
              <a:pPr>
                <a:defRPr/>
              </a:pPr>
              <a:t>4/8/24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CCFA7-F30A-CA1C-20D1-A0AC5F581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FAB0A-F7FA-9C7C-6891-785ACC84C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0169D-34E4-A84C-B7C3-B5E959E8CC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562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169360" y="1318270"/>
            <a:ext cx="9052560" cy="28087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680" y="1318270"/>
            <a:ext cx="26487120" cy="28087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5A76D-49EC-653A-3EB3-5C26DB2CF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FC369-E397-414B-9797-7619112BE6FF}" type="datetimeFigureOut">
              <a:rPr lang="en-US"/>
              <a:pPr>
                <a:defRPr/>
              </a:pPr>
              <a:t>4/8/24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E5478-830E-F63E-C291-1FE589BA3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3D289-94E7-D0AD-6FFA-6812020BD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BB1EB-1740-974D-8998-23053E1B48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152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638" y="944570"/>
            <a:ext cx="34197926" cy="32464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2" y="5486400"/>
            <a:ext cx="18897600" cy="2651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20269200" y="5486400"/>
            <a:ext cx="18897600" cy="26517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80427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5D3B3-C190-49B3-78D2-2C421E153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3D5DF-5218-F74C-BECE-B6D1AAEAD6CB}" type="datetimeFigureOut">
              <a:rPr lang="en-US"/>
              <a:pPr>
                <a:defRPr/>
              </a:pPr>
              <a:t>4/8/24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AC9F3-F1EB-F856-1004-F73D63A35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5D7B1-FECE-9F41-DE44-6BC0CDDA1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DDA00-D6A2-D141-99E9-E431632F17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835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177" y="21153122"/>
            <a:ext cx="34198560" cy="6537960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8177" y="13952229"/>
            <a:ext cx="34198560" cy="7200898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955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9105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866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821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776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3732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2687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1642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006-AA08-07A0-4EEB-ED4B12841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588FA-8C6F-4842-B52A-95E4D8EC5047}" type="datetimeFigureOut">
              <a:rPr lang="en-US"/>
              <a:pPr>
                <a:defRPr/>
              </a:pPr>
              <a:t>4/8/24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57F3F-4B06-ADA7-75E0-4625345FB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18D18-6E1C-8856-02FF-57D1C7EC9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858CE-BC1B-E44F-90F6-FB4D9EEE69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4075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680" y="7680967"/>
            <a:ext cx="17769840" cy="2172462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52080" y="7680967"/>
            <a:ext cx="17769840" cy="2172462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FFD62CB-6DD5-9CCB-E37E-847A3D28E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C2FB5-AC58-7D4C-A989-EF9F1AA1B51F}" type="datetimeFigureOut">
              <a:rPr lang="en-US"/>
              <a:pPr>
                <a:defRPr/>
              </a:pPr>
              <a:t>4/8/24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6A097D-6BF5-1EA5-A967-4824EE05C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790CAA-4268-B528-B3AB-D7892CBAD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BF177-6AC4-2144-8787-F57C145A92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42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7368542"/>
            <a:ext cx="17776827" cy="3070858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9555" indent="0">
              <a:buNone/>
              <a:defRPr sz="9100" b="1"/>
            </a:lvl2pPr>
            <a:lvl3pPr marL="4179105" indent="0">
              <a:buNone/>
              <a:defRPr sz="8200" b="1"/>
            </a:lvl3pPr>
            <a:lvl4pPr marL="6268660" indent="0">
              <a:buNone/>
              <a:defRPr sz="7300" b="1"/>
            </a:lvl4pPr>
            <a:lvl5pPr marL="8358211" indent="0">
              <a:buNone/>
              <a:defRPr sz="7300" b="1"/>
            </a:lvl5pPr>
            <a:lvl6pPr marL="10447766" indent="0">
              <a:buNone/>
              <a:defRPr sz="7300" b="1"/>
            </a:lvl6pPr>
            <a:lvl7pPr marL="12537320" indent="0">
              <a:buNone/>
              <a:defRPr sz="7300" b="1"/>
            </a:lvl7pPr>
            <a:lvl8pPr marL="14626875" indent="0">
              <a:buNone/>
              <a:defRPr sz="7300" b="1"/>
            </a:lvl8pPr>
            <a:lvl9pPr marL="16716426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1680" y="10439400"/>
            <a:ext cx="17776827" cy="189661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438112" y="7368542"/>
            <a:ext cx="17783810" cy="3070858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9555" indent="0">
              <a:buNone/>
              <a:defRPr sz="9100" b="1"/>
            </a:lvl2pPr>
            <a:lvl3pPr marL="4179105" indent="0">
              <a:buNone/>
              <a:defRPr sz="8200" b="1"/>
            </a:lvl3pPr>
            <a:lvl4pPr marL="6268660" indent="0">
              <a:buNone/>
              <a:defRPr sz="7300" b="1"/>
            </a:lvl4pPr>
            <a:lvl5pPr marL="8358211" indent="0">
              <a:buNone/>
              <a:defRPr sz="7300" b="1"/>
            </a:lvl5pPr>
            <a:lvl6pPr marL="10447766" indent="0">
              <a:buNone/>
              <a:defRPr sz="7300" b="1"/>
            </a:lvl6pPr>
            <a:lvl7pPr marL="12537320" indent="0">
              <a:buNone/>
              <a:defRPr sz="7300" b="1"/>
            </a:lvl7pPr>
            <a:lvl8pPr marL="14626875" indent="0">
              <a:buNone/>
              <a:defRPr sz="7300" b="1"/>
            </a:lvl8pPr>
            <a:lvl9pPr marL="16716426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438112" y="10439400"/>
            <a:ext cx="17783810" cy="189661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976EE2B-340F-AC34-1F9F-1A839B337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B0080-63DD-F143-9F46-04FFD2ECA8A0}" type="datetimeFigureOut">
              <a:rPr lang="en-US"/>
              <a:pPr>
                <a:defRPr/>
              </a:pPr>
              <a:t>4/8/24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8970CBC-A848-E3A4-5CC9-BE80F31F6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7C99244-A047-50D2-379B-1EB10DAC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F6EC2-5C68-8E4A-9F8D-D064F7A4E5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27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7E1537C-812D-0C47-1975-B42A91DD5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F3DA2-B786-3E48-8388-96E1856231BD}" type="datetimeFigureOut">
              <a:rPr lang="en-US"/>
              <a:pPr>
                <a:defRPr/>
              </a:pPr>
              <a:t>4/8/24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E8AD52-29A4-9C82-B57F-C3126C8F9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9AB887-DE8C-3B62-AD7C-F8C8670EA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297E5-D4F0-C749-8484-51B2EE65E2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46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3A92F7F-D9F4-05C6-9F01-7496E4FC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B0AE6-9F5A-154B-8C22-2CA9F7E5E7DF}" type="datetimeFigureOut">
              <a:rPr lang="en-US"/>
              <a:pPr>
                <a:defRPr/>
              </a:pPr>
              <a:t>4/8/24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DBFE13E-B272-F329-702A-F3F52F916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B19B935-7C3C-9E20-0597-E8A5BEF10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1E32D-A38F-894C-9EB4-39E5BB5038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96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7" y="1310640"/>
            <a:ext cx="13236577" cy="5577840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0220" y="1310647"/>
            <a:ext cx="22491700" cy="28094942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1687" y="6888487"/>
            <a:ext cx="13236577" cy="22517102"/>
          </a:xfrm>
        </p:spPr>
        <p:txBody>
          <a:bodyPr/>
          <a:lstStyle>
            <a:lvl1pPr marL="0" indent="0">
              <a:buNone/>
              <a:defRPr sz="6400"/>
            </a:lvl1pPr>
            <a:lvl2pPr marL="2089555" indent="0">
              <a:buNone/>
              <a:defRPr sz="5500"/>
            </a:lvl2pPr>
            <a:lvl3pPr marL="4179105" indent="0">
              <a:buNone/>
              <a:defRPr sz="4600"/>
            </a:lvl3pPr>
            <a:lvl4pPr marL="6268660" indent="0">
              <a:buNone/>
              <a:defRPr sz="4100"/>
            </a:lvl4pPr>
            <a:lvl5pPr marL="8358211" indent="0">
              <a:buNone/>
              <a:defRPr sz="4100"/>
            </a:lvl5pPr>
            <a:lvl6pPr marL="10447766" indent="0">
              <a:buNone/>
              <a:defRPr sz="4100"/>
            </a:lvl6pPr>
            <a:lvl7pPr marL="12537320" indent="0">
              <a:buNone/>
              <a:defRPr sz="4100"/>
            </a:lvl7pPr>
            <a:lvl8pPr marL="14626875" indent="0">
              <a:buNone/>
              <a:defRPr sz="4100"/>
            </a:lvl8pPr>
            <a:lvl9pPr marL="16716426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10A2A0A-BC31-90D9-2049-1A7E54A87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892E8-A9BE-4D49-B319-708291D2C365}" type="datetimeFigureOut">
              <a:rPr lang="en-US"/>
              <a:pPr>
                <a:defRPr/>
              </a:pPr>
              <a:t>4/8/24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7996DF-29DB-8D18-9B01-FF1BEAB21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B5EDFB-B880-0E20-E64F-92F8CF548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10A20-3C26-2D47-A8ED-AA886CBDBF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53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067" y="23042880"/>
            <a:ext cx="24140160" cy="272034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86067" y="2941320"/>
            <a:ext cx="2414016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4600"/>
            </a:lvl1pPr>
            <a:lvl2pPr marL="2089555" indent="0">
              <a:buNone/>
              <a:defRPr sz="12800"/>
            </a:lvl2pPr>
            <a:lvl3pPr marL="4179105" indent="0">
              <a:buNone/>
              <a:defRPr sz="11000"/>
            </a:lvl3pPr>
            <a:lvl4pPr marL="6268660" indent="0">
              <a:buNone/>
              <a:defRPr sz="9100"/>
            </a:lvl4pPr>
            <a:lvl5pPr marL="8358211" indent="0">
              <a:buNone/>
              <a:defRPr sz="9100"/>
            </a:lvl5pPr>
            <a:lvl6pPr marL="10447766" indent="0">
              <a:buNone/>
              <a:defRPr sz="9100"/>
            </a:lvl6pPr>
            <a:lvl7pPr marL="12537320" indent="0">
              <a:buNone/>
              <a:defRPr sz="9100"/>
            </a:lvl7pPr>
            <a:lvl8pPr marL="14626875" indent="0">
              <a:buNone/>
              <a:defRPr sz="9100"/>
            </a:lvl8pPr>
            <a:lvl9pPr marL="16716426" indent="0">
              <a:buNone/>
              <a:defRPr sz="9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6067" y="25763222"/>
            <a:ext cx="24140160" cy="3863338"/>
          </a:xfrm>
        </p:spPr>
        <p:txBody>
          <a:bodyPr/>
          <a:lstStyle>
            <a:lvl1pPr marL="0" indent="0">
              <a:buNone/>
              <a:defRPr sz="6400"/>
            </a:lvl1pPr>
            <a:lvl2pPr marL="2089555" indent="0">
              <a:buNone/>
              <a:defRPr sz="5500"/>
            </a:lvl2pPr>
            <a:lvl3pPr marL="4179105" indent="0">
              <a:buNone/>
              <a:defRPr sz="4600"/>
            </a:lvl3pPr>
            <a:lvl4pPr marL="6268660" indent="0">
              <a:buNone/>
              <a:defRPr sz="4100"/>
            </a:lvl4pPr>
            <a:lvl5pPr marL="8358211" indent="0">
              <a:buNone/>
              <a:defRPr sz="4100"/>
            </a:lvl5pPr>
            <a:lvl6pPr marL="10447766" indent="0">
              <a:buNone/>
              <a:defRPr sz="4100"/>
            </a:lvl6pPr>
            <a:lvl7pPr marL="12537320" indent="0">
              <a:buNone/>
              <a:defRPr sz="4100"/>
            </a:lvl7pPr>
            <a:lvl8pPr marL="14626875" indent="0">
              <a:buNone/>
              <a:defRPr sz="4100"/>
            </a:lvl8pPr>
            <a:lvl9pPr marL="16716426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49B8C2-3896-49E6-A798-51145A74F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E02F0-D7DB-764B-A7E7-5CB3F2456320}" type="datetimeFigureOut">
              <a:rPr lang="en-US"/>
              <a:pPr>
                <a:defRPr/>
              </a:pPr>
              <a:t>4/8/24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4E6133-39E4-830B-7CE4-A05215278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C1579AE-D07B-8356-54F5-719C3683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19204-4B7C-D344-A16C-DF9D544695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9885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B1F10F4-D772-3F9D-D494-D52D5C5070B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011363" y="1317625"/>
            <a:ext cx="362108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913" tIns="208954" rIns="417913" bIns="2089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3A344B5-3274-E999-DE27-1811DDEFF9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011363" y="7680325"/>
            <a:ext cx="36210875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913" tIns="208954" rIns="417913" bIns="2089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70164-139E-C89D-DA47-8BF8ED8CE1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11363" y="30510163"/>
            <a:ext cx="9388475" cy="1752600"/>
          </a:xfrm>
          <a:prstGeom prst="rect">
            <a:avLst/>
          </a:prstGeom>
        </p:spPr>
        <p:txBody>
          <a:bodyPr vert="horz" lIns="417913" tIns="208954" rIns="417913" bIns="208954" rtlCol="0" anchor="ctr"/>
          <a:lstStyle>
            <a:lvl1pPr algn="l" eaLnBrk="1" hangingPunct="1">
              <a:defRPr sz="5500">
                <a:solidFill>
                  <a:schemeClr val="tx1">
                    <a:tint val="75000"/>
                  </a:schemeClr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fld id="{9C93599A-55E0-D743-8B48-3F130869C19A}" type="datetimeFigureOut">
              <a:rPr lang="en-US"/>
              <a:pPr>
                <a:defRPr/>
              </a:pPr>
              <a:t>4/8/24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C04B3-4B74-0387-AC2D-51E4C2ADE9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46163" y="30510163"/>
            <a:ext cx="12741275" cy="1752600"/>
          </a:xfrm>
          <a:prstGeom prst="rect">
            <a:avLst/>
          </a:prstGeom>
        </p:spPr>
        <p:txBody>
          <a:bodyPr vert="horz" lIns="417913" tIns="208954" rIns="417913" bIns="208954" rtlCol="0" anchor="ctr"/>
          <a:lstStyle>
            <a:lvl1pPr algn="ctr" eaLnBrk="1" hangingPunct="1">
              <a:defRPr sz="5500">
                <a:solidFill>
                  <a:schemeClr val="tx1">
                    <a:tint val="75000"/>
                  </a:schemeClr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9DA28-B163-B436-4036-F209CCF3EF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833763" y="30510163"/>
            <a:ext cx="9388475" cy="1752600"/>
          </a:xfrm>
          <a:prstGeom prst="rect">
            <a:avLst/>
          </a:prstGeom>
        </p:spPr>
        <p:txBody>
          <a:bodyPr vert="horz" wrap="square" lIns="417913" tIns="208954" rIns="417913" bIns="20895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5500">
                <a:solidFill>
                  <a:srgbClr val="898989"/>
                </a:solidFill>
              </a:defRPr>
            </a:lvl1pPr>
          </a:lstStyle>
          <a:p>
            <a:fld id="{42FD0620-D2B5-3848-A349-0AC8BAF3446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ctr" defTabSz="4178300" rtl="0" eaLnBrk="0" fontAlgn="base" hangingPunct="0">
        <a:spcBef>
          <a:spcPct val="0"/>
        </a:spcBef>
        <a:spcAft>
          <a:spcPct val="0"/>
        </a:spcAft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2pPr>
      <a:lvl3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3pPr>
      <a:lvl4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4pPr>
      <a:lvl5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5pPr>
      <a:lvl6pPr marL="4572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6pPr>
      <a:lvl7pPr marL="9144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7pPr>
      <a:lvl8pPr marL="13716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8pPr>
      <a:lvl9pPr marL="18288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9pPr>
    </p:titleStyle>
    <p:bodyStyle>
      <a:lvl1pPr marL="1566863" indent="-1566863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4075" indent="-130492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2875" indent="-104457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12025" indent="-104457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402763" indent="-104457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92541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82096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71651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61206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9555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9105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8660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8211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7766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320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26875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16426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www.usnews.com/education/k12/new-jersey/a-a-anastasia-elementary-school-239255" TargetMode="External"/><Relationship Id="rId5" Type="http://schemas.openxmlformats.org/officeDocument/2006/relationships/hyperlink" Target="https://datausa.io/profile/geo/long-branch-nj#economy" TargetMode="External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40028A3-0077-FC01-1015-F61C5BEA5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7150" y="5127625"/>
            <a:ext cx="12331700" cy="2498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6" tIns="45700" rIns="91396" bIns="457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300">
              <a:latin typeface="Times New Roman" panose="02020603050405020304" pitchFamily="18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C051BE6-3080-6D55-C8F0-3D89D68AC1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558071" y="1878364"/>
            <a:ext cx="34197925" cy="4038600"/>
          </a:xfrm>
        </p:spPr>
        <p:txBody>
          <a:bodyPr rtlCol="0">
            <a:normAutofit fontScale="90000"/>
          </a:bodyPr>
          <a:lstStyle/>
          <a:p>
            <a:pPr defTabSz="4179105" eaLnBrk="1" fontAlgn="auto" hangingPunct="1">
              <a:spcAft>
                <a:spcPts val="0"/>
              </a:spcAft>
              <a:defRPr/>
            </a:pPr>
            <a:br>
              <a:rPr lang="en-US" b="1" dirty="0">
                <a:latin typeface="Arial" charset="0"/>
              </a:rPr>
            </a:br>
            <a:br>
              <a:rPr lang="en-US" sz="1200" b="1" dirty="0">
                <a:latin typeface="Arial" charset="0"/>
              </a:rPr>
            </a:br>
            <a:br>
              <a:rPr lang="en-US" sz="1200" b="1" dirty="0">
                <a:latin typeface="Arial" charset="0"/>
              </a:rPr>
            </a:br>
            <a:br>
              <a:rPr lang="en-US" sz="1200" b="1" dirty="0">
                <a:latin typeface="Arial" charset="0"/>
              </a:rPr>
            </a:br>
            <a:br>
              <a:rPr lang="en-US" sz="1200" b="1" dirty="0">
                <a:latin typeface="Arial" charset="0"/>
              </a:rPr>
            </a:br>
            <a:br>
              <a:rPr lang="en-US" sz="1200" b="1" dirty="0">
                <a:latin typeface="Arial" charset="0"/>
              </a:rPr>
            </a:br>
            <a:r>
              <a:rPr lang="en-US" sz="5600" i="1" dirty="0">
                <a:latin typeface="Arial" charset="0"/>
              </a:rPr>
              <a:t>Tara Hurley</a:t>
            </a:r>
            <a:br>
              <a:rPr lang="en-US" sz="4400" i="1" dirty="0">
                <a:latin typeface="Arial" charset="0"/>
              </a:rPr>
            </a:br>
            <a:r>
              <a:rPr lang="en-US" sz="4400" b="1" dirty="0">
                <a:latin typeface="Arial" charset="0"/>
              </a:rPr>
              <a:t>Monmouth University</a:t>
            </a:r>
            <a:br>
              <a:rPr lang="en-US" b="1" dirty="0">
                <a:latin typeface="Arial" charset="0"/>
              </a:rPr>
            </a:br>
            <a:r>
              <a:rPr lang="en-US" b="1" dirty="0">
                <a:latin typeface="Arial" charset="0"/>
              </a:rPr>
              <a:t> </a:t>
            </a:r>
            <a:br>
              <a:rPr lang="en-US" b="1" dirty="0">
                <a:latin typeface="Arial" charset="0"/>
              </a:rPr>
            </a:br>
            <a:endParaRPr lang="en-US" b="1" dirty="0">
              <a:latin typeface="Arial" charset="0"/>
            </a:endParaRP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2497B6D-D833-0B47-75D2-5481FF5F9BB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5257800"/>
            <a:ext cx="14325600" cy="27660600"/>
          </a:xfrm>
        </p:spPr>
        <p:txBody>
          <a:bodyPr rtlCol="0">
            <a:noAutofit/>
          </a:bodyPr>
          <a:lstStyle/>
          <a:p>
            <a:pPr marL="0" indent="0" algn="ctr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b="1" i="1" u="sng" dirty="0">
                <a:solidFill>
                  <a:srgbClr val="7030A0"/>
                </a:solidFill>
              </a:rPr>
              <a:t>Setting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i="1" dirty="0">
                <a:solidFill>
                  <a:srgbClr val="0070C0"/>
                </a:solidFill>
              </a:rPr>
              <a:t>Overview of Community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Long Branch 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Monmouth County 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31.7k people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21.$% poverty rate 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83% are US citizens in 2021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56.8% are white,  23.3% are Hispanic, and 12% are black or African American 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3200" dirty="0">
                <a:hlinkClick r:id="rId5"/>
              </a:rPr>
              <a:t>https://datausa.io/profile/geo/long-branch-nj#economy</a:t>
            </a:r>
            <a:r>
              <a:rPr lang="en-US" sz="3200" dirty="0"/>
              <a:t> 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i="1" dirty="0">
                <a:solidFill>
                  <a:srgbClr val="0070C0"/>
                </a:solidFill>
              </a:rPr>
              <a:t>Overview of School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Amerigo A. Anastasia 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K-5</a:t>
            </a:r>
            <a:r>
              <a:rPr lang="en-US" sz="5400" baseline="30000" dirty="0"/>
              <a:t>th</a:t>
            </a:r>
            <a:r>
              <a:rPr lang="en-US" sz="5400" dirty="0"/>
              <a:t> 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586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10:1 student/teacher ratio 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49% of students are female, 51% are male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71.7% minority enrollment </a:t>
            </a:r>
          </a:p>
          <a:p>
            <a:pPr marL="1827212" lvl="1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3600" dirty="0"/>
              <a:t>55.6% are Hispanic/ Latino</a:t>
            </a:r>
          </a:p>
          <a:p>
            <a:pPr marL="1827212" lvl="1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3600" dirty="0"/>
              <a:t>28.3% are white</a:t>
            </a:r>
          </a:p>
          <a:p>
            <a:pPr marL="1827212" lvl="1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3600" dirty="0"/>
              <a:t>10.9% are black or African American 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3200" dirty="0">
                <a:hlinkClick r:id="rId6"/>
              </a:rPr>
              <a:t>https://www.usnews.com/education/k12/new-jersey/a-a-anastasia-elementary-school-239255</a:t>
            </a:r>
            <a:r>
              <a:rPr lang="en-US" sz="3200" dirty="0"/>
              <a:t> 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endParaRPr lang="en-US" sz="3200" dirty="0"/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i="1" dirty="0">
                <a:solidFill>
                  <a:srgbClr val="0070C0"/>
                </a:solidFill>
              </a:rPr>
              <a:t>Overview of Classroom  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5th grade self-contained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8 students total</a:t>
            </a:r>
            <a:endParaRPr lang="en-US" sz="3600" dirty="0"/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Follow the “Treasures Reading Program” and Lucy Calkins writing program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Many are closer to a 2nd-grade reading level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Students do independent work on a Chromebook and use a textbook for group work 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endParaRPr lang="en-US" sz="5400" dirty="0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34A06777-DE02-EF7B-1BEF-A97C989C1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84400" y="6172200"/>
            <a:ext cx="11963400" cy="261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04619" tIns="203107" rIns="404619" bIns="203107"/>
          <a:lstStyle/>
          <a:p>
            <a:pPr marL="456985" lvl="1" indent="0" eaLnBrk="1" hangingPunct="1">
              <a:defRPr/>
            </a:pPr>
            <a:endParaRPr lang="en-US" sz="4600" b="1" i="1" u="sng" dirty="0">
              <a:solidFill>
                <a:schemeClr val="tx2"/>
              </a:solidFill>
              <a:latin typeface="Arial" charset="0"/>
            </a:endParaRPr>
          </a:p>
          <a:p>
            <a:pPr marL="1091687" lvl="1" indent="-583928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endParaRPr lang="en-US" sz="3700" dirty="0">
              <a:latin typeface="Arial" charset="0"/>
            </a:endParaRPr>
          </a:p>
          <a:p>
            <a:pPr marL="1091687" lvl="1" indent="-583928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endParaRPr lang="en-US" sz="3200" dirty="0">
              <a:latin typeface="Arial" charset="0"/>
            </a:endParaRPr>
          </a:p>
          <a:p>
            <a:pPr marL="1091687" lvl="1" indent="-583928" eaLnBrk="1" hangingPunct="1">
              <a:spcBef>
                <a:spcPct val="20000"/>
              </a:spcBef>
              <a:defRPr/>
            </a:pPr>
            <a:endParaRPr lang="en-US" sz="3200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n-US" sz="3200" dirty="0">
                <a:latin typeface="Arial" charset="0"/>
              </a:rPr>
              <a:t>	</a:t>
            </a: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20000"/>
              </a:spcBef>
              <a:defRPr/>
            </a:pPr>
            <a:endParaRPr lang="en-US" sz="2700" dirty="0">
              <a:latin typeface="Arial" charset="0"/>
            </a:endParaRPr>
          </a:p>
        </p:txBody>
      </p:sp>
      <p:sp>
        <p:nvSpPr>
          <p:cNvPr id="2054" name="Text Box 151">
            <a:extLst>
              <a:ext uri="{FF2B5EF4-FFF2-40B4-BE49-F238E27FC236}">
                <a16:creationId xmlns:a16="http://schemas.microsoft.com/office/drawing/2014/main" id="{7170E08D-AE06-A792-8644-C5980ECBA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4714" y="4400630"/>
            <a:ext cx="10439400" cy="264348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396" tIns="45700" rIns="91396" bIns="45700">
            <a:spAutoFit/>
          </a:bodyPr>
          <a:lstStyle/>
          <a:p>
            <a:pPr marL="456985" indent="-456985" algn="ctr" defTabSz="4179105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b="1" i="1" u="sng" dirty="0">
                <a:solidFill>
                  <a:srgbClr val="7030A0"/>
                </a:solidFill>
                <a:latin typeface="Calibri"/>
              </a:rPr>
              <a:t>Description of Students</a:t>
            </a:r>
            <a:endParaRPr lang="en-US" sz="5400" b="1" dirty="0">
              <a:solidFill>
                <a:srgbClr val="7030A0"/>
              </a:solidFill>
              <a:latin typeface="Calibri"/>
              <a:cs typeface="Arial" pitchFamily="34" charset="0"/>
            </a:endParaRPr>
          </a:p>
          <a:p>
            <a:pPr indent="-45720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prstClr val="black"/>
                </a:solidFill>
                <a:latin typeface="Calibri"/>
              </a:rPr>
              <a:t>4 boys and 4 girls</a:t>
            </a:r>
          </a:p>
          <a:p>
            <a:pPr indent="-45720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prstClr val="black"/>
                </a:solidFill>
                <a:latin typeface="Calibri"/>
              </a:rPr>
              <a:t>Many have intellectual disabilities</a:t>
            </a:r>
          </a:p>
          <a:p>
            <a:pPr lvl="2" indent="-45720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prstClr val="black"/>
                </a:solidFill>
                <a:latin typeface="Calibri"/>
              </a:rPr>
              <a:t>A few struggle with regulating their emotions</a:t>
            </a:r>
          </a:p>
          <a:p>
            <a:pPr indent="-456985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prstClr val="black"/>
                </a:solidFill>
                <a:latin typeface="Calibri"/>
              </a:rPr>
              <a:t>One student is hard of hearing</a:t>
            </a:r>
          </a:p>
          <a:p>
            <a:pPr lvl="2" indent="-456985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prstClr val="black"/>
                </a:solidFill>
                <a:latin typeface="Calibri"/>
              </a:rPr>
              <a:t>A Roger pen is used to help during group discussions </a:t>
            </a:r>
          </a:p>
          <a:p>
            <a:pPr marL="456985" indent="-456985" algn="ctr"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en-US" sz="5400" b="1" i="1" u="sng" dirty="0">
              <a:solidFill>
                <a:schemeClr val="tx2"/>
              </a:solidFill>
              <a:latin typeface="+mn-lt"/>
            </a:endParaRPr>
          </a:p>
          <a:p>
            <a:pPr marL="456985" indent="-456985" algn="ctr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5400" b="1" i="1" u="sng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5400" b="1" i="1" u="sng" dirty="0">
                <a:solidFill>
                  <a:srgbClr val="7030A0"/>
                </a:solidFill>
                <a:latin typeface="+mn-lt"/>
              </a:rPr>
              <a:t>Course &amp; Project</a:t>
            </a:r>
          </a:p>
          <a:p>
            <a:pPr marL="685800" indent="-685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latin typeface="+mn-lt"/>
              </a:rPr>
              <a:t>EDS 330-50 Foundations of Special Education</a:t>
            </a:r>
          </a:p>
          <a:p>
            <a:pPr marL="685800" indent="-685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latin typeface="+mn-lt"/>
              </a:rPr>
              <a:t>My project is a classroom rewards jar</a:t>
            </a:r>
          </a:p>
          <a:p>
            <a:pPr marL="2055813" lvl="3" indent="-685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latin typeface="+mn-lt"/>
              </a:rPr>
              <a:t>Students worked for extra recess time </a:t>
            </a:r>
          </a:p>
          <a:p>
            <a:pPr marL="2055813" lvl="3" indent="-685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latin typeface="+mn-lt"/>
              </a:rPr>
              <a:t>Students followed a “bingo board” during the week</a:t>
            </a:r>
          </a:p>
          <a:p>
            <a:pPr marL="2055813" lvl="3" indent="-685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latin typeface="+mn-lt"/>
              </a:rPr>
              <a:t>Students worked together to fill out the board and the class rules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en-US" sz="5400" dirty="0">
              <a:solidFill>
                <a:srgbClr val="7030A0"/>
              </a:solidFill>
              <a:latin typeface="+mn-lt"/>
            </a:endParaRPr>
          </a:p>
          <a:p>
            <a:pPr marL="456985" indent="-456985" algn="ctr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5400" b="1" i="1" u="sng" dirty="0">
                <a:solidFill>
                  <a:srgbClr val="7030A0"/>
                </a:solidFill>
                <a:latin typeface="+mn-lt"/>
              </a:rPr>
              <a:t>Role</a:t>
            </a:r>
            <a:endParaRPr lang="en-US" sz="5400" dirty="0">
              <a:latin typeface="+mn-lt"/>
            </a:endParaRP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+mn-lt"/>
              </a:rPr>
              <a:t>Worked with some students on spelling/ phonics 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+mn-lt"/>
              </a:rPr>
              <a:t>Assisted students during reading 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+mn-lt"/>
              </a:rPr>
              <a:t>Supported “Denise” during reading quizzes </a:t>
            </a:r>
          </a:p>
          <a:p>
            <a:pPr algn="ctr" eaLnBrk="1" hangingPunct="1">
              <a:defRPr/>
            </a:pPr>
            <a:endParaRPr lang="en-US" sz="5400" b="1" i="1" u="sng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103" name="Rectangle 73">
            <a:extLst>
              <a:ext uri="{FF2B5EF4-FFF2-40B4-BE49-F238E27FC236}">
                <a16:creationId xmlns:a16="http://schemas.microsoft.com/office/drawing/2014/main" id="{950A68A0-162C-B8E5-46D2-CCF0A4266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29660" y="541740"/>
            <a:ext cx="336804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0" b="1" i="1" dirty="0">
                <a:solidFill>
                  <a:srgbClr val="210BC5"/>
                </a:solidFill>
                <a:latin typeface="Times New Roman" panose="02020603050405020304" pitchFamily="18" charset="0"/>
              </a:rPr>
              <a:t>Action Plan- Rewards jar</a:t>
            </a:r>
            <a:endParaRPr lang="en-US" altLang="en-US" sz="7300" b="1" dirty="0">
              <a:solidFill>
                <a:srgbClr val="210BC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81" name="Text Box 151">
            <a:extLst>
              <a:ext uri="{FF2B5EF4-FFF2-40B4-BE49-F238E27FC236}">
                <a16:creationId xmlns:a16="http://schemas.microsoft.com/office/drawing/2014/main" id="{6C51AA08-9F91-80CF-6693-558E2DD4C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359" y="758814"/>
            <a:ext cx="13868400" cy="23498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396" tIns="45700" rIns="91396" bIns="45700">
            <a:spAutoFit/>
          </a:bodyPr>
          <a:lstStyle/>
          <a:p>
            <a:pPr marL="0" lvl="2" eaLnBrk="1" hangingPunct="1">
              <a:defRPr/>
            </a:pPr>
            <a:endParaRPr lang="en-US" sz="3600" dirty="0">
              <a:latin typeface="+mn-lt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5400" b="1" i="1" u="sng" dirty="0">
                <a:solidFill>
                  <a:srgbClr val="7030A0"/>
                </a:solidFill>
                <a:latin typeface="+mn-lt"/>
              </a:rPr>
              <a:t>Understandings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+mn-lt"/>
              </a:rPr>
              <a:t>I learned how to use a reward system to better motivate students, and get them to work together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+mn-lt"/>
              </a:rPr>
              <a:t>I also learned that every student is different, and how to better tailor assignments to the individual student's needs 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+mn-lt"/>
              </a:rPr>
              <a:t>This system follows B.F Skinner’s idea of positive reinforcement and operating conditioning in a classroom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+mn-lt"/>
              </a:rPr>
              <a:t>It combines social, tangible and token reinforcers </a:t>
            </a:r>
          </a:p>
          <a:p>
            <a:pPr algn="ctr" eaLnBrk="1" hangingPunct="1">
              <a:defRPr/>
            </a:pPr>
            <a:r>
              <a:rPr lang="en-US" sz="5400" b="1" i="1" u="sng" dirty="0">
                <a:solidFill>
                  <a:srgbClr val="7030A0"/>
                </a:solidFill>
                <a:latin typeface="+mn-lt"/>
              </a:rPr>
              <a:t>Impacts</a:t>
            </a:r>
            <a:endParaRPr lang="en-US" sz="5400" dirty="0">
              <a:latin typeface="+mn-lt"/>
            </a:endParaRP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+mn-lt"/>
              </a:rPr>
              <a:t>I connected with students and helped them feel more confident in themselves. I also feel like students were actively participating more, and challenging themselves. Students also supported each other to work together to reach their goals. 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endParaRPr lang="en-US" sz="5400" b="1" i="1" u="sng" dirty="0">
              <a:solidFill>
                <a:srgbClr val="7030A0"/>
              </a:solidFill>
              <a:latin typeface="+mn-lt"/>
              <a:cs typeface="Arial" charset="0"/>
            </a:endParaRPr>
          </a:p>
          <a:p>
            <a:pPr algn="ctr" eaLnBrk="1" hangingPunct="1">
              <a:defRPr/>
            </a:pPr>
            <a:r>
              <a:rPr lang="en-US" sz="5400" b="1" i="1" u="sng" dirty="0">
                <a:solidFill>
                  <a:srgbClr val="7030A0"/>
                </a:solidFill>
                <a:latin typeface="+mn-lt"/>
                <a:cs typeface="Arial" charset="0"/>
              </a:rPr>
              <a:t>Future Goals</a:t>
            </a:r>
            <a:endParaRPr lang="en-US" sz="5400" b="1" dirty="0">
              <a:latin typeface="+mn-lt"/>
              <a:cs typeface="Arial" charset="0"/>
            </a:endParaRP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+mn-lt"/>
                <a:cs typeface="Arial" charset="0"/>
              </a:rPr>
              <a:t>My learning has taught me different ways to support each student's needs and how to properly modify and accommodate them  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solidFill>
                  <a:prstClr val="black"/>
                </a:solidFill>
                <a:latin typeface="+mn-lt"/>
                <a:cs typeface="Arial" charset="0"/>
              </a:rPr>
              <a:t>I also learned how important it is to follow a student's interest to help further motivate them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solidFill>
                  <a:prstClr val="black"/>
                </a:solidFill>
                <a:latin typeface="+mn-lt"/>
                <a:cs typeface="Arial" charset="0"/>
              </a:rPr>
              <a:t>My project also helped some of the quieter kids get more involved in the classroom </a:t>
            </a:r>
            <a:endParaRPr lang="en-US" sz="54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105" name="AutoShape 11" descr="https://exchange.monmouth.edu/owa/service.svc/s/GetFileAttachment?id=AAMkADUzNTAzYTE4LTFkZmItNGNiYi05YzIyLTAwNDM3ZWFjNzY1YQBGAAAAAABs37bhHIjOTZx5dTE8j3XhBwAPER1YytVnSrnXabV0lCskAABD9o3ZAAAPER1YytVnSrnXabV0lCskAAArz5nnAAABEgAQAIHb4rEAYfJKpAohnv8TfIk%3D&amp;X-OWA-CANARY=K8IiKFfYV0uyOv4P07BNfrAXb10lP9YI5y-30Ryu2WlnOd0USRjeyB90ndruFggKMUdFnlP0wsA.&amp;isImagePreview=True">
            <a:extLst>
              <a:ext uri="{FF2B5EF4-FFF2-40B4-BE49-F238E27FC236}">
                <a16:creationId xmlns:a16="http://schemas.microsoft.com/office/drawing/2014/main" id="{3F9DE3AA-B898-5E12-B774-5541525CB5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5100" y="-1746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106" name="AutoShape 13" descr="https://exchange.monmouth.edu/owa/service.svc/s/GetFileAttachment?id=AAMkADUzNTAzYTE4LTFkZmItNGNiYi05YzIyLTAwNDM3ZWFjNzY1YQBGAAAAAABs37bhHIjOTZx5dTE8j3XhBwAPER1YytVnSrnXabV0lCskAABD9o3ZAAAPER1YytVnSrnXabV0lCskAAArz5nnAAABEgAQAIHb4rEAYfJKpAohnv8TfIk%3D&amp;X-OWA-CANARY=K8IiKFfYV0uyOv4P07BNfrAXb10lP9YI5y-30Ryu2WlnOd0USRjeyB90ndruFggKMUdFnlP0wsA.&amp;isImagePreview=True">
            <a:extLst>
              <a:ext uri="{FF2B5EF4-FFF2-40B4-BE49-F238E27FC236}">
                <a16:creationId xmlns:a16="http://schemas.microsoft.com/office/drawing/2014/main" id="{0B016C7A-6CD2-C8C3-B3F4-80FD6A2800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7500" y="-222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pic>
        <p:nvPicPr>
          <p:cNvPr id="4107" name="Picture 4">
            <a:extLst>
              <a:ext uri="{FF2B5EF4-FFF2-40B4-BE49-F238E27FC236}">
                <a16:creationId xmlns:a16="http://schemas.microsoft.com/office/drawing/2014/main" id="{4F47E2AB-8C98-CC45-0972-61D5EA13B5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02" y="405026"/>
            <a:ext cx="9877425" cy="49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E4B6B4-A3D3-4FEC-E8BA-CCF312B881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588" y="24313114"/>
            <a:ext cx="6625293" cy="85739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48E70F-CAFF-D945-CC92-C3D32F6CA05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5318" y="24355344"/>
            <a:ext cx="6625293" cy="8833724"/>
          </a:xfrm>
          <a:prstGeom prst="rect">
            <a:avLst/>
          </a:prstGeom>
        </p:spPr>
      </p:pic>
      <p:pic>
        <p:nvPicPr>
          <p:cNvPr id="2" name="Video 11.mp3">
            <a:hlinkClick r:id="" action="ppaction://media"/>
            <a:extLst>
              <a:ext uri="{FF2B5EF4-FFF2-40B4-BE49-F238E27FC236}">
                <a16:creationId xmlns:a16="http://schemas.microsoft.com/office/drawing/2014/main" id="{654B326E-6BE0-9922-A70D-C1AFBBE888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183600" y="904850"/>
            <a:ext cx="3113314" cy="3113314"/>
          </a:xfrm>
          <a:prstGeom prst="rect">
            <a:avLst/>
          </a:prstGeom>
        </p:spPr>
      </p:pic>
    </p:spTree>
  </p:cSld>
  <p:clrMapOvr>
    <a:masterClrMapping/>
  </p:clrMapOvr>
  <p:transition advTm="1766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6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7986</TotalTime>
  <Pages>1</Pages>
  <Words>438</Words>
  <Application>Microsoft Macintosh PowerPoint</Application>
  <PresentationFormat>Custom</PresentationFormat>
  <Paragraphs>72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      Tara Hurley Monmouth University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Independent Play Behaviors Using Opportunities to Engage in Stereotypic Behavior as Reinforcement  Gregory P. Hanley, Brian A. Iwata, Rachel H. Thompson, &amp; Jana S. Lindberg University Of Florida</dc:title>
  <dc:creator>gh</dc:creator>
  <cp:lastModifiedBy>T Hurley</cp:lastModifiedBy>
  <cp:revision>162</cp:revision>
  <cp:lastPrinted>2002-03-27T20:40:30Z</cp:lastPrinted>
  <dcterms:created xsi:type="dcterms:W3CDTF">1999-04-12T09:26:27Z</dcterms:created>
  <dcterms:modified xsi:type="dcterms:W3CDTF">2024-04-08T22:03:00Z</dcterms:modified>
</cp:coreProperties>
</file>