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charset="0"/>
        <a:ea typeface="+mn-ea"/>
        <a:cs typeface="+mn-cs"/>
      </a:defRPr>
    </a:lvl1pPr>
    <a:lvl2pPr marL="455613" indent="1588" algn="l" rtl="0" eaLnBrk="0" fontAlgn="base" hangingPunct="0">
      <a:spcBef>
        <a:spcPct val="0"/>
      </a:spcBef>
      <a:spcAft>
        <a:spcPct val="0"/>
      </a:spcAft>
      <a:defRPr sz="2300" kern="1200">
        <a:solidFill>
          <a:schemeClr val="tx1"/>
        </a:solidFill>
        <a:latin typeface="Times New Roman" charset="0"/>
        <a:ea typeface="+mn-ea"/>
        <a:cs typeface="+mn-cs"/>
      </a:defRPr>
    </a:lvl2pPr>
    <a:lvl3pPr marL="912813" indent="1588" algn="l" rtl="0" eaLnBrk="0" fontAlgn="base" hangingPunct="0">
      <a:spcBef>
        <a:spcPct val="0"/>
      </a:spcBef>
      <a:spcAft>
        <a:spcPct val="0"/>
      </a:spcAft>
      <a:defRPr sz="2300" kern="1200">
        <a:solidFill>
          <a:schemeClr val="tx1"/>
        </a:solidFill>
        <a:latin typeface="Times New Roman" charset="0"/>
        <a:ea typeface="+mn-ea"/>
        <a:cs typeface="+mn-cs"/>
      </a:defRPr>
    </a:lvl3pPr>
    <a:lvl4pPr marL="1370013" indent="1588" algn="l" rtl="0" eaLnBrk="0" fontAlgn="base" hangingPunct="0">
      <a:spcBef>
        <a:spcPct val="0"/>
      </a:spcBef>
      <a:spcAft>
        <a:spcPct val="0"/>
      </a:spcAft>
      <a:defRPr sz="2300" kern="1200">
        <a:solidFill>
          <a:schemeClr val="tx1"/>
        </a:solidFill>
        <a:latin typeface="Times New Roman" charset="0"/>
        <a:ea typeface="+mn-ea"/>
        <a:cs typeface="+mn-cs"/>
      </a:defRPr>
    </a:lvl4pPr>
    <a:lvl5pPr marL="1827213" indent="1588" algn="l" rtl="0" eaLnBrk="0" fontAlgn="base" hangingPunct="0">
      <a:spcBef>
        <a:spcPct val="0"/>
      </a:spcBef>
      <a:spcAft>
        <a:spcPct val="0"/>
      </a:spcAft>
      <a:defRPr sz="2300" kern="1200">
        <a:solidFill>
          <a:schemeClr val="tx1"/>
        </a:solidFill>
        <a:latin typeface="Times New Roman" charset="0"/>
        <a:ea typeface="+mn-ea"/>
        <a:cs typeface="+mn-cs"/>
      </a:defRPr>
    </a:lvl5pPr>
    <a:lvl6pPr marL="2286000" algn="l" defTabSz="914400" rtl="0" eaLnBrk="1" latinLnBrk="0" hangingPunct="1">
      <a:defRPr sz="2300" kern="1200">
        <a:solidFill>
          <a:schemeClr val="tx1"/>
        </a:solidFill>
        <a:latin typeface="Times New Roman" charset="0"/>
        <a:ea typeface="+mn-ea"/>
        <a:cs typeface="+mn-cs"/>
      </a:defRPr>
    </a:lvl6pPr>
    <a:lvl7pPr marL="2743200" algn="l" defTabSz="914400" rtl="0" eaLnBrk="1" latinLnBrk="0" hangingPunct="1">
      <a:defRPr sz="2300" kern="1200">
        <a:solidFill>
          <a:schemeClr val="tx1"/>
        </a:solidFill>
        <a:latin typeface="Times New Roman" charset="0"/>
        <a:ea typeface="+mn-ea"/>
        <a:cs typeface="+mn-cs"/>
      </a:defRPr>
    </a:lvl7pPr>
    <a:lvl8pPr marL="3200400" algn="l" defTabSz="914400" rtl="0" eaLnBrk="1" latinLnBrk="0" hangingPunct="1">
      <a:defRPr sz="2300" kern="1200">
        <a:solidFill>
          <a:schemeClr val="tx1"/>
        </a:solidFill>
        <a:latin typeface="Times New Roman" charset="0"/>
        <a:ea typeface="+mn-ea"/>
        <a:cs typeface="+mn-cs"/>
      </a:defRPr>
    </a:lvl8pPr>
    <a:lvl9pPr marL="3657600" algn="l" defTabSz="914400" rtl="0" eaLnBrk="1" latinLnBrk="0" hangingPunct="1">
      <a:defRPr sz="23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10BC5"/>
    <a:srgbClr val="422BA5"/>
    <a:srgbClr val="F35B1B"/>
    <a:srgbClr val="E001EB"/>
    <a:srgbClr val="FF01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647" autoAdjust="0"/>
  </p:normalViewPr>
  <p:slideViewPr>
    <p:cSldViewPr>
      <p:cViewPr varScale="1">
        <p:scale>
          <a:sx n="24" d="100"/>
          <a:sy n="24" d="100"/>
        </p:scale>
        <p:origin x="1098" y="96"/>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20A8396-D793-DA41-99D7-F8A53C8E38D1}" type="datetimeFigureOut">
              <a:rPr lang="en-US"/>
              <a:pPr>
                <a:defRPr/>
              </a:pPr>
              <a:t>12/2/2020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2B3E61-3CD9-4540-BD5F-37C8A87DCD79}" type="slidenum">
              <a:rPr lang="en-US" altLang="en-US"/>
              <a:pPr>
                <a:defRPr/>
              </a:pPr>
              <a:t>‹#›</a:t>
            </a:fld>
            <a:endParaRPr lang="en-US" altLang="en-US"/>
          </a:p>
        </p:txBody>
      </p:sp>
    </p:spTree>
    <p:extLst>
      <p:ext uri="{BB962C8B-B14F-4D97-AF65-F5344CB8AC3E}">
        <p14:creationId xmlns:p14="http://schemas.microsoft.com/office/powerpoint/2010/main" val="13058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318723-DDEC-1E4B-80E9-C087DA8FBC0A}" type="datetimeFigureOut">
              <a:rPr lang="en-US"/>
              <a:pPr>
                <a:defRPr/>
              </a:pPr>
              <a:t>12/2/2020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913492-CFB0-5D45-915D-F5763537B6B2}" type="slidenum">
              <a:rPr lang="en-US" altLang="en-US"/>
              <a:pPr>
                <a:defRPr/>
              </a:pPr>
              <a:t>‹#›</a:t>
            </a:fld>
            <a:endParaRPr lang="en-US" altLang="en-US"/>
          </a:p>
        </p:txBody>
      </p:sp>
    </p:spTree>
    <p:extLst>
      <p:ext uri="{BB962C8B-B14F-4D97-AF65-F5344CB8AC3E}">
        <p14:creationId xmlns:p14="http://schemas.microsoft.com/office/powerpoint/2010/main" val="77454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CECA85-8672-1542-AB59-FA8B14C6B7D0}" type="datetimeFigureOut">
              <a:rPr lang="en-US"/>
              <a:pPr>
                <a:defRPr/>
              </a:pPr>
              <a:t>12/2/2020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AC04DE-D64F-2D45-B833-9D98958E508E}" type="slidenum">
              <a:rPr lang="en-US" altLang="en-US"/>
              <a:pPr>
                <a:defRPr/>
              </a:pPr>
              <a:t>‹#›</a:t>
            </a:fld>
            <a:endParaRPr lang="en-US" altLang="en-US"/>
          </a:p>
        </p:txBody>
      </p:sp>
    </p:spTree>
    <p:extLst>
      <p:ext uri="{BB962C8B-B14F-4D97-AF65-F5344CB8AC3E}">
        <p14:creationId xmlns:p14="http://schemas.microsoft.com/office/powerpoint/2010/main" val="189618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55946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755514-6287-0745-B2AA-9649983ECC81}" type="datetimeFigureOut">
              <a:rPr lang="en-US"/>
              <a:pPr>
                <a:defRPr/>
              </a:pPr>
              <a:t>12/2/2020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06ECFA-73BA-5D48-A506-51678E065DE7}" type="slidenum">
              <a:rPr lang="en-US" altLang="en-US"/>
              <a:pPr>
                <a:defRPr/>
              </a:pPr>
              <a:t>‹#›</a:t>
            </a:fld>
            <a:endParaRPr lang="en-US" altLang="en-US"/>
          </a:p>
        </p:txBody>
      </p:sp>
    </p:spTree>
    <p:extLst>
      <p:ext uri="{BB962C8B-B14F-4D97-AF65-F5344CB8AC3E}">
        <p14:creationId xmlns:p14="http://schemas.microsoft.com/office/powerpoint/2010/main" val="6243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8A0B3D-9F89-7F4F-9E02-CC25D4142CCA}" type="datetimeFigureOut">
              <a:rPr lang="en-US"/>
              <a:pPr>
                <a:defRPr/>
              </a:pPr>
              <a:t>12/2/2020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E4F29E-6B47-564C-A58B-B7C25BECDFF7}" type="slidenum">
              <a:rPr lang="en-US" altLang="en-US"/>
              <a:pPr>
                <a:defRPr/>
              </a:pPr>
              <a:t>‹#›</a:t>
            </a:fld>
            <a:endParaRPr lang="en-US" altLang="en-US"/>
          </a:p>
        </p:txBody>
      </p:sp>
    </p:spTree>
    <p:extLst>
      <p:ext uri="{BB962C8B-B14F-4D97-AF65-F5344CB8AC3E}">
        <p14:creationId xmlns:p14="http://schemas.microsoft.com/office/powerpoint/2010/main" val="129599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3ECC142-81EB-AF4C-994D-7CC3DB1D5602}" type="datetimeFigureOut">
              <a:rPr lang="en-US"/>
              <a:pPr>
                <a:defRPr/>
              </a:pPr>
              <a:t>12/2/2020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FD4ADF-15DE-134E-BE28-F4EEBC97BF29}" type="slidenum">
              <a:rPr lang="en-US" altLang="en-US"/>
              <a:pPr>
                <a:defRPr/>
              </a:pPr>
              <a:t>‹#›</a:t>
            </a:fld>
            <a:endParaRPr lang="en-US" altLang="en-US"/>
          </a:p>
        </p:txBody>
      </p:sp>
    </p:spTree>
    <p:extLst>
      <p:ext uri="{BB962C8B-B14F-4D97-AF65-F5344CB8AC3E}">
        <p14:creationId xmlns:p14="http://schemas.microsoft.com/office/powerpoint/2010/main" val="207239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277D092-5014-2B4E-BDD4-B27588DC46AE}" type="datetimeFigureOut">
              <a:rPr lang="en-US"/>
              <a:pPr>
                <a:defRPr/>
              </a:pPr>
              <a:t>12/2/2020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F217C6-9314-3845-981D-A4D251E23FCD}" type="slidenum">
              <a:rPr lang="en-US" altLang="en-US"/>
              <a:pPr>
                <a:defRPr/>
              </a:pPr>
              <a:t>‹#›</a:t>
            </a:fld>
            <a:endParaRPr lang="en-US" altLang="en-US"/>
          </a:p>
        </p:txBody>
      </p:sp>
    </p:spTree>
    <p:extLst>
      <p:ext uri="{BB962C8B-B14F-4D97-AF65-F5344CB8AC3E}">
        <p14:creationId xmlns:p14="http://schemas.microsoft.com/office/powerpoint/2010/main" val="75603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7459620-B6EB-4A45-AB34-439EA23757AD}" type="datetimeFigureOut">
              <a:rPr lang="en-US"/>
              <a:pPr>
                <a:defRPr/>
              </a:pPr>
              <a:t>12/2/2020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C971C6-0944-834E-A68B-383548B2FB29}" type="slidenum">
              <a:rPr lang="en-US" altLang="en-US"/>
              <a:pPr>
                <a:defRPr/>
              </a:pPr>
              <a:t>‹#›</a:t>
            </a:fld>
            <a:endParaRPr lang="en-US" altLang="en-US"/>
          </a:p>
        </p:txBody>
      </p:sp>
    </p:spTree>
    <p:extLst>
      <p:ext uri="{BB962C8B-B14F-4D97-AF65-F5344CB8AC3E}">
        <p14:creationId xmlns:p14="http://schemas.microsoft.com/office/powerpoint/2010/main" val="213263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0454D-C076-7D47-A9F8-EEF43801BE22}" type="datetimeFigureOut">
              <a:rPr lang="en-US"/>
              <a:pPr>
                <a:defRPr/>
              </a:pPr>
              <a:t>12/2/2020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413FE-1096-E641-8868-124B9BA5D708}" type="slidenum">
              <a:rPr lang="en-US" altLang="en-US"/>
              <a:pPr>
                <a:defRPr/>
              </a:pPr>
              <a:t>‹#›</a:t>
            </a:fld>
            <a:endParaRPr lang="en-US" altLang="en-US"/>
          </a:p>
        </p:txBody>
      </p:sp>
    </p:spTree>
    <p:extLst>
      <p:ext uri="{BB962C8B-B14F-4D97-AF65-F5344CB8AC3E}">
        <p14:creationId xmlns:p14="http://schemas.microsoft.com/office/powerpoint/2010/main" val="170849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F334D-AD17-5045-A7E4-9DADDF6B0D80}" type="datetimeFigureOut">
              <a:rPr lang="en-US"/>
              <a:pPr>
                <a:defRPr/>
              </a:pPr>
              <a:t>12/2/2020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720194-C1F6-094A-9EB0-45701CC67EEB}" type="slidenum">
              <a:rPr lang="en-US" altLang="en-US"/>
              <a:pPr>
                <a:defRPr/>
              </a:pPr>
              <a:t>‹#›</a:t>
            </a:fld>
            <a:endParaRPr lang="en-US" altLang="en-US"/>
          </a:p>
        </p:txBody>
      </p:sp>
    </p:spTree>
    <p:extLst>
      <p:ext uri="{BB962C8B-B14F-4D97-AF65-F5344CB8AC3E}">
        <p14:creationId xmlns:p14="http://schemas.microsoft.com/office/powerpoint/2010/main" val="66237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E807A33-FDC8-7D47-8ED5-E647C1236FCF}" type="datetimeFigureOut">
              <a:rPr lang="en-US"/>
              <a:pPr>
                <a:defRPr/>
              </a:pPr>
              <a:t>12/2/2020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BABFDD-62F9-814E-A3A8-C6E078D29CA2}" type="slidenum">
              <a:rPr lang="en-US" altLang="en-US"/>
              <a:pPr>
                <a:defRPr/>
              </a:pPr>
              <a:t>‹#›</a:t>
            </a:fld>
            <a:endParaRPr lang="en-US" altLang="en-US"/>
          </a:p>
        </p:txBody>
      </p:sp>
    </p:spTree>
    <p:extLst>
      <p:ext uri="{BB962C8B-B14F-4D97-AF65-F5344CB8AC3E}">
        <p14:creationId xmlns:p14="http://schemas.microsoft.com/office/powerpoint/2010/main" val="1691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EF7E8B11-3DB5-E140-B7C9-EEB2C4609FF5}" type="datetimeFigureOut">
              <a:rPr lang="en-US"/>
              <a:pPr>
                <a:defRPr/>
              </a:pPr>
              <a:t>12/2/2020</a:t>
            </a:fld>
            <a:endParaRPr lang="en-US"/>
          </a:p>
        </p:txBody>
      </p:sp>
      <p:sp>
        <p:nvSpPr>
          <p:cNvPr id="5" name="Footer Placeholder 4"/>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a:solidFill>
                  <a:schemeClr val="tx1">
                    <a:tint val="75000"/>
                  </a:schemeClr>
                </a:solidFill>
                <a:latin typeface="Times New Roman" pitchFamily="1" charset="0"/>
              </a:defRPr>
            </a:lvl1pPr>
          </a:lstStyle>
          <a:p>
            <a:pPr>
              <a:defRPr/>
            </a:pPr>
            <a:endParaRPr lang="en-US"/>
          </a:p>
        </p:txBody>
      </p:sp>
      <p:sp>
        <p:nvSpPr>
          <p:cNvPr id="6" name="Slide Number Placeholder 5"/>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smtClean="0">
                <a:solidFill>
                  <a:srgbClr val="898989"/>
                </a:solidFill>
                <a:latin typeface="Times New Roman" panose="02020603050405020304" pitchFamily="18" charset="0"/>
              </a:defRPr>
            </a:lvl1pPr>
          </a:lstStyle>
          <a:p>
            <a:pPr>
              <a:defRPr/>
            </a:pPr>
            <a:fld id="{3274D06E-BDFB-174B-A6DD-50D4BBF616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accent2">
                <a:lumMod val="60000"/>
                <a:lumOff val="40000"/>
              </a:schemeClr>
            </a:gs>
            <a:gs pos="91000">
              <a:schemeClr val="accent5">
                <a:lumMod val="97000"/>
                <a:lumOff val="3000"/>
                <a:alpha val="42000"/>
              </a:schemeClr>
            </a:gs>
            <a:gs pos="35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charset="0"/>
              <a:buChar char="•"/>
              <a:defRPr sz="14600">
                <a:solidFill>
                  <a:schemeClr val="tx1"/>
                </a:solidFill>
                <a:latin typeface="Calibri" charset="0"/>
              </a:defRPr>
            </a:lvl1pPr>
            <a:lvl2pPr marL="742950" indent="-285750">
              <a:spcBef>
                <a:spcPct val="20000"/>
              </a:spcBef>
              <a:buFont typeface="Arial" charset="0"/>
              <a:buChar char="–"/>
              <a:defRPr sz="12800">
                <a:solidFill>
                  <a:schemeClr val="tx1"/>
                </a:solidFill>
                <a:latin typeface="Calibri" charset="0"/>
              </a:defRPr>
            </a:lvl2pPr>
            <a:lvl3pPr marL="1143000" indent="-228600">
              <a:spcBef>
                <a:spcPct val="20000"/>
              </a:spcBef>
              <a:buFont typeface="Arial" charset="0"/>
              <a:buChar char="•"/>
              <a:defRPr sz="11000">
                <a:solidFill>
                  <a:schemeClr val="tx1"/>
                </a:solidFill>
                <a:latin typeface="Calibri" charset="0"/>
              </a:defRPr>
            </a:lvl3pPr>
            <a:lvl4pPr marL="1600200" indent="-228600">
              <a:spcBef>
                <a:spcPct val="20000"/>
              </a:spcBef>
              <a:buFont typeface="Arial" charset="0"/>
              <a:buChar char="–"/>
              <a:defRPr sz="9100">
                <a:solidFill>
                  <a:schemeClr val="tx1"/>
                </a:solidFill>
                <a:latin typeface="Calibri" charset="0"/>
              </a:defRPr>
            </a:lvl4pPr>
            <a:lvl5pPr marL="2057400" indent="-228600">
              <a:spcBef>
                <a:spcPct val="20000"/>
              </a:spcBef>
              <a:buFont typeface="Arial" charset="0"/>
              <a:buChar char="»"/>
              <a:defRPr sz="9100">
                <a:solidFill>
                  <a:schemeClr val="tx1"/>
                </a:solidFill>
                <a:latin typeface="Calibri" charset="0"/>
              </a:defRPr>
            </a:lvl5pPr>
            <a:lvl6pPr marL="2514600" indent="-228600" eaLnBrk="0" fontAlgn="base" hangingPunct="0">
              <a:spcBef>
                <a:spcPct val="20000"/>
              </a:spcBef>
              <a:spcAft>
                <a:spcPct val="0"/>
              </a:spcAft>
              <a:buFont typeface="Arial" charset="0"/>
              <a:buChar char="»"/>
              <a:defRPr sz="9100">
                <a:solidFill>
                  <a:schemeClr val="tx1"/>
                </a:solidFill>
                <a:latin typeface="Calibri" charset="0"/>
              </a:defRPr>
            </a:lvl6pPr>
            <a:lvl7pPr marL="2971800" indent="-228600" eaLnBrk="0" fontAlgn="base" hangingPunct="0">
              <a:spcBef>
                <a:spcPct val="20000"/>
              </a:spcBef>
              <a:spcAft>
                <a:spcPct val="0"/>
              </a:spcAft>
              <a:buFont typeface="Arial" charset="0"/>
              <a:buChar char="»"/>
              <a:defRPr sz="9100">
                <a:solidFill>
                  <a:schemeClr val="tx1"/>
                </a:solidFill>
                <a:latin typeface="Calibri" charset="0"/>
              </a:defRPr>
            </a:lvl7pPr>
            <a:lvl8pPr marL="3429000" indent="-228600" eaLnBrk="0" fontAlgn="base" hangingPunct="0">
              <a:spcBef>
                <a:spcPct val="20000"/>
              </a:spcBef>
              <a:spcAft>
                <a:spcPct val="0"/>
              </a:spcAft>
              <a:buFont typeface="Arial" charset="0"/>
              <a:buChar char="»"/>
              <a:defRPr sz="9100">
                <a:solidFill>
                  <a:schemeClr val="tx1"/>
                </a:solidFill>
                <a:latin typeface="Calibri" charset="0"/>
              </a:defRPr>
            </a:lvl8pPr>
            <a:lvl9pPr marL="3886200" indent="-228600" eaLnBrk="0" fontAlgn="base" hangingPunct="0">
              <a:spcBef>
                <a:spcPct val="20000"/>
              </a:spcBef>
              <a:spcAft>
                <a:spcPct val="0"/>
              </a:spcAft>
              <a:buFont typeface="Arial" charset="0"/>
              <a:buChar char="»"/>
              <a:defRPr sz="9100">
                <a:solidFill>
                  <a:schemeClr val="tx1"/>
                </a:solidFill>
                <a:latin typeface="Calibri" charset="0"/>
              </a:defRPr>
            </a:lvl9pPr>
          </a:lstStyle>
          <a:p>
            <a:pPr>
              <a:spcBef>
                <a:spcPct val="0"/>
              </a:spcBef>
              <a:buFontTx/>
              <a:buNone/>
            </a:pPr>
            <a:endParaRPr lang="en-US" altLang="en-US" sz="2300">
              <a:latin typeface="Times New Roman" charset="0"/>
            </a:endParaRPr>
          </a:p>
        </p:txBody>
      </p:sp>
      <p:sp>
        <p:nvSpPr>
          <p:cNvPr id="2051" name="Rectangle 3"/>
          <p:cNvSpPr>
            <a:spLocks noGrp="1" noChangeArrowheads="1"/>
          </p:cNvSpPr>
          <p:nvPr>
            <p:ph type="title"/>
          </p:nvPr>
        </p:nvSpPr>
        <p:spPr>
          <a:xfrm>
            <a:off x="3429000" y="3429000"/>
            <a:ext cx="34594800" cy="1524000"/>
          </a:xfrm>
        </p:spPr>
        <p:txBody>
          <a:bodyPr rtlCol="0">
            <a:normAutofit fontScale="90000"/>
          </a:bodyPr>
          <a:lstStyle/>
          <a:p>
            <a:pPr defTabSz="4179105" eaLnBrk="1" fontAlgn="auto" hangingPunct="1">
              <a:spcAft>
                <a:spcPts val="0"/>
              </a:spcAft>
              <a:defRPr/>
            </a:pPr>
            <a:r>
              <a:rPr lang="en-US" b="1" dirty="0">
                <a:solidFill>
                  <a:schemeClr val="tx2">
                    <a:lumMod val="75000"/>
                  </a:schemeClr>
                </a:solidFill>
                <a:latin typeface="Times New Roman" charset="0"/>
                <a:ea typeface="Times New Roman" charset="0"/>
                <a:cs typeface="Times New Roman" charset="0"/>
              </a:rPr>
              <a:t/>
            </a:r>
            <a:br>
              <a:rPr lang="en-US" b="1" dirty="0">
                <a:solidFill>
                  <a:schemeClr val="tx2">
                    <a:lumMod val="75000"/>
                  </a:schemeClr>
                </a:solidFill>
                <a:latin typeface="Times New Roman" charset="0"/>
                <a:ea typeface="Times New Roman" charset="0"/>
                <a:cs typeface="Times New Roman" charset="0"/>
              </a:rPr>
            </a:br>
            <a:r>
              <a:rPr lang="en-US" sz="1200" b="1" dirty="0">
                <a:solidFill>
                  <a:schemeClr val="tx2">
                    <a:lumMod val="75000"/>
                  </a:schemeClr>
                </a:solidFill>
                <a:latin typeface="Times New Roman" charset="0"/>
                <a:ea typeface="Times New Roman" charset="0"/>
                <a:cs typeface="Times New Roman" charset="0"/>
              </a:rPr>
              <a:t/>
            </a:r>
            <a:br>
              <a:rPr lang="en-US" sz="1200" b="1" dirty="0">
                <a:solidFill>
                  <a:schemeClr val="tx2">
                    <a:lumMod val="75000"/>
                  </a:schemeClr>
                </a:solidFill>
                <a:latin typeface="Times New Roman" charset="0"/>
                <a:ea typeface="Times New Roman" charset="0"/>
                <a:cs typeface="Times New Roman" charset="0"/>
              </a:rPr>
            </a:br>
            <a:r>
              <a:rPr lang="en-US" sz="1200" b="1" dirty="0">
                <a:solidFill>
                  <a:schemeClr val="tx2">
                    <a:lumMod val="75000"/>
                  </a:schemeClr>
                </a:solidFill>
                <a:latin typeface="Times New Roman" charset="0"/>
                <a:ea typeface="Times New Roman" charset="0"/>
                <a:cs typeface="Times New Roman" charset="0"/>
              </a:rPr>
              <a:t/>
            </a:r>
            <a:br>
              <a:rPr lang="en-US" sz="1200" b="1" dirty="0">
                <a:solidFill>
                  <a:schemeClr val="tx2">
                    <a:lumMod val="75000"/>
                  </a:schemeClr>
                </a:solidFill>
                <a:latin typeface="Times New Roman" charset="0"/>
                <a:ea typeface="Times New Roman" charset="0"/>
                <a:cs typeface="Times New Roman" charset="0"/>
              </a:rPr>
            </a:br>
            <a:r>
              <a:rPr lang="en-US" sz="1200" b="1" dirty="0">
                <a:solidFill>
                  <a:schemeClr val="tx2">
                    <a:lumMod val="75000"/>
                  </a:schemeClr>
                </a:solidFill>
                <a:latin typeface="Times New Roman" charset="0"/>
                <a:ea typeface="Times New Roman" charset="0"/>
                <a:cs typeface="Times New Roman" charset="0"/>
              </a:rPr>
              <a:t/>
            </a:r>
            <a:br>
              <a:rPr lang="en-US" sz="1200" b="1" dirty="0">
                <a:solidFill>
                  <a:schemeClr val="tx2">
                    <a:lumMod val="75000"/>
                  </a:schemeClr>
                </a:solidFill>
                <a:latin typeface="Times New Roman" charset="0"/>
                <a:ea typeface="Times New Roman" charset="0"/>
                <a:cs typeface="Times New Roman" charset="0"/>
              </a:rPr>
            </a:br>
            <a:r>
              <a:rPr lang="en-US" sz="1200" b="1" dirty="0">
                <a:solidFill>
                  <a:schemeClr val="tx2">
                    <a:lumMod val="75000"/>
                  </a:schemeClr>
                </a:solidFill>
                <a:latin typeface="Times New Roman" charset="0"/>
                <a:ea typeface="Times New Roman" charset="0"/>
                <a:cs typeface="Times New Roman" charset="0"/>
              </a:rPr>
              <a:t/>
            </a:r>
            <a:br>
              <a:rPr lang="en-US" sz="1200" b="1" dirty="0">
                <a:solidFill>
                  <a:schemeClr val="tx2">
                    <a:lumMod val="75000"/>
                  </a:schemeClr>
                </a:solidFill>
                <a:latin typeface="Times New Roman" charset="0"/>
                <a:ea typeface="Times New Roman" charset="0"/>
                <a:cs typeface="Times New Roman" charset="0"/>
              </a:rPr>
            </a:br>
            <a:r>
              <a:rPr lang="en-US" sz="1200" b="1" dirty="0">
                <a:solidFill>
                  <a:schemeClr val="tx2">
                    <a:lumMod val="75000"/>
                  </a:schemeClr>
                </a:solidFill>
                <a:latin typeface="Times New Roman" charset="0"/>
                <a:ea typeface="Times New Roman" charset="0"/>
                <a:cs typeface="Times New Roman" charset="0"/>
              </a:rPr>
              <a:t/>
            </a:r>
            <a:br>
              <a:rPr lang="en-US" sz="1200" b="1" dirty="0">
                <a:solidFill>
                  <a:schemeClr val="tx2">
                    <a:lumMod val="75000"/>
                  </a:schemeClr>
                </a:solidFill>
                <a:latin typeface="Times New Roman" charset="0"/>
                <a:ea typeface="Times New Roman" charset="0"/>
                <a:cs typeface="Times New Roman" charset="0"/>
              </a:rPr>
            </a:br>
            <a:r>
              <a:rPr lang="en-US" sz="5600" i="1" dirty="0" smtClean="0">
                <a:solidFill>
                  <a:schemeClr val="tx2">
                    <a:lumMod val="75000"/>
                  </a:schemeClr>
                </a:solidFill>
                <a:latin typeface="Times New Roman" charset="0"/>
                <a:ea typeface="Times New Roman" charset="0"/>
                <a:cs typeface="Times New Roman" charset="0"/>
              </a:rPr>
              <a:t>Mark Orlando</a:t>
            </a:r>
            <a:r>
              <a:rPr lang="en-US" sz="4400" i="1" dirty="0">
                <a:solidFill>
                  <a:schemeClr val="tx2">
                    <a:lumMod val="75000"/>
                  </a:schemeClr>
                </a:solidFill>
                <a:latin typeface="Times New Roman" charset="0"/>
                <a:ea typeface="Times New Roman" charset="0"/>
                <a:cs typeface="Times New Roman" charset="0"/>
              </a:rPr>
              <a:t/>
            </a:r>
            <a:br>
              <a:rPr lang="en-US" sz="4400" i="1" dirty="0">
                <a:solidFill>
                  <a:schemeClr val="tx2">
                    <a:lumMod val="75000"/>
                  </a:schemeClr>
                </a:solidFill>
                <a:latin typeface="Times New Roman" charset="0"/>
                <a:ea typeface="Times New Roman" charset="0"/>
                <a:cs typeface="Times New Roman" charset="0"/>
              </a:rPr>
            </a:br>
            <a:r>
              <a:rPr lang="en-US" sz="4400" b="1" dirty="0">
                <a:solidFill>
                  <a:schemeClr val="tx2">
                    <a:lumMod val="75000"/>
                  </a:schemeClr>
                </a:solidFill>
                <a:latin typeface="Times New Roman" charset="0"/>
                <a:ea typeface="Times New Roman" charset="0"/>
                <a:cs typeface="Times New Roman" charset="0"/>
              </a:rPr>
              <a:t>Monmouth University</a:t>
            </a:r>
            <a:r>
              <a:rPr lang="en-US" b="1" dirty="0">
                <a:solidFill>
                  <a:schemeClr val="tx2">
                    <a:lumMod val="75000"/>
                  </a:schemeClr>
                </a:solidFill>
                <a:latin typeface="Times New Roman" charset="0"/>
                <a:ea typeface="Times New Roman" charset="0"/>
                <a:cs typeface="Times New Roman" charset="0"/>
              </a:rPr>
              <a:t/>
            </a:r>
            <a:br>
              <a:rPr lang="en-US" b="1" dirty="0">
                <a:solidFill>
                  <a:schemeClr val="tx2">
                    <a:lumMod val="75000"/>
                  </a:schemeClr>
                </a:solidFill>
                <a:latin typeface="Times New Roman" charset="0"/>
                <a:ea typeface="Times New Roman" charset="0"/>
                <a:cs typeface="Times New Roman" charset="0"/>
              </a:rPr>
            </a:br>
            <a:r>
              <a:rPr lang="en-US" b="1" dirty="0">
                <a:solidFill>
                  <a:schemeClr val="tx2">
                    <a:lumMod val="75000"/>
                  </a:schemeClr>
                </a:solidFill>
                <a:latin typeface="Times New Roman" charset="0"/>
                <a:ea typeface="Times New Roman" charset="0"/>
                <a:cs typeface="Times New Roman" charset="0"/>
              </a:rPr>
              <a:t> </a:t>
            </a:r>
            <a:br>
              <a:rPr lang="en-US" b="1" dirty="0">
                <a:solidFill>
                  <a:schemeClr val="tx2">
                    <a:lumMod val="75000"/>
                  </a:schemeClr>
                </a:solidFill>
                <a:latin typeface="Times New Roman" charset="0"/>
                <a:ea typeface="Times New Roman" charset="0"/>
                <a:cs typeface="Times New Roman" charset="0"/>
              </a:rPr>
            </a:br>
            <a:endParaRPr lang="en-US" b="1" dirty="0">
              <a:solidFill>
                <a:schemeClr val="tx2">
                  <a:lumMod val="75000"/>
                </a:schemeClr>
              </a:solidFill>
              <a:latin typeface="Times New Roman" charset="0"/>
              <a:ea typeface="Times New Roman" charset="0"/>
              <a:cs typeface="Times New Roman" charset="0"/>
            </a:endParaRPr>
          </a:p>
        </p:txBody>
      </p:sp>
      <p:sp>
        <p:nvSpPr>
          <p:cNvPr id="2052" name="Rectangle 4"/>
          <p:cNvSpPr>
            <a:spLocks noGrp="1" noChangeArrowheads="1"/>
          </p:cNvSpPr>
          <p:nvPr>
            <p:ph type="body" sz="half" idx="1"/>
          </p:nvPr>
        </p:nvSpPr>
        <p:spPr>
          <a:xfrm>
            <a:off x="0" y="4953000"/>
            <a:ext cx="9213849" cy="27660600"/>
          </a:xfrm>
        </p:spPr>
        <p:txBody>
          <a:bodyPr rtlCol="0">
            <a:noAutofit/>
          </a:bodyPr>
          <a:lstStyle/>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800" b="1" i="1" u="sng" dirty="0" smtClean="0">
                <a:solidFill>
                  <a:schemeClr val="tx2">
                    <a:lumMod val="75000"/>
                  </a:schemeClr>
                </a:solidFill>
                <a:latin typeface="Times New Roman" charset="0"/>
                <a:ea typeface="Times New Roman" charset="0"/>
                <a:cs typeface="Times New Roman" charset="0"/>
              </a:rPr>
              <a:t>Background</a:t>
            </a:r>
            <a:endParaRPr lang="en-US" sz="5800" b="1" i="1" u="sng" dirty="0">
              <a:solidFill>
                <a:schemeClr val="tx2">
                  <a:lumMod val="75000"/>
                </a:schemeClr>
              </a:solidFill>
              <a:latin typeface="Times New Roman" charset="0"/>
              <a:ea typeface="Times New Roman" charset="0"/>
              <a:cs typeface="Times New Roman" charset="0"/>
            </a:endParaRPr>
          </a:p>
          <a:p>
            <a:pPr marL="0"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200" dirty="0" smtClean="0">
                <a:solidFill>
                  <a:schemeClr val="tx2">
                    <a:lumMod val="75000"/>
                  </a:schemeClr>
                </a:solidFill>
                <a:latin typeface="Times New Roman" charset="0"/>
                <a:ea typeface="Times New Roman" charset="0"/>
                <a:cs typeface="Times New Roman" charset="0"/>
              </a:rPr>
              <a:t>With the current rate of Autism Spectrum Disorder (ASD) at one in 54 children (CDC, 2020). Parents and educators are identifying more social complications these individuals have every day. Additionally, the </a:t>
            </a:r>
            <a:r>
              <a:rPr lang="en-US" sz="5200" dirty="0">
                <a:solidFill>
                  <a:schemeClr val="tx2">
                    <a:lumMod val="75000"/>
                  </a:schemeClr>
                </a:solidFill>
                <a:latin typeface="Times New Roman" charset="0"/>
                <a:ea typeface="Times New Roman" charset="0"/>
                <a:cs typeface="Times New Roman" charset="0"/>
              </a:rPr>
              <a:t>National Center for Educational Statistics (2019</a:t>
            </a:r>
            <a:r>
              <a:rPr lang="en-US" sz="5200" dirty="0" smtClean="0">
                <a:solidFill>
                  <a:schemeClr val="tx2">
                    <a:lumMod val="75000"/>
                  </a:schemeClr>
                </a:solidFill>
                <a:latin typeface="Times New Roman" charset="0"/>
                <a:ea typeface="Times New Roman" charset="0"/>
                <a:cs typeface="Times New Roman" charset="0"/>
              </a:rPr>
              <a:t>), reports </a:t>
            </a:r>
            <a:r>
              <a:rPr lang="en-US" sz="5200" dirty="0">
                <a:solidFill>
                  <a:schemeClr val="tx2">
                    <a:lumMod val="75000"/>
                  </a:schemeClr>
                </a:solidFill>
                <a:latin typeface="Times New Roman" charset="0"/>
                <a:ea typeface="Times New Roman" charset="0"/>
                <a:cs typeface="Times New Roman" charset="0"/>
              </a:rPr>
              <a:t>one out of five students reported have being bullied </a:t>
            </a:r>
            <a:r>
              <a:rPr lang="en-US" sz="5200" dirty="0" smtClean="0">
                <a:solidFill>
                  <a:schemeClr val="tx2">
                    <a:lumMod val="75000"/>
                  </a:schemeClr>
                </a:solidFill>
                <a:latin typeface="Times New Roman" charset="0"/>
                <a:ea typeface="Times New Roman" charset="0"/>
                <a:cs typeface="Times New Roman" charset="0"/>
              </a:rPr>
              <a:t>in school. Due to both of these rates increasing we have seen a large influx of children with ASD being bullied. </a:t>
            </a:r>
            <a:endParaRPr lang="en-US" sz="5200" dirty="0">
              <a:solidFill>
                <a:schemeClr val="tx2">
                  <a:lumMod val="75000"/>
                </a:schemeClr>
              </a:solidFill>
              <a:latin typeface="Times New Roman" charset="0"/>
              <a:ea typeface="Times New Roman" charset="0"/>
              <a:cs typeface="Times New Roman" charset="0"/>
            </a:endParaRP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200" b="1" dirty="0">
              <a:solidFill>
                <a:schemeClr val="tx2">
                  <a:lumMod val="75000"/>
                </a:schemeClr>
              </a:solidFill>
              <a:latin typeface="Times New Roman" charset="0"/>
              <a:ea typeface="Times New Roman" charset="0"/>
              <a:cs typeface="Times New Roman" charset="0"/>
            </a:endParaRPr>
          </a:p>
          <a:p>
            <a:pPr marL="456985" indent="-456985" algn="ctr" defTabSz="4179105" eaLnBrk="1" fontAlgn="auto" hangingPunct="1">
              <a:lnSpc>
                <a:spcPct val="170000"/>
              </a:lnSpc>
              <a:spcBef>
                <a:spcPts val="0"/>
              </a:spcBef>
              <a:spcAft>
                <a:spcPts val="0"/>
              </a:spcAft>
              <a:buFont typeface="Arial"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800" b="1" i="1" u="sng" dirty="0">
                <a:solidFill>
                  <a:schemeClr val="tx2">
                    <a:lumMod val="75000"/>
                  </a:schemeClr>
                </a:solidFill>
                <a:latin typeface="Times New Roman" charset="0"/>
                <a:ea typeface="Times New Roman" charset="0"/>
                <a:cs typeface="Times New Roman" charset="0"/>
              </a:rPr>
              <a:t>Purpose</a:t>
            </a:r>
            <a:endParaRPr lang="en-US" sz="5800" b="1" dirty="0">
              <a:solidFill>
                <a:schemeClr val="tx2">
                  <a:lumMod val="75000"/>
                </a:schemeClr>
              </a:solidFill>
              <a:latin typeface="Times New Roman" charset="0"/>
              <a:ea typeface="Times New Roman" charset="0"/>
              <a:cs typeface="Times New Roman" charset="0"/>
            </a:endParaRPr>
          </a:p>
          <a:p>
            <a:pPr marL="0" indent="-456985"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200" dirty="0" smtClean="0">
                <a:solidFill>
                  <a:schemeClr val="tx2">
                    <a:lumMod val="75000"/>
                  </a:schemeClr>
                </a:solidFill>
                <a:latin typeface="Times New Roman" charset="0"/>
                <a:ea typeface="Times New Roman" charset="0"/>
                <a:cs typeface="Times New Roman" charset="0"/>
              </a:rPr>
              <a:t>The purpose of </a:t>
            </a:r>
            <a:r>
              <a:rPr lang="en-US" sz="5200" dirty="0">
                <a:solidFill>
                  <a:schemeClr val="tx2">
                    <a:lumMod val="75000"/>
                  </a:schemeClr>
                </a:solidFill>
                <a:latin typeface="Times New Roman" charset="0"/>
                <a:ea typeface="Times New Roman" charset="0"/>
                <a:cs typeface="Times New Roman" charset="0"/>
              </a:rPr>
              <a:t>this study was </a:t>
            </a:r>
            <a:r>
              <a:rPr lang="en-US" sz="5200" dirty="0" smtClean="0">
                <a:solidFill>
                  <a:schemeClr val="tx2">
                    <a:lumMod val="75000"/>
                  </a:schemeClr>
                </a:solidFill>
                <a:latin typeface="Times New Roman" charset="0"/>
                <a:ea typeface="Times New Roman" charset="0"/>
                <a:cs typeface="Times New Roman" charset="0"/>
              </a:rPr>
              <a:t>to </a:t>
            </a:r>
            <a:r>
              <a:rPr lang="en-US" sz="5200" dirty="0">
                <a:solidFill>
                  <a:schemeClr val="tx2">
                    <a:lumMod val="75000"/>
                  </a:schemeClr>
                </a:solidFill>
                <a:latin typeface="Times New Roman" charset="0"/>
                <a:ea typeface="Times New Roman" charset="0"/>
                <a:cs typeface="Times New Roman" charset="0"/>
              </a:rPr>
              <a:t>identify the social complications, and effects bullying has on a child with </a:t>
            </a:r>
            <a:r>
              <a:rPr lang="en-US" sz="5200" dirty="0" smtClean="0">
                <a:solidFill>
                  <a:schemeClr val="tx2">
                    <a:lumMod val="75000"/>
                  </a:schemeClr>
                </a:solidFill>
                <a:latin typeface="Times New Roman" charset="0"/>
                <a:ea typeface="Times New Roman" charset="0"/>
                <a:cs typeface="Times New Roman" charset="0"/>
              </a:rPr>
              <a:t>ASD.</a:t>
            </a:r>
            <a:endParaRPr lang="en-US" sz="5200" dirty="0">
              <a:solidFill>
                <a:schemeClr val="tx2">
                  <a:lumMod val="75000"/>
                </a:schemeClr>
              </a:solidFill>
              <a:latin typeface="Times New Roman" charset="0"/>
              <a:ea typeface="Times New Roman" charset="0"/>
              <a:cs typeface="Times New Roman" charset="0"/>
            </a:endParaRPr>
          </a:p>
        </p:txBody>
      </p:sp>
      <p:sp>
        <p:nvSpPr>
          <p:cNvPr id="2053" name="Rectangle 5"/>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indent="0" eaLnBrk="1" hangingPunct="1">
              <a:defRPr/>
            </a:pPr>
            <a:endParaRPr lang="en-US" sz="4600" b="1" i="1" u="sng" dirty="0">
              <a:solidFill>
                <a:schemeClr val="tx2"/>
              </a:solidFill>
              <a:latin typeface="Arial" charset="0"/>
            </a:endParaRPr>
          </a:p>
          <a:p>
            <a:pPr marL="1091687" lvl="1" indent="-583928">
              <a:lnSpc>
                <a:spcPct val="90000"/>
              </a:lnSpc>
              <a:spcBef>
                <a:spcPct val="20000"/>
              </a:spcBef>
              <a:buSzPct val="100000"/>
              <a:buFontTx/>
              <a:buChar char="•"/>
              <a:defRPr/>
            </a:pPr>
            <a:endParaRPr lang="en-US" sz="3700" dirty="0">
              <a:latin typeface="Arial" charset="0"/>
            </a:endParaRPr>
          </a:p>
          <a:p>
            <a:pPr marL="1091687" lvl="1" indent="-583928">
              <a:lnSpc>
                <a:spcPct val="90000"/>
              </a:lnSpc>
              <a:spcBef>
                <a:spcPct val="20000"/>
              </a:spcBef>
              <a:buSzPct val="100000"/>
              <a:buFontTx/>
              <a:buChar char="•"/>
              <a:defRPr/>
            </a:pPr>
            <a:endParaRPr lang="en-US" sz="3200" dirty="0">
              <a:latin typeface="Arial" charset="0"/>
            </a:endParaRPr>
          </a:p>
          <a:p>
            <a:pPr marL="1091687" lvl="1" indent="-583928" eaLnBrk="1" hangingPunct="1">
              <a:spcBef>
                <a:spcPct val="20000"/>
              </a:spcBef>
              <a:defRPr/>
            </a:pPr>
            <a:endParaRPr lang="en-US" sz="3200" dirty="0">
              <a:latin typeface="Arial" charset="0"/>
            </a:endParaRPr>
          </a:p>
          <a:p>
            <a:pPr>
              <a:lnSpc>
                <a:spcPct val="90000"/>
              </a:lnSpc>
              <a:spcBef>
                <a:spcPct val="20000"/>
              </a:spcBef>
              <a:buSzPct val="100000"/>
              <a:defRPr/>
            </a:pPr>
            <a:r>
              <a:rPr lang="en-US" sz="3200" dirty="0">
                <a:latin typeface="Arial" charset="0"/>
              </a:rPr>
              <a:t>	</a:t>
            </a: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spcBef>
                <a:spcPct val="20000"/>
              </a:spcBef>
              <a:defRPr/>
            </a:pPr>
            <a:endParaRPr lang="en-US" sz="2700" dirty="0">
              <a:latin typeface="Arial" charset="0"/>
            </a:endParaRPr>
          </a:p>
        </p:txBody>
      </p:sp>
      <p:sp>
        <p:nvSpPr>
          <p:cNvPr id="2054" name="Text Box 151"/>
          <p:cNvSpPr txBox="1">
            <a:spLocks noChangeArrowheads="1"/>
          </p:cNvSpPr>
          <p:nvPr/>
        </p:nvSpPr>
        <p:spPr bwMode="auto">
          <a:xfrm>
            <a:off x="9213849" y="4187825"/>
            <a:ext cx="20732749" cy="27622906"/>
          </a:xfrm>
          <a:prstGeom prst="rect">
            <a:avLst/>
          </a:prstGeom>
          <a:noFill/>
          <a:ln w="12700">
            <a:noFill/>
            <a:miter lim="800000"/>
            <a:headEnd/>
            <a:tailEnd/>
          </a:ln>
        </p:spPr>
        <p:txBody>
          <a:bodyPr wrap="square" lIns="91396" tIns="45700" rIns="91396" bIns="45700">
            <a:spAutoFit/>
          </a:bodyPr>
          <a:lstStyle/>
          <a:p>
            <a:pPr marL="456985" indent="-456985" algn="ctr" eaLnBrk="1" hangingPunct="1">
              <a:lnSpc>
                <a:spcPct val="150000"/>
              </a:lnSpc>
              <a:spcBef>
                <a:spcPts val="0"/>
              </a:spcBef>
              <a:defRPr/>
            </a:pPr>
            <a:r>
              <a:rPr lang="en-US" sz="5800" b="1" i="1" u="sng" dirty="0">
                <a:solidFill>
                  <a:schemeClr val="tx2">
                    <a:lumMod val="75000"/>
                  </a:schemeClr>
                </a:solidFill>
                <a:ea typeface="Times New Roman" charset="0"/>
                <a:cs typeface="Times New Roman" charset="0"/>
              </a:rPr>
              <a:t> Methods</a:t>
            </a:r>
            <a:endParaRPr lang="en-US" sz="5800" dirty="0">
              <a:solidFill>
                <a:schemeClr val="tx2">
                  <a:lumMod val="75000"/>
                </a:schemeClr>
              </a:solidFill>
              <a:ea typeface="Times New Roman" charset="0"/>
              <a:cs typeface="Times New Roman" charset="0"/>
            </a:endParaRPr>
          </a:p>
          <a:p>
            <a:pPr indent="-457200" eaLnBrk="1" hangingPunct="1">
              <a:buFont typeface="Arial" pitchFamily="34" charset="0"/>
              <a:buChar char="•"/>
              <a:defRPr/>
            </a:pPr>
            <a:r>
              <a:rPr lang="en-US" sz="5200" dirty="0" smtClean="0">
                <a:solidFill>
                  <a:schemeClr val="tx2">
                    <a:lumMod val="75000"/>
                  </a:schemeClr>
                </a:solidFill>
                <a:ea typeface="Times New Roman" charset="0"/>
                <a:cs typeface="Times New Roman" charset="0"/>
              </a:rPr>
              <a:t>The review was complete in a three part series. First, review past research. Second, identify the common themes of the research. Last, determine the overall answer to the question and identify confounding limitations. </a:t>
            </a:r>
          </a:p>
          <a:p>
            <a:pPr indent="-457200" eaLnBrk="1" hangingPunct="1">
              <a:buFont typeface="Arial" pitchFamily="34" charset="0"/>
              <a:buChar char="•"/>
              <a:defRPr/>
            </a:pPr>
            <a:r>
              <a:rPr lang="en-US" sz="5200" i="1" dirty="0" smtClean="0">
                <a:solidFill>
                  <a:schemeClr val="tx2">
                    <a:lumMod val="75000"/>
                  </a:schemeClr>
                </a:solidFill>
                <a:ea typeface="Times New Roman" charset="0"/>
                <a:cs typeface="Times New Roman" charset="0"/>
              </a:rPr>
              <a:t>Keywords</a:t>
            </a:r>
            <a:r>
              <a:rPr lang="en-US" sz="5200" i="1" dirty="0">
                <a:solidFill>
                  <a:schemeClr val="tx2">
                    <a:lumMod val="75000"/>
                  </a:schemeClr>
                </a:solidFill>
                <a:ea typeface="Times New Roman" charset="0"/>
                <a:cs typeface="Times New Roman" charset="0"/>
              </a:rPr>
              <a:t>: </a:t>
            </a:r>
            <a:r>
              <a:rPr lang="en-US" sz="5200" dirty="0">
                <a:solidFill>
                  <a:schemeClr val="tx2">
                    <a:lumMod val="75000"/>
                  </a:schemeClr>
                </a:solidFill>
                <a:ea typeface="Times New Roman" charset="0"/>
                <a:cs typeface="Times New Roman" charset="0"/>
              </a:rPr>
              <a:t>Autism Spectrum Disorder, Bullying, Social skills, Short-term effects of bullying, Long-term effects of </a:t>
            </a:r>
            <a:r>
              <a:rPr lang="en-US" sz="5200" dirty="0" smtClean="0">
                <a:solidFill>
                  <a:schemeClr val="tx2">
                    <a:lumMod val="75000"/>
                  </a:schemeClr>
                </a:solidFill>
                <a:ea typeface="Times New Roman" charset="0"/>
                <a:cs typeface="Times New Roman" charset="0"/>
              </a:rPr>
              <a:t>bullying</a:t>
            </a:r>
            <a:endParaRPr lang="en-US" sz="5200" b="1" i="1" u="sng" dirty="0">
              <a:solidFill>
                <a:schemeClr val="tx2">
                  <a:lumMod val="75000"/>
                </a:schemeClr>
              </a:solidFill>
              <a:ea typeface="Times New Roman" charset="0"/>
              <a:cs typeface="Times New Roman" charset="0"/>
            </a:endParaRPr>
          </a:p>
          <a:p>
            <a:pPr algn="ctr" eaLnBrk="1" hangingPunct="1">
              <a:lnSpc>
                <a:spcPct val="150000"/>
              </a:lnSpc>
              <a:defRPr/>
            </a:pPr>
            <a:r>
              <a:rPr lang="en-US" sz="5800" b="1" i="1" u="sng" dirty="0" smtClean="0">
                <a:solidFill>
                  <a:schemeClr val="tx2">
                    <a:lumMod val="75000"/>
                  </a:schemeClr>
                </a:solidFill>
                <a:ea typeface="Times New Roman" charset="0"/>
                <a:cs typeface="Times New Roman" charset="0"/>
              </a:rPr>
              <a:t>Findings</a:t>
            </a:r>
            <a:endParaRPr lang="en-US" sz="5800" b="1" i="1" u="sng" dirty="0">
              <a:solidFill>
                <a:schemeClr val="tx2">
                  <a:lumMod val="75000"/>
                </a:schemeClr>
              </a:solidFill>
              <a:ea typeface="Times New Roman" charset="0"/>
              <a:cs typeface="Times New Roman" charset="0"/>
            </a:endParaRPr>
          </a:p>
          <a:p>
            <a:pPr eaLnBrk="1" hangingPunct="1">
              <a:lnSpc>
                <a:spcPct val="150000"/>
              </a:lnSpc>
              <a:defRPr/>
            </a:pPr>
            <a:r>
              <a:rPr lang="en-US" sz="5200" b="1" i="1" dirty="0">
                <a:solidFill>
                  <a:schemeClr val="tx2">
                    <a:lumMod val="75000"/>
                  </a:schemeClr>
                </a:solidFill>
                <a:ea typeface="Times New Roman" charset="0"/>
                <a:cs typeface="Times New Roman" charset="0"/>
              </a:rPr>
              <a:t>Social Complications and Autism Spectrum </a:t>
            </a:r>
            <a:r>
              <a:rPr lang="en-US" sz="5200" b="1" i="1" dirty="0" smtClean="0">
                <a:solidFill>
                  <a:schemeClr val="tx2">
                    <a:lumMod val="75000"/>
                  </a:schemeClr>
                </a:solidFill>
                <a:ea typeface="Times New Roman" charset="0"/>
                <a:cs typeface="Times New Roman" charset="0"/>
              </a:rPr>
              <a:t>Disorder</a:t>
            </a:r>
            <a:endParaRPr lang="en-US" sz="5200" b="1" i="1" dirty="0">
              <a:solidFill>
                <a:schemeClr val="tx2">
                  <a:lumMod val="75000"/>
                </a:schemeClr>
              </a:solidFill>
              <a:ea typeface="Times New Roman" charset="0"/>
              <a:cs typeface="Times New Roman" charset="0"/>
            </a:endParaRPr>
          </a:p>
          <a:p>
            <a:pPr indent="-457200" eaLnBrk="1" hangingPunct="1">
              <a:buFont typeface="Arial" pitchFamily="34" charset="0"/>
              <a:buChar char="•"/>
              <a:defRPr/>
            </a:pPr>
            <a:r>
              <a:rPr lang="en-US" sz="5200" dirty="0" smtClean="0">
                <a:solidFill>
                  <a:schemeClr val="tx2">
                    <a:lumMod val="75000"/>
                  </a:schemeClr>
                </a:solidFill>
                <a:ea typeface="Times New Roman" charset="0"/>
                <a:cs typeface="Times New Roman" charset="0"/>
              </a:rPr>
              <a:t>Social skills is one of the three main deficits a child with ASD faces</a:t>
            </a:r>
          </a:p>
          <a:p>
            <a:pPr indent="-457200" eaLnBrk="1" hangingPunct="1">
              <a:buFont typeface="Arial" pitchFamily="34" charset="0"/>
              <a:buChar char="•"/>
              <a:defRPr/>
            </a:pPr>
            <a:r>
              <a:rPr lang="en-US" sz="5200" dirty="0" smtClean="0">
                <a:solidFill>
                  <a:schemeClr val="tx2">
                    <a:lumMod val="75000"/>
                  </a:schemeClr>
                </a:solidFill>
                <a:ea typeface="Times New Roman" charset="0"/>
                <a:cs typeface="Times New Roman" charset="0"/>
              </a:rPr>
              <a:t>Building friendships is crucial for developmental and psychosocial functioning</a:t>
            </a:r>
          </a:p>
          <a:p>
            <a:pPr indent="-457200" eaLnBrk="1" hangingPunct="1">
              <a:buFont typeface="Arial" pitchFamily="34" charset="0"/>
              <a:buChar char="•"/>
              <a:defRPr/>
            </a:pPr>
            <a:r>
              <a:rPr lang="en-US" sz="5200" dirty="0" smtClean="0">
                <a:solidFill>
                  <a:schemeClr val="tx2">
                    <a:lumMod val="75000"/>
                  </a:schemeClr>
                </a:solidFill>
                <a:ea typeface="Times New Roman" charset="0"/>
                <a:cs typeface="Times New Roman" charset="0"/>
              </a:rPr>
              <a:t>Children with ASD are more likely to be socially victimized due to not understanding social cues. </a:t>
            </a:r>
          </a:p>
          <a:p>
            <a:pPr marL="0" lvl="1" eaLnBrk="1" hangingPunct="1">
              <a:defRPr/>
            </a:pPr>
            <a:r>
              <a:rPr lang="en-US" sz="5200" b="1" i="1" dirty="0" smtClean="0">
                <a:solidFill>
                  <a:schemeClr val="tx2">
                    <a:lumMod val="75000"/>
                  </a:schemeClr>
                </a:solidFill>
                <a:ea typeface="Times New Roman" charset="0"/>
                <a:cs typeface="Times New Roman" charset="0"/>
              </a:rPr>
              <a:t>Effects </a:t>
            </a:r>
            <a:r>
              <a:rPr lang="en-US" sz="5200" b="1" i="1" dirty="0">
                <a:solidFill>
                  <a:schemeClr val="tx2">
                    <a:lumMod val="75000"/>
                  </a:schemeClr>
                </a:solidFill>
                <a:ea typeface="Times New Roman" charset="0"/>
                <a:cs typeface="Times New Roman" charset="0"/>
              </a:rPr>
              <a:t>of Bullying and Ways to Mitigate </a:t>
            </a:r>
            <a:r>
              <a:rPr lang="en-US" sz="5200" b="1" i="1" dirty="0" smtClean="0">
                <a:solidFill>
                  <a:schemeClr val="tx2">
                    <a:lumMod val="75000"/>
                  </a:schemeClr>
                </a:solidFill>
                <a:ea typeface="Times New Roman" charset="0"/>
                <a:cs typeface="Times New Roman" charset="0"/>
              </a:rPr>
              <a:t>It</a:t>
            </a:r>
          </a:p>
          <a:p>
            <a:pPr marL="685800" lvl="1" indent="-685800" eaLnBrk="1" hangingPunct="1">
              <a:buFont typeface="Arial" charset="0"/>
              <a:buChar char="•"/>
              <a:defRPr/>
            </a:pPr>
            <a:r>
              <a:rPr lang="en-US" sz="5200" dirty="0" smtClean="0">
                <a:solidFill>
                  <a:schemeClr val="tx2">
                    <a:lumMod val="75000"/>
                  </a:schemeClr>
                </a:solidFill>
                <a:ea typeface="Times New Roman" charset="0"/>
                <a:cs typeface="Times New Roman" charset="0"/>
              </a:rPr>
              <a:t>Long term effects of Bullying: decreased mental health and increased chances of self-harm</a:t>
            </a:r>
          </a:p>
          <a:p>
            <a:pPr marL="685800" lvl="1" indent="-685800" eaLnBrk="1" hangingPunct="1">
              <a:buFont typeface="Arial" charset="0"/>
              <a:buChar char="•"/>
              <a:defRPr/>
            </a:pPr>
            <a:r>
              <a:rPr lang="en-US" sz="5200" dirty="0" smtClean="0">
                <a:solidFill>
                  <a:schemeClr val="tx2">
                    <a:lumMod val="75000"/>
                  </a:schemeClr>
                </a:solidFill>
                <a:ea typeface="Times New Roman" charset="0"/>
                <a:cs typeface="Times New Roman" charset="0"/>
              </a:rPr>
              <a:t>Short term effects of bullying: environments feel unsafe and an increase in maladaptive behaviors during non-preferred task.</a:t>
            </a:r>
          </a:p>
          <a:p>
            <a:pPr marL="685800" lvl="1" indent="-685800" eaLnBrk="1" hangingPunct="1">
              <a:buFont typeface="Arial" charset="0"/>
              <a:buChar char="•"/>
              <a:defRPr/>
            </a:pPr>
            <a:r>
              <a:rPr lang="en-US" sz="5200" dirty="0" smtClean="0">
                <a:solidFill>
                  <a:schemeClr val="tx2">
                    <a:lumMod val="75000"/>
                  </a:schemeClr>
                </a:solidFill>
                <a:ea typeface="Times New Roman" charset="0"/>
                <a:cs typeface="Times New Roman" charset="0"/>
              </a:rPr>
              <a:t>Introduced a prevention program to examine what the educators target </a:t>
            </a:r>
            <a:endParaRPr lang="en-US" sz="5200" dirty="0">
              <a:solidFill>
                <a:schemeClr val="tx2">
                  <a:lumMod val="75000"/>
                </a:schemeClr>
              </a:solidFill>
              <a:ea typeface="Times New Roman" charset="0"/>
              <a:cs typeface="Times New Roman" charset="0"/>
            </a:endParaRPr>
          </a:p>
          <a:p>
            <a:pPr marL="0" lvl="2" indent="0" eaLnBrk="1" hangingPunct="1">
              <a:lnSpc>
                <a:spcPct val="150000"/>
              </a:lnSpc>
              <a:defRPr/>
            </a:pPr>
            <a:r>
              <a:rPr lang="en-US" sz="5200" b="1" i="1" dirty="0">
                <a:solidFill>
                  <a:schemeClr val="tx2">
                    <a:lumMod val="75000"/>
                  </a:schemeClr>
                </a:solidFill>
                <a:ea typeface="Times New Roman" charset="0"/>
                <a:cs typeface="Times New Roman" charset="0"/>
              </a:rPr>
              <a:t>Bullying and its Effect on Children Diagnosed with Autism Spectrum </a:t>
            </a:r>
            <a:r>
              <a:rPr lang="en-US" sz="5200" b="1" i="1" dirty="0" smtClean="0">
                <a:solidFill>
                  <a:schemeClr val="tx2">
                    <a:lumMod val="75000"/>
                  </a:schemeClr>
                </a:solidFill>
                <a:ea typeface="Times New Roman" charset="0"/>
                <a:cs typeface="Times New Roman" charset="0"/>
              </a:rPr>
              <a:t>Disorder</a:t>
            </a:r>
          </a:p>
          <a:p>
            <a:pPr marL="685800" lvl="2" indent="-685800" eaLnBrk="1" hangingPunct="1">
              <a:buFont typeface="Arial" charset="0"/>
              <a:buChar char="•"/>
              <a:defRPr/>
            </a:pPr>
            <a:r>
              <a:rPr lang="en-US" sz="5200" dirty="0">
                <a:solidFill>
                  <a:schemeClr val="tx2">
                    <a:lumMod val="75000"/>
                  </a:schemeClr>
                </a:solidFill>
                <a:ea typeface="Times New Roman" charset="0"/>
                <a:cs typeface="Times New Roman" charset="0"/>
              </a:rPr>
              <a:t>Children with ASD are more often to be bullied because of the way they act, look, or respond to peers </a:t>
            </a:r>
            <a:endParaRPr lang="en-US" sz="5200" dirty="0" smtClean="0">
              <a:solidFill>
                <a:schemeClr val="tx2">
                  <a:lumMod val="75000"/>
                </a:schemeClr>
              </a:solidFill>
              <a:ea typeface="Times New Roman" charset="0"/>
              <a:cs typeface="Times New Roman" charset="0"/>
            </a:endParaRPr>
          </a:p>
          <a:p>
            <a:pPr marL="685800" lvl="2" indent="-685800" eaLnBrk="1" hangingPunct="1">
              <a:buFont typeface="Arial" charset="0"/>
              <a:buChar char="•"/>
              <a:defRPr/>
            </a:pPr>
            <a:r>
              <a:rPr lang="en-US" sz="5200" dirty="0" smtClean="0">
                <a:solidFill>
                  <a:schemeClr val="tx2">
                    <a:lumMod val="75000"/>
                  </a:schemeClr>
                </a:solidFill>
                <a:ea typeface="Times New Roman" charset="0"/>
                <a:cs typeface="Times New Roman" charset="0"/>
              </a:rPr>
              <a:t>Children </a:t>
            </a:r>
            <a:r>
              <a:rPr lang="en-US" sz="5200" dirty="0">
                <a:solidFill>
                  <a:schemeClr val="tx2">
                    <a:lumMod val="75000"/>
                  </a:schemeClr>
                </a:solidFill>
                <a:ea typeface="Times New Roman" charset="0"/>
                <a:cs typeface="Times New Roman" charset="0"/>
              </a:rPr>
              <a:t>are more likely to have lower test/academic scores due to absence from school, lower social gatherings with peers, and the increased chance of becoming depressed </a:t>
            </a:r>
            <a:endParaRPr lang="en-US" sz="5200" dirty="0" smtClean="0">
              <a:solidFill>
                <a:schemeClr val="tx2">
                  <a:lumMod val="75000"/>
                </a:schemeClr>
              </a:solidFill>
              <a:ea typeface="Times New Roman" charset="0"/>
              <a:cs typeface="Times New Roman" charset="0"/>
            </a:endParaRPr>
          </a:p>
          <a:p>
            <a:pPr marL="685800" lvl="2" indent="-685800" eaLnBrk="1" hangingPunct="1">
              <a:buFont typeface="Arial" charset="0"/>
              <a:buChar char="•"/>
              <a:defRPr/>
            </a:pPr>
            <a:r>
              <a:rPr lang="en-US" sz="5200" dirty="0">
                <a:solidFill>
                  <a:schemeClr val="tx2">
                    <a:lumMod val="75000"/>
                  </a:schemeClr>
                </a:solidFill>
                <a:ea typeface="Times New Roman" charset="0"/>
                <a:cs typeface="Times New Roman" charset="0"/>
              </a:rPr>
              <a:t>. Children who succumbed to sibling bullying were more likely to internalize their feelings </a:t>
            </a:r>
            <a:endParaRPr lang="en-US" sz="5200" dirty="0" smtClean="0">
              <a:solidFill>
                <a:schemeClr val="tx2">
                  <a:lumMod val="75000"/>
                </a:schemeClr>
              </a:solidFill>
              <a:ea typeface="Times New Roman" charset="0"/>
              <a:cs typeface="Times New Roman" charset="0"/>
            </a:endParaRPr>
          </a:p>
          <a:p>
            <a:pPr marL="685800" lvl="2" indent="-685800" eaLnBrk="1" hangingPunct="1">
              <a:buFont typeface="Arial" charset="0"/>
              <a:buChar char="•"/>
              <a:defRPr/>
            </a:pPr>
            <a:r>
              <a:rPr lang="en-US" sz="5200" dirty="0" smtClean="0">
                <a:solidFill>
                  <a:schemeClr val="tx2">
                    <a:lumMod val="75000"/>
                  </a:schemeClr>
                </a:solidFill>
                <a:ea typeface="Times New Roman" charset="0"/>
                <a:cs typeface="Times New Roman" charset="0"/>
              </a:rPr>
              <a:t>Children who are bullied are more likely to show higher signs of depression and anxiety</a:t>
            </a:r>
            <a:endParaRPr lang="en-US" sz="5200" dirty="0">
              <a:solidFill>
                <a:schemeClr val="tx2">
                  <a:lumMod val="75000"/>
                </a:schemeClr>
              </a:solidFill>
              <a:ea typeface="Times New Roman" charset="0"/>
              <a:cs typeface="Times New Roman" charset="0"/>
            </a:endParaRPr>
          </a:p>
          <a:p>
            <a:pPr marL="685800" lvl="2" indent="-685800" eaLnBrk="1" hangingPunct="1">
              <a:lnSpc>
                <a:spcPct val="150000"/>
              </a:lnSpc>
              <a:buFont typeface="Arial" panose="020B0604020202020204" pitchFamily="34" charset="0"/>
              <a:buChar char="•"/>
              <a:defRPr/>
            </a:pPr>
            <a:endParaRPr lang="en-US" sz="5200" dirty="0">
              <a:solidFill>
                <a:schemeClr val="tx2">
                  <a:lumMod val="75000"/>
                </a:schemeClr>
              </a:solidFill>
              <a:ea typeface="Times New Roman" charset="0"/>
              <a:cs typeface="Times New Roman" charset="0"/>
            </a:endParaRPr>
          </a:p>
        </p:txBody>
      </p:sp>
      <p:sp>
        <p:nvSpPr>
          <p:cNvPr id="4103" name="Rectangle 73"/>
          <p:cNvSpPr>
            <a:spLocks noChangeArrowheads="1"/>
          </p:cNvSpPr>
          <p:nvPr/>
        </p:nvSpPr>
        <p:spPr bwMode="auto">
          <a:xfrm>
            <a:off x="3886200" y="392094"/>
            <a:ext cx="33680400" cy="341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0" rIns="91396" bIns="45700" anchor="ctr">
            <a:spAutoFit/>
          </a:bodyPr>
          <a:lstStyle>
            <a:lvl1pPr>
              <a:spcBef>
                <a:spcPct val="20000"/>
              </a:spcBef>
              <a:buFont typeface="Arial" charset="0"/>
              <a:buChar char="•"/>
              <a:defRPr sz="14600">
                <a:solidFill>
                  <a:schemeClr val="tx1"/>
                </a:solidFill>
                <a:latin typeface="Calibri" charset="0"/>
              </a:defRPr>
            </a:lvl1pPr>
            <a:lvl2pPr marL="742950" indent="-285750">
              <a:spcBef>
                <a:spcPct val="20000"/>
              </a:spcBef>
              <a:buFont typeface="Arial" charset="0"/>
              <a:buChar char="–"/>
              <a:defRPr sz="12800">
                <a:solidFill>
                  <a:schemeClr val="tx1"/>
                </a:solidFill>
                <a:latin typeface="Calibri" charset="0"/>
              </a:defRPr>
            </a:lvl2pPr>
            <a:lvl3pPr marL="1143000" indent="-228600">
              <a:spcBef>
                <a:spcPct val="20000"/>
              </a:spcBef>
              <a:buFont typeface="Arial" charset="0"/>
              <a:buChar char="•"/>
              <a:defRPr sz="11000">
                <a:solidFill>
                  <a:schemeClr val="tx1"/>
                </a:solidFill>
                <a:latin typeface="Calibri" charset="0"/>
              </a:defRPr>
            </a:lvl3pPr>
            <a:lvl4pPr marL="1600200" indent="-228600">
              <a:spcBef>
                <a:spcPct val="20000"/>
              </a:spcBef>
              <a:buFont typeface="Arial" charset="0"/>
              <a:buChar char="–"/>
              <a:defRPr sz="9100">
                <a:solidFill>
                  <a:schemeClr val="tx1"/>
                </a:solidFill>
                <a:latin typeface="Calibri" charset="0"/>
              </a:defRPr>
            </a:lvl4pPr>
            <a:lvl5pPr marL="2057400" indent="-228600">
              <a:spcBef>
                <a:spcPct val="20000"/>
              </a:spcBef>
              <a:buFont typeface="Arial" charset="0"/>
              <a:buChar char="»"/>
              <a:defRPr sz="9100">
                <a:solidFill>
                  <a:schemeClr val="tx1"/>
                </a:solidFill>
                <a:latin typeface="Calibri" charset="0"/>
              </a:defRPr>
            </a:lvl5pPr>
            <a:lvl6pPr marL="2514600" indent="-228600" eaLnBrk="0" fontAlgn="base" hangingPunct="0">
              <a:spcBef>
                <a:spcPct val="20000"/>
              </a:spcBef>
              <a:spcAft>
                <a:spcPct val="0"/>
              </a:spcAft>
              <a:buFont typeface="Arial" charset="0"/>
              <a:buChar char="»"/>
              <a:defRPr sz="9100">
                <a:solidFill>
                  <a:schemeClr val="tx1"/>
                </a:solidFill>
                <a:latin typeface="Calibri" charset="0"/>
              </a:defRPr>
            </a:lvl6pPr>
            <a:lvl7pPr marL="2971800" indent="-228600" eaLnBrk="0" fontAlgn="base" hangingPunct="0">
              <a:spcBef>
                <a:spcPct val="20000"/>
              </a:spcBef>
              <a:spcAft>
                <a:spcPct val="0"/>
              </a:spcAft>
              <a:buFont typeface="Arial" charset="0"/>
              <a:buChar char="»"/>
              <a:defRPr sz="9100">
                <a:solidFill>
                  <a:schemeClr val="tx1"/>
                </a:solidFill>
                <a:latin typeface="Calibri" charset="0"/>
              </a:defRPr>
            </a:lvl7pPr>
            <a:lvl8pPr marL="3429000" indent="-228600" eaLnBrk="0" fontAlgn="base" hangingPunct="0">
              <a:spcBef>
                <a:spcPct val="20000"/>
              </a:spcBef>
              <a:spcAft>
                <a:spcPct val="0"/>
              </a:spcAft>
              <a:buFont typeface="Arial" charset="0"/>
              <a:buChar char="»"/>
              <a:defRPr sz="9100">
                <a:solidFill>
                  <a:schemeClr val="tx1"/>
                </a:solidFill>
                <a:latin typeface="Calibri" charset="0"/>
              </a:defRPr>
            </a:lvl8pPr>
            <a:lvl9pPr marL="3886200" indent="-228600" eaLnBrk="0" fontAlgn="base" hangingPunct="0">
              <a:spcBef>
                <a:spcPct val="20000"/>
              </a:spcBef>
              <a:spcAft>
                <a:spcPct val="0"/>
              </a:spcAft>
              <a:buFont typeface="Arial" charset="0"/>
              <a:buChar char="»"/>
              <a:defRPr sz="9100">
                <a:solidFill>
                  <a:schemeClr val="tx1"/>
                </a:solidFill>
                <a:latin typeface="Calibri" charset="0"/>
              </a:defRPr>
            </a:lvl9pPr>
          </a:lstStyle>
          <a:p>
            <a:pPr algn="ctr">
              <a:spcBef>
                <a:spcPct val="0"/>
              </a:spcBef>
              <a:buFontTx/>
              <a:buNone/>
            </a:pPr>
            <a:r>
              <a:rPr lang="en-US" altLang="en-US" sz="7200" b="1" dirty="0" smtClean="0">
                <a:solidFill>
                  <a:schemeClr val="tx2">
                    <a:lumMod val="75000"/>
                  </a:schemeClr>
                </a:solidFill>
                <a:latin typeface="Times New Roman" charset="0"/>
                <a:ea typeface="Times New Roman" charset="0"/>
                <a:cs typeface="Times New Roman" charset="0"/>
              </a:rPr>
              <a:t>The Effects of Bullying on Elementary Aged Children with Autism Spectrum Disorder</a:t>
            </a:r>
          </a:p>
          <a:p>
            <a:pPr algn="ctr">
              <a:spcBef>
                <a:spcPct val="0"/>
              </a:spcBef>
              <a:buFontTx/>
              <a:buNone/>
            </a:pPr>
            <a:endParaRPr lang="en-US" altLang="en-US" sz="7200" b="1" dirty="0">
              <a:solidFill>
                <a:schemeClr val="tx2">
                  <a:lumMod val="75000"/>
                </a:schemeClr>
              </a:solidFill>
              <a:latin typeface="Times New Roman" charset="0"/>
              <a:ea typeface="Times New Roman" charset="0"/>
              <a:cs typeface="Times New Roman" charset="0"/>
            </a:endParaRPr>
          </a:p>
        </p:txBody>
      </p:sp>
      <p:sp>
        <p:nvSpPr>
          <p:cNvPr id="3081" name="Text Box 151"/>
          <p:cNvSpPr txBox="1">
            <a:spLocks noChangeArrowheads="1"/>
          </p:cNvSpPr>
          <p:nvPr/>
        </p:nvSpPr>
        <p:spPr bwMode="auto">
          <a:xfrm>
            <a:off x="29946598" y="4953000"/>
            <a:ext cx="10210801" cy="26422578"/>
          </a:xfrm>
          <a:prstGeom prst="rect">
            <a:avLst/>
          </a:prstGeom>
          <a:noFill/>
          <a:ln w="12700">
            <a:noFill/>
            <a:miter lim="800000"/>
            <a:headEnd/>
            <a:tailEnd/>
          </a:ln>
        </p:spPr>
        <p:txBody>
          <a:bodyPr wrap="square" lIns="91396" tIns="45700" rIns="91396" bIns="45700">
            <a:spAutoFit/>
          </a:bodyPr>
          <a:lstStyle/>
          <a:p>
            <a:pPr marL="0" lvl="2" eaLnBrk="1" hangingPunct="1">
              <a:defRPr/>
            </a:pPr>
            <a:endParaRPr lang="en-US" sz="5200" dirty="0">
              <a:solidFill>
                <a:schemeClr val="tx2">
                  <a:lumMod val="75000"/>
                </a:schemeClr>
              </a:solidFill>
              <a:ea typeface="Times New Roman" charset="0"/>
              <a:cs typeface="Times New Roman" charset="0"/>
            </a:endParaRPr>
          </a:p>
          <a:p>
            <a:pPr algn="ctr" eaLnBrk="1" hangingPunct="1">
              <a:defRPr/>
            </a:pPr>
            <a:r>
              <a:rPr lang="en-US" sz="5800" b="1" i="1" u="sng" dirty="0" smtClean="0">
                <a:solidFill>
                  <a:schemeClr val="tx2">
                    <a:lumMod val="75000"/>
                  </a:schemeClr>
                </a:solidFill>
                <a:ea typeface="Times New Roman" charset="0"/>
                <a:cs typeface="Times New Roman" charset="0"/>
              </a:rPr>
              <a:t>Limitations</a:t>
            </a:r>
            <a:endParaRPr lang="en-US" sz="5800" dirty="0" smtClean="0">
              <a:solidFill>
                <a:schemeClr val="tx2">
                  <a:lumMod val="75000"/>
                </a:schemeClr>
              </a:solidFill>
              <a:ea typeface="Times New Roman" charset="0"/>
              <a:cs typeface="Times New Roman" charset="0"/>
            </a:endParaRPr>
          </a:p>
          <a:p>
            <a:pPr indent="-457200" eaLnBrk="1" hangingPunct="1">
              <a:buFont typeface="Arial" pitchFamily="34" charset="0"/>
              <a:buChar char="•"/>
              <a:defRPr/>
            </a:pPr>
            <a:r>
              <a:rPr lang="en-US" sz="5200" dirty="0" smtClean="0">
                <a:solidFill>
                  <a:schemeClr val="tx2">
                    <a:lumMod val="75000"/>
                  </a:schemeClr>
                </a:solidFill>
                <a:ea typeface="Times New Roman" charset="0"/>
                <a:cs typeface="Times New Roman" charset="0"/>
              </a:rPr>
              <a:t>There was limited research on the younger population in regards to the academic effects as well as short term effects.</a:t>
            </a:r>
          </a:p>
          <a:p>
            <a:pPr indent="-457200" eaLnBrk="1" hangingPunct="1">
              <a:buFont typeface="Arial" pitchFamily="34" charset="0"/>
              <a:buChar char="•"/>
              <a:defRPr/>
            </a:pPr>
            <a:r>
              <a:rPr lang="en-US" sz="5200" dirty="0" smtClean="0">
                <a:solidFill>
                  <a:schemeClr val="tx2">
                    <a:lumMod val="75000"/>
                  </a:schemeClr>
                </a:solidFill>
                <a:ea typeface="Times New Roman" charset="0"/>
                <a:cs typeface="Times New Roman" charset="0"/>
              </a:rPr>
              <a:t>The major confounding variable of this study is bullying is very broad term and some children may be bullied but not know. </a:t>
            </a:r>
          </a:p>
          <a:p>
            <a:pPr indent="-457200" algn="ctr" eaLnBrk="1" hangingPunct="1">
              <a:defRPr/>
            </a:pPr>
            <a:endParaRPr lang="en-US" sz="5200" b="1" i="1" u="sng" dirty="0">
              <a:solidFill>
                <a:schemeClr val="tx2">
                  <a:lumMod val="75000"/>
                </a:schemeClr>
              </a:solidFill>
              <a:ea typeface="Times New Roman" charset="0"/>
              <a:cs typeface="Times New Roman" charset="0"/>
            </a:endParaRPr>
          </a:p>
          <a:p>
            <a:pPr indent="-457200" algn="ctr" eaLnBrk="1" hangingPunct="1">
              <a:lnSpc>
                <a:spcPct val="150000"/>
              </a:lnSpc>
              <a:defRPr/>
            </a:pPr>
            <a:r>
              <a:rPr lang="en-US" sz="5800" b="1" i="1" u="sng" dirty="0">
                <a:solidFill>
                  <a:schemeClr val="tx2">
                    <a:lumMod val="75000"/>
                  </a:schemeClr>
                </a:solidFill>
                <a:ea typeface="Times New Roman" charset="0"/>
                <a:cs typeface="Times New Roman" charset="0"/>
              </a:rPr>
              <a:t>Discussion</a:t>
            </a:r>
            <a:endParaRPr lang="en-US" sz="5800" b="1" dirty="0">
              <a:solidFill>
                <a:schemeClr val="tx2">
                  <a:lumMod val="75000"/>
                </a:schemeClr>
              </a:solidFill>
              <a:ea typeface="Times New Roman" charset="0"/>
              <a:cs typeface="Times New Roman" charset="0"/>
            </a:endParaRPr>
          </a:p>
          <a:p>
            <a:pPr indent="-457200" eaLnBrk="1" hangingPunct="1">
              <a:buFont typeface="Arial" panose="020B0604020202020204" pitchFamily="34" charset="0"/>
              <a:buChar char="•"/>
              <a:defRPr/>
            </a:pPr>
            <a:r>
              <a:rPr lang="en-US" sz="5200" dirty="0" smtClean="0">
                <a:solidFill>
                  <a:schemeClr val="tx2">
                    <a:lumMod val="75000"/>
                  </a:schemeClr>
                </a:solidFill>
                <a:ea typeface="Times New Roman" charset="0"/>
                <a:cs typeface="Times New Roman" charset="0"/>
              </a:rPr>
              <a:t>Children </a:t>
            </a:r>
            <a:r>
              <a:rPr lang="en-US" sz="5200" dirty="0">
                <a:solidFill>
                  <a:schemeClr val="tx2">
                    <a:lumMod val="75000"/>
                  </a:schemeClr>
                </a:solidFill>
                <a:ea typeface="Times New Roman" charset="0"/>
                <a:cs typeface="Times New Roman" charset="0"/>
              </a:rPr>
              <a:t>with ASD are more prone to social bullying </a:t>
            </a:r>
            <a:endParaRPr lang="en-US" sz="5200" dirty="0" smtClean="0">
              <a:solidFill>
                <a:schemeClr val="tx2">
                  <a:lumMod val="75000"/>
                </a:schemeClr>
              </a:solidFill>
              <a:ea typeface="Times New Roman" charset="0"/>
              <a:cs typeface="Times New Roman" charset="0"/>
            </a:endParaRPr>
          </a:p>
          <a:p>
            <a:pPr indent="-457200" eaLnBrk="1" hangingPunct="1">
              <a:buFont typeface="Arial" panose="020B0604020202020204" pitchFamily="34" charset="0"/>
              <a:buChar char="•"/>
              <a:defRPr/>
            </a:pPr>
            <a:r>
              <a:rPr lang="en-US" sz="5200" dirty="0">
                <a:solidFill>
                  <a:schemeClr val="tx2">
                    <a:lumMod val="75000"/>
                  </a:schemeClr>
                </a:solidFill>
                <a:ea typeface="Times New Roman" charset="0"/>
                <a:cs typeface="Times New Roman" charset="0"/>
              </a:rPr>
              <a:t>the literature does a great job giving valuable data regarding the effects of bullying </a:t>
            </a:r>
            <a:r>
              <a:rPr lang="en-US" sz="5200" dirty="0" smtClean="0">
                <a:solidFill>
                  <a:schemeClr val="tx2">
                    <a:lumMod val="75000"/>
                  </a:schemeClr>
                </a:solidFill>
                <a:ea typeface="Times New Roman" charset="0"/>
                <a:cs typeface="Times New Roman" charset="0"/>
              </a:rPr>
              <a:t>on a child with ASD.</a:t>
            </a:r>
          </a:p>
          <a:p>
            <a:pPr indent="-457200" eaLnBrk="1" hangingPunct="1">
              <a:buFont typeface="Arial" panose="020B0604020202020204" pitchFamily="34" charset="0"/>
              <a:buChar char="•"/>
              <a:defRPr/>
            </a:pPr>
            <a:r>
              <a:rPr lang="en-US" sz="5200" dirty="0" smtClean="0">
                <a:solidFill>
                  <a:schemeClr val="tx2">
                    <a:lumMod val="75000"/>
                  </a:schemeClr>
                </a:solidFill>
                <a:ea typeface="Times New Roman" charset="0"/>
                <a:cs typeface="Times New Roman" charset="0"/>
              </a:rPr>
              <a:t>The </a:t>
            </a:r>
            <a:r>
              <a:rPr lang="en-US" sz="5200" dirty="0">
                <a:solidFill>
                  <a:schemeClr val="tx2">
                    <a:lumMod val="75000"/>
                  </a:schemeClr>
                </a:solidFill>
                <a:ea typeface="Times New Roman" charset="0"/>
                <a:cs typeface="Times New Roman" charset="0"/>
              </a:rPr>
              <a:t>literature fails to mention how academics are affected </a:t>
            </a:r>
            <a:r>
              <a:rPr lang="en-US" sz="5200" dirty="0" smtClean="0">
                <a:solidFill>
                  <a:schemeClr val="tx2">
                    <a:lumMod val="75000"/>
                  </a:schemeClr>
                </a:solidFill>
                <a:ea typeface="Times New Roman" charset="0"/>
                <a:cs typeface="Times New Roman" charset="0"/>
              </a:rPr>
              <a:t>on the younger population</a:t>
            </a:r>
          </a:p>
          <a:p>
            <a:pPr indent="-457200" eaLnBrk="1" hangingPunct="1">
              <a:buFont typeface="Arial" panose="020B0604020202020204" pitchFamily="34" charset="0"/>
              <a:buChar char="•"/>
              <a:defRPr/>
            </a:pPr>
            <a:r>
              <a:rPr lang="en-US" sz="5200" dirty="0" smtClean="0">
                <a:solidFill>
                  <a:schemeClr val="tx2">
                    <a:lumMod val="75000"/>
                  </a:schemeClr>
                </a:solidFill>
                <a:ea typeface="Times New Roman" charset="0"/>
                <a:cs typeface="Times New Roman" charset="0"/>
              </a:rPr>
              <a:t>There is significant research missing on the short term effects.</a:t>
            </a:r>
            <a:endParaRPr lang="en-US" sz="5200" dirty="0">
              <a:solidFill>
                <a:schemeClr val="tx2">
                  <a:lumMod val="75000"/>
                </a:schemeClr>
              </a:solidFill>
              <a:ea typeface="Times New Roman" charset="0"/>
              <a:cs typeface="Times New Roman" charset="0"/>
            </a:endParaRPr>
          </a:p>
          <a:p>
            <a:pPr indent="-457200" algn="ctr" eaLnBrk="1" hangingPunct="1">
              <a:defRPr/>
            </a:pPr>
            <a:r>
              <a:rPr lang="en-US" sz="5800" b="1" i="1" u="sng" dirty="0">
                <a:solidFill>
                  <a:schemeClr val="tx2">
                    <a:lumMod val="75000"/>
                  </a:schemeClr>
                </a:solidFill>
                <a:ea typeface="Times New Roman" charset="0"/>
                <a:cs typeface="Times New Roman" charset="0"/>
              </a:rPr>
              <a:t>Implications</a:t>
            </a:r>
          </a:p>
          <a:p>
            <a:pPr indent="-457200" eaLnBrk="1" hangingPunct="1">
              <a:buFont typeface="Arial" pitchFamily="34" charset="0"/>
              <a:buChar char="•"/>
              <a:defRPr/>
            </a:pPr>
            <a:r>
              <a:rPr lang="en-US" sz="5200" dirty="0" smtClean="0">
                <a:solidFill>
                  <a:schemeClr val="tx2">
                    <a:lumMod val="75000"/>
                  </a:schemeClr>
                </a:solidFill>
                <a:ea typeface="Times New Roman" charset="0"/>
                <a:cs typeface="Times New Roman" charset="0"/>
              </a:rPr>
              <a:t>This will help teachers and educators identify common issues in the learning environment. As well as a schematic on how to treat the situation</a:t>
            </a:r>
          </a:p>
          <a:p>
            <a:pPr indent="-457200" eaLnBrk="1" hangingPunct="1">
              <a:buFont typeface="Arial" pitchFamily="34" charset="0"/>
              <a:buChar char="•"/>
              <a:defRPr/>
            </a:pPr>
            <a:r>
              <a:rPr lang="en-US" sz="5200" dirty="0" smtClean="0">
                <a:solidFill>
                  <a:schemeClr val="tx2">
                    <a:lumMod val="75000"/>
                  </a:schemeClr>
                </a:solidFill>
                <a:ea typeface="Times New Roman" charset="0"/>
                <a:cs typeface="Times New Roman" charset="0"/>
              </a:rPr>
              <a:t>The next step for this research is to review the academic effects on younger children with ASD who are being bullied. </a:t>
            </a:r>
            <a:endParaRPr lang="en-US" sz="5200" dirty="0">
              <a:solidFill>
                <a:schemeClr val="tx2">
                  <a:lumMod val="75000"/>
                </a:schemeClr>
              </a:solidFill>
              <a:ea typeface="Times New Roman" charset="0"/>
              <a:cs typeface="Times New Roman" charset="0"/>
            </a:endParaRPr>
          </a:p>
        </p:txBody>
      </p:sp>
      <p:pic>
        <p:nvPicPr>
          <p:cNvPr id="4105" name="Picture 2"/>
          <p:cNvPicPr>
            <a:picLocks noChangeAspect="1" noChangeArrowheads="1"/>
          </p:cNvPicPr>
          <p:nvPr/>
        </p:nvPicPr>
        <p:blipFill>
          <a:blip r:embed="rId5">
            <a:alphaModFix amt="40000"/>
            <a:extLst>
              <a:ext uri="{BEBA8EAE-BF5A-486C-A8C5-ECC9F3942E4B}">
                <a14:imgProps xmlns:a14="http://schemas.microsoft.com/office/drawing/2010/main">
                  <a14:imgLayer r:embed="rId6">
                    <a14:imgEffect>
                      <a14:brightnessContrast bright="7000" contrast="27000"/>
                    </a14:imgEffect>
                  </a14:imgLayer>
                </a14:imgProps>
              </a:ext>
              <a:ext uri="{28A0092B-C50C-407E-A947-70E740481C1C}">
                <a14:useLocalDpi xmlns:a14="http://schemas.microsoft.com/office/drawing/2010/main" val="0"/>
              </a:ext>
            </a:extLst>
          </a:blip>
          <a:srcRect/>
          <a:stretch>
            <a:fillRect/>
          </a:stretch>
        </p:blipFill>
        <p:spPr bwMode="auto">
          <a:xfrm>
            <a:off x="214313" y="25769212"/>
            <a:ext cx="8389937" cy="5283200"/>
          </a:xfrm>
          <a:prstGeom prst="rect">
            <a:avLst/>
          </a:prstGeom>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16200" y="1717838"/>
            <a:ext cx="2184400" cy="21844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9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5804</TotalTime>
  <Pages>1</Pages>
  <Words>527</Words>
  <Application>Microsoft Office PowerPoint</Application>
  <PresentationFormat>Custom</PresentationFormat>
  <Paragraphs>48</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      Mark Orlando Monmouth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Kathryn Lubniewski</dc:creator>
  <cp:lastModifiedBy>Robert Smith</cp:lastModifiedBy>
  <cp:revision>157</cp:revision>
  <cp:lastPrinted>2002-03-27T20:40:30Z</cp:lastPrinted>
  <dcterms:created xsi:type="dcterms:W3CDTF">1999-04-12T09:26:27Z</dcterms:created>
  <dcterms:modified xsi:type="dcterms:W3CDTF">2020-12-02T14:58:54Z</dcterms:modified>
</cp:coreProperties>
</file>