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47" autoAdjust="0"/>
  </p:normalViewPr>
  <p:slideViewPr>
    <p:cSldViewPr>
      <p:cViewPr varScale="1">
        <p:scale>
          <a:sx n="24" d="100"/>
          <a:sy n="24" d="100"/>
        </p:scale>
        <p:origin x="1098" y="72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FCCCC22-FF8E-974F-BE83-1B98358814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343400"/>
            <a:ext cx="5038725" cy="411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23" tIns="44517" rIns="90623" bIns="44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8D2942E-4EEE-0A41-9F70-096A67A426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684213"/>
            <a:ext cx="4191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92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1912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8897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5881" algn="l" defTabSz="91396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EB2467F1-8F56-9741-A074-098AB65320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AC0CCE98-94F9-C646-B47B-B6BCA4FD32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TitleSD.png">
            <a:extLst>
              <a:ext uri="{FF2B5EF4-FFF2-40B4-BE49-F238E27FC236}">
                <a16:creationId xmlns:a16="http://schemas.microsoft.com/office/drawing/2014/main" id="{383AC337-0B47-E943-95FD-0373BDDF3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5501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73481" y="9428482"/>
            <a:ext cx="25142603" cy="11623027"/>
          </a:xfrm>
        </p:spPr>
        <p:txBody>
          <a:bodyPr anchor="b"/>
          <a:lstStyle>
            <a:lvl1pPr algn="r">
              <a:defRPr sz="1936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3481" y="21051521"/>
            <a:ext cx="25142603" cy="6746242"/>
          </a:xfrm>
        </p:spPr>
        <p:txBody>
          <a:bodyPr anchor="t"/>
          <a:lstStyle>
            <a:lvl1pPr marL="0" indent="0" algn="r">
              <a:buNone/>
              <a:defRPr sz="7920" cap="all">
                <a:solidFill>
                  <a:schemeClr val="tx1"/>
                </a:solidFill>
              </a:defRPr>
            </a:lvl1pPr>
            <a:lvl2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3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4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D10F46-54AD-6149-9EE5-AD76F509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710063" y="28178125"/>
            <a:ext cx="5334000" cy="1814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420E8-E0D7-2040-BE62-EA61E00A5CC6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2DD6F5-7E5F-8E4A-ADF9-AFABCE84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72938" y="28178125"/>
            <a:ext cx="17302162" cy="1814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7B5F58-1D24-A54B-94AB-0A244620D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379025" y="28178125"/>
            <a:ext cx="1836738" cy="18145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F7BE0-6C4F-AB4A-9AB7-5975DB9575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560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1EEE0798-5853-7048-B848-0D9B732FE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4" y="22717752"/>
            <a:ext cx="34198560" cy="2720342"/>
          </a:xfrm>
        </p:spPr>
        <p:txBody>
          <a:bodyPr anchor="b"/>
          <a:lstStyle>
            <a:lvl1pPr algn="l">
              <a:defRPr sz="8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23364" y="4474138"/>
            <a:ext cx="30175200" cy="15191885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704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4" y="25438094"/>
            <a:ext cx="34198560" cy="2369818"/>
          </a:xfrm>
        </p:spPr>
        <p:txBody>
          <a:bodyPr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1841ED8-62C1-014B-8AF1-983FD412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9E1B-3637-2B49-A9BB-22870D19125A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A51692F-B409-5746-9F75-5440D060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77B23B7-D769-BF4C-AB5B-5C28733C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B756A-E044-8A49-949D-FA86E5D904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538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BC8FB858-62C6-6647-841B-F22B55E72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95" y="2926092"/>
            <a:ext cx="34198556" cy="14996155"/>
          </a:xfrm>
        </p:spPr>
        <p:txBody>
          <a:bodyPr/>
          <a:lstStyle>
            <a:lvl1pPr algn="l">
              <a:defRPr sz="1408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91" y="20848320"/>
            <a:ext cx="34198556" cy="6949440"/>
          </a:xfrm>
        </p:spPr>
        <p:txBody>
          <a:bodyPr/>
          <a:lstStyle>
            <a:lvl1pPr marL="0" indent="0" algn="l">
              <a:buNone/>
              <a:defRPr sz="8800">
                <a:solidFill>
                  <a:schemeClr val="tx1"/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F4E432-FA23-444F-9FCA-EE1E9DDC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3E32-548C-5240-8289-8D88878F6D9B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4F97FA-C6B6-A648-9A84-DAB94547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98C8D3-B187-F940-8388-3592895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8F9D-3AAC-294E-A7E2-57A49035D1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518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A0A35A1E-D12F-734C-BF64-5C6D5F949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A4BFC6-1D67-B549-893C-8A39B7CC0426}"/>
              </a:ext>
            </a:extLst>
          </p:cNvPr>
          <p:cNvSpPr txBox="1"/>
          <p:nvPr/>
        </p:nvSpPr>
        <p:spPr>
          <a:xfrm>
            <a:off x="34037588" y="13208000"/>
            <a:ext cx="2011362" cy="2806700"/>
          </a:xfrm>
          <a:prstGeom prst="rect">
            <a:avLst/>
          </a:prstGeom>
        </p:spPr>
        <p:txBody>
          <a:bodyPr lIns="402336" tIns="201168" rIns="402336" bIns="201168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5200" dirty="0">
                <a:effectLst/>
                <a:latin typeface="+mn-lt"/>
              </a:rPr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34C97F-CE04-DD41-ACD5-162A163D8FE1}"/>
              </a:ext>
            </a:extLst>
          </p:cNvPr>
          <p:cNvSpPr txBox="1"/>
          <p:nvPr/>
        </p:nvSpPr>
        <p:spPr>
          <a:xfrm>
            <a:off x="1855788" y="3446463"/>
            <a:ext cx="2012950" cy="2806700"/>
          </a:xfrm>
          <a:prstGeom prst="rect">
            <a:avLst/>
          </a:prstGeom>
        </p:spPr>
        <p:txBody>
          <a:bodyPr lIns="402336" tIns="201168" rIns="402336" bIns="201168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5200" dirty="0">
                <a:effectLst/>
                <a:latin typeface="+mn-lt"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68108" y="2926092"/>
            <a:ext cx="31201707" cy="13167355"/>
          </a:xfrm>
        </p:spPr>
        <p:txBody>
          <a:bodyPr/>
          <a:lstStyle>
            <a:lvl1pPr algn="l">
              <a:defRPr sz="1408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350155" y="16093440"/>
            <a:ext cx="30254985" cy="1828800"/>
          </a:xfrm>
        </p:spPr>
        <p:txBody>
          <a:bodyPr/>
          <a:lstStyle>
            <a:lvl1pPr marL="0" indent="0">
              <a:buFontTx/>
              <a:buNone/>
              <a:defRPr sz="7040"/>
            </a:lvl1pPr>
            <a:lvl2pPr marL="2011680" indent="0">
              <a:buFontTx/>
              <a:buNone/>
              <a:defRPr/>
            </a:lvl2pPr>
            <a:lvl3pPr marL="4023360" indent="0">
              <a:buFontTx/>
              <a:buNone/>
              <a:defRPr/>
            </a:lvl3pPr>
            <a:lvl4pPr marL="6035040" indent="0">
              <a:buFontTx/>
              <a:buNone/>
              <a:defRPr/>
            </a:lvl4pPr>
            <a:lvl5pPr marL="804672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3970" y="20848320"/>
            <a:ext cx="34198560" cy="6949440"/>
          </a:xfrm>
        </p:spPr>
        <p:txBody>
          <a:bodyPr/>
          <a:lstStyle>
            <a:lvl1pPr marL="0" indent="0" algn="l">
              <a:buNone/>
              <a:defRPr sz="8800">
                <a:solidFill>
                  <a:schemeClr val="tx1"/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075C9E7-6C01-BA4E-AC16-EA2F96DED51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AE04-673C-2C4C-8F23-598ED486F917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18FEAE3-74DE-9B44-8C67-CAC3549BFB9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680E066-3A02-CF4D-92E2-10FBD26B9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8D5B-90C0-4143-B4C2-6139B3D187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316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184D9950-636E-D24D-B487-8FD7DE796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7" y="15799910"/>
            <a:ext cx="34198564" cy="7050240"/>
          </a:xfrm>
        </p:spPr>
        <p:txBody>
          <a:bodyPr anchor="b"/>
          <a:lstStyle>
            <a:lvl1pPr algn="l">
              <a:defRPr sz="1232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22850150"/>
            <a:ext cx="34198569" cy="4129920"/>
          </a:xfrm>
        </p:spPr>
        <p:txBody>
          <a:bodyPr anchor="t"/>
          <a:lstStyle>
            <a:lvl1pPr marL="0" indent="0" algn="l">
              <a:buNone/>
              <a:defRPr sz="7920">
                <a:solidFill>
                  <a:schemeClr val="tx1"/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C3E225-4C52-AC48-8AA6-A2E9AFA1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5430-8F73-5940-9381-0824861817CE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774DFF-6DA4-DF46-AA1C-94C5B04A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8701A8-041C-5A4A-A628-C81F033A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82A86-B56C-FC45-A00B-BEA1783848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183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06D1D8F7-B38A-0443-8309-7E41CF3AA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316E7D-BEEE-3243-A2E4-6C9DAD14ADD6}"/>
              </a:ext>
            </a:extLst>
          </p:cNvPr>
          <p:cNvSpPr txBox="1"/>
          <p:nvPr/>
        </p:nvSpPr>
        <p:spPr>
          <a:xfrm>
            <a:off x="34037588" y="13208000"/>
            <a:ext cx="2011362" cy="2806700"/>
          </a:xfrm>
          <a:prstGeom prst="rect">
            <a:avLst/>
          </a:prstGeom>
        </p:spPr>
        <p:txBody>
          <a:bodyPr lIns="402336" tIns="201168" rIns="402336" bIns="201168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5200" dirty="0">
                <a:effectLst/>
                <a:latin typeface="+mn-lt"/>
              </a:rPr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5912D-CC52-7246-A44A-964D5906C852}"/>
              </a:ext>
            </a:extLst>
          </p:cNvPr>
          <p:cNvSpPr txBox="1"/>
          <p:nvPr/>
        </p:nvSpPr>
        <p:spPr>
          <a:xfrm>
            <a:off x="1855788" y="3446463"/>
            <a:ext cx="2012950" cy="2806700"/>
          </a:xfrm>
          <a:prstGeom prst="rect">
            <a:avLst/>
          </a:prstGeom>
        </p:spPr>
        <p:txBody>
          <a:bodyPr lIns="402336" tIns="201168" rIns="402336" bIns="201168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5200" dirty="0">
                <a:effectLst/>
                <a:latin typeface="+mn-lt"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68108" y="2926092"/>
            <a:ext cx="31201707" cy="13167355"/>
          </a:xfrm>
        </p:spPr>
        <p:txBody>
          <a:bodyPr/>
          <a:lstStyle>
            <a:lvl1pPr algn="l">
              <a:defRPr sz="1408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11682" y="18653760"/>
            <a:ext cx="34198564" cy="4267200"/>
          </a:xfrm>
        </p:spPr>
        <p:txBody>
          <a:bodyPr anchor="b"/>
          <a:lstStyle>
            <a:lvl1pPr>
              <a:buNone/>
              <a:defRPr lang="en-US" sz="8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2" y="22920960"/>
            <a:ext cx="34198564" cy="4876800"/>
          </a:xfrm>
        </p:spPr>
        <p:txBody>
          <a:bodyPr anchor="t"/>
          <a:lstStyle>
            <a:lvl1pPr marL="0" indent="0" algn="l">
              <a:buNone/>
              <a:defRPr sz="7040">
                <a:solidFill>
                  <a:schemeClr val="tx1"/>
                </a:solidFill>
              </a:defRPr>
            </a:lvl1pPr>
            <a:lvl2pPr marL="20116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ABA843A-FE4C-1B43-ABE2-6C91A94823B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879A-D173-8D44-AD1F-7DA09B426A7A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43BFAB-5009-284C-BCFA-372CE8B4097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34A3617-EA0F-254D-88A8-AC0F385A62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55B2-3292-CF43-8CE5-506C4534DF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955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F2A3F525-036F-144C-993A-817B769C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538" y="2926092"/>
            <a:ext cx="34198564" cy="13167355"/>
          </a:xfrm>
        </p:spPr>
        <p:txBody>
          <a:bodyPr/>
          <a:lstStyle>
            <a:lvl1pPr>
              <a:defRPr lang="en-US" sz="1232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43538" y="16824960"/>
            <a:ext cx="34198564" cy="4023360"/>
          </a:xfrm>
        </p:spPr>
        <p:txBody>
          <a:bodyPr anchor="b"/>
          <a:lstStyle>
            <a:lvl1pPr>
              <a:buNone/>
              <a:defRPr lang="en-US" sz="8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3534" y="20848320"/>
            <a:ext cx="34198564" cy="6949440"/>
          </a:xfrm>
        </p:spPr>
        <p:txBody>
          <a:bodyPr anchor="t"/>
          <a:lstStyle>
            <a:lvl1pPr marL="0" indent="0" algn="l">
              <a:buNone/>
              <a:defRPr sz="7040">
                <a:solidFill>
                  <a:schemeClr val="tx1"/>
                </a:solidFill>
              </a:defRPr>
            </a:lvl1pPr>
            <a:lvl2pPr marL="20116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1029BE0-59B8-4A49-A212-9CE4AAEA43D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29F3-34FB-8B47-A92F-8B2CEEAB4F27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434B01-B88F-3043-B12E-88C1D69A22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BD7FEE-0C94-1E49-9955-76E1D915C6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88F9-F3F3-7947-9CB9-EFF33A8F9E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78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C1567E1F-0A45-D74C-AD98-021320684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011680" y="2926087"/>
            <a:ext cx="34198560" cy="6990082"/>
          </a:xfrm>
        </p:spPr>
        <p:txBody>
          <a:bodyPr/>
          <a:lstStyle>
            <a:lvl1pPr>
              <a:defRPr sz="12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F2F6F6-AB26-5F43-97D2-EED1E4A2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B62A-EB89-964A-A257-8EFEE11AFB2C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C30AEF-B41A-334C-B22B-FDA303A0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1B1A0F-9DE3-874E-8F89-F2F2E240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5A1B-A61F-D14C-BBC0-56BFC9D883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2153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37383D8E-1DE0-A941-AB82-2D80324C4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33106" y="2926082"/>
            <a:ext cx="7377132" cy="24871685"/>
          </a:xfrm>
        </p:spPr>
        <p:txBody>
          <a:bodyPr vert="eaVert"/>
          <a:lstStyle>
            <a:lvl1pPr>
              <a:defRPr sz="12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2926080"/>
            <a:ext cx="26356810" cy="2487168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60EB25-093D-3647-891B-B3ED355C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A7287-8E81-CA43-864A-9CEC815CB251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28411D-EDBB-3A4A-A525-756B91E5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BE9350-CAEF-AF40-A7FF-1F790647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6E7B-F3FA-AA46-AF43-9FE90FEA5F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7709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638" y="944570"/>
            <a:ext cx="34197926" cy="3246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2" y="5486400"/>
            <a:ext cx="18897600" cy="2651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0269200" y="5486400"/>
            <a:ext cx="18897600" cy="265176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6227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624C9879-F39E-DB47-9A2B-2754B34F8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23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A3D24-B07A-CA4C-BE43-6014B8ED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9BB72-99B7-1D46-9BEB-694B7D0D1E27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145B4A-CCBC-0949-9726-7A940CD7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89585C-F558-7B4D-8065-EC38E38E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7A82E-95AE-1048-9136-7912128EF2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53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SD.png">
            <a:extLst>
              <a:ext uri="{FF2B5EF4-FFF2-40B4-BE49-F238E27FC236}">
                <a16:creationId xmlns:a16="http://schemas.microsoft.com/office/drawing/2014/main" id="{AD149C29-BF71-5C4A-92BD-FC48FCD6A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9" y="15881189"/>
            <a:ext cx="34198560" cy="7050240"/>
          </a:xfrm>
        </p:spPr>
        <p:txBody>
          <a:bodyPr anchor="b"/>
          <a:lstStyle>
            <a:lvl1pPr algn="l">
              <a:defRPr sz="1408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4" y="22931429"/>
            <a:ext cx="34198560" cy="4129920"/>
          </a:xfrm>
        </p:spPr>
        <p:txBody>
          <a:bodyPr anchor="t"/>
          <a:lstStyle>
            <a:lvl1pPr marL="0" indent="0" algn="l">
              <a:buNone/>
              <a:defRPr sz="7920" cap="all">
                <a:solidFill>
                  <a:schemeClr val="tx1"/>
                </a:solidFill>
              </a:defRPr>
            </a:lvl1pPr>
            <a:lvl2pPr marL="201168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6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C0346A-29E3-2748-AE1A-7B102805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A461-3EB6-9843-AF27-D7634771CC66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78CFFD-96C8-4546-87C8-31871D92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89059AF-A37C-D745-B54A-74EA65E3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8AE2-4DCE-F446-83B1-F21DD595AA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24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81F4787C-0845-8349-80E3-9223849F6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5" y="10281927"/>
            <a:ext cx="16777411" cy="17515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32833" y="10281929"/>
            <a:ext cx="16777411" cy="17515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DBCA7AD-258A-094C-974D-D2B398F7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277FD-606D-8341-A62B-2B2AB9498102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3513549-DB0D-BC47-9B48-5A0D059C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35DE2FB-0241-AB4A-9190-D75F412F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E2DE-BEAF-0C4F-8BB7-1A0BDE3EE9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442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>
            <a:extLst>
              <a:ext uri="{FF2B5EF4-FFF2-40B4-BE49-F238E27FC236}">
                <a16:creationId xmlns:a16="http://schemas.microsoft.com/office/drawing/2014/main" id="{936EF106-F392-544C-9A2A-63FD732BB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1314" y="10647681"/>
            <a:ext cx="15578653" cy="2766058"/>
          </a:xfrm>
        </p:spPr>
        <p:txBody>
          <a:bodyPr anchor="b">
            <a:noAutofit/>
          </a:bodyPr>
          <a:lstStyle>
            <a:lvl1pPr marL="0" indent="0">
              <a:buNone/>
              <a:defRPr sz="10560" b="0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3776965"/>
            <a:ext cx="16777411" cy="14020790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728928" y="10647681"/>
            <a:ext cx="15481312" cy="2766058"/>
          </a:xfrm>
        </p:spPr>
        <p:txBody>
          <a:bodyPr anchor="b">
            <a:noAutofit/>
          </a:bodyPr>
          <a:lstStyle>
            <a:lvl1pPr marL="0" indent="0">
              <a:buNone/>
              <a:defRPr sz="10560" b="0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32829" y="13776965"/>
            <a:ext cx="16777411" cy="14020790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94C65C1-F1EF-1C4E-A50D-9211ABF4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0A6C-D3B8-1647-9F50-3444DBF2BBB1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3869A29-E7F5-9840-82CE-6C4028C4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BFF92CA8-2FF5-B04C-9862-1A7E8FF1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4D0C-6E17-2C4D-ADAF-F5A7A1EE94D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180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elestia-R1---OverlayContentSD.png">
            <a:extLst>
              <a:ext uri="{FF2B5EF4-FFF2-40B4-BE49-F238E27FC236}">
                <a16:creationId xmlns:a16="http://schemas.microsoft.com/office/drawing/2014/main" id="{C4745292-9FC2-2C41-96DB-3A3D355FD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4" y="2926087"/>
            <a:ext cx="34198560" cy="6990082"/>
          </a:xfrm>
        </p:spPr>
        <p:txBody>
          <a:bodyPr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01C197D9-C494-8645-9AFE-94962254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D3B8-0E20-3C4E-A7D6-1A5FE192B841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805FDB5-CE4A-7944-8DEE-751AA60F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9A19FD4-49A9-8042-8F41-DB8E84A0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29D4-2BB5-4A4C-BF1F-42BDE6912D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19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elestia-R1---OverlayContentSD.png">
            <a:extLst>
              <a:ext uri="{FF2B5EF4-FFF2-40B4-BE49-F238E27FC236}">
                <a16:creationId xmlns:a16="http://schemas.microsoft.com/office/drawing/2014/main" id="{BCADD0B5-8328-C24E-8847-9FD504D1B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A85E756-C0D3-2942-925C-57A9E3F8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D264-83C2-BF45-B508-64CF64FA6E04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98C5226-8580-E64C-8329-C998CB54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F3D4072-8C5A-ED4B-B42C-F23E133C6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EFB2-CCBF-684D-88E8-7434211B3E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57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B76F3728-D692-2848-AF49-881ECA8A9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559" y="7477766"/>
            <a:ext cx="12596804" cy="6908794"/>
          </a:xfrm>
        </p:spPr>
        <p:txBody>
          <a:bodyPr anchor="b"/>
          <a:lstStyle>
            <a:lvl1pPr algn="l">
              <a:defRPr sz="105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7036" y="2926085"/>
            <a:ext cx="20363090" cy="248716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1559" y="14386562"/>
            <a:ext cx="12596804" cy="8859528"/>
          </a:xfrm>
        </p:spPr>
        <p:txBody>
          <a:bodyPr anchor="t"/>
          <a:lstStyle>
            <a:lvl1pPr marL="0" indent="0">
              <a:buNone/>
              <a:defRPr sz="616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651F890-ADB1-EC45-8E03-67807EF4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8651-F9D9-1047-BAAA-D86314390398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D4CA80D-4C60-BE43-8899-F469366C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A4CE887-1ACB-2546-B5C7-F816DEAC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E7DB-900F-244A-901B-1AFBBF9B52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3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elestia-R1---OverlayContentSD.png">
            <a:extLst>
              <a:ext uri="{FF2B5EF4-FFF2-40B4-BE49-F238E27FC236}">
                <a16:creationId xmlns:a16="http://schemas.microsoft.com/office/drawing/2014/main" id="{1D3A81AB-4CD1-CA4F-8637-45D1E4F3B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40120887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363" y="8331226"/>
            <a:ext cx="18027698" cy="6583680"/>
          </a:xfrm>
        </p:spPr>
        <p:txBody>
          <a:bodyPr anchor="b"/>
          <a:lstStyle>
            <a:lvl1pPr algn="l">
              <a:defRPr sz="1056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28480" y="4389120"/>
            <a:ext cx="14081760" cy="219456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>
              <a:defRPr lang="en-US" sz="7040" dirty="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3363" y="14914906"/>
            <a:ext cx="18027698" cy="8778240"/>
          </a:xfrm>
        </p:spPr>
        <p:txBody>
          <a:bodyPr anchor="t"/>
          <a:lstStyle>
            <a:lvl1pPr marL="0" indent="0">
              <a:buNone/>
              <a:defRPr sz="7040"/>
            </a:lvl1pPr>
            <a:lvl2pPr marL="2011680" indent="0">
              <a:buNone/>
              <a:defRPr sz="5280"/>
            </a:lvl2pPr>
            <a:lvl3pPr marL="4023360" indent="0">
              <a:buNone/>
              <a:defRPr sz="4400"/>
            </a:lvl3pPr>
            <a:lvl4pPr marL="6035040" indent="0">
              <a:buNone/>
              <a:defRPr sz="3960"/>
            </a:lvl4pPr>
            <a:lvl5pPr marL="8046720" indent="0">
              <a:buNone/>
              <a:defRPr sz="3960"/>
            </a:lvl5pPr>
            <a:lvl6pPr marL="10058400" indent="0">
              <a:buNone/>
              <a:defRPr sz="3960"/>
            </a:lvl6pPr>
            <a:lvl7pPr marL="12070080" indent="0">
              <a:buNone/>
              <a:defRPr sz="3960"/>
            </a:lvl7pPr>
            <a:lvl8pPr marL="14081760" indent="0">
              <a:buNone/>
              <a:defRPr sz="3960"/>
            </a:lvl8pPr>
            <a:lvl9pPr marL="16093440" indent="0">
              <a:buNone/>
              <a:defRPr sz="3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2CE3CFE-A638-BA41-9D56-77AD0283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411C-72CD-C949-9749-513799426495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A3BD3E6-C922-E442-9974-A0BAC377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B7A16C8-C9A0-F641-8B5D-CE3457BA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6904B-1156-E242-A95F-34AA335EA0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90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766AC-A5ED-EE4F-8FE4-C270770F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363" y="2925763"/>
            <a:ext cx="34199512" cy="69897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D5C80FF-35F5-6D42-B6BD-01A99E637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11363" y="10282238"/>
            <a:ext cx="34199512" cy="175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851EE-2614-384C-AFB9-7AE00C87F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703588" y="28178125"/>
            <a:ext cx="5334000" cy="1814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FD01E68-7987-7A4C-8B51-46A91970EB97}" type="datetimeFigureOut">
              <a:rPr lang="en-US"/>
              <a:pPr>
                <a:defRPr/>
              </a:pPr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DEDC8-3A14-BE46-B1F6-379E09522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1363" y="28178125"/>
            <a:ext cx="26357262" cy="1814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E47FB-D759-DB48-B2DB-3F2FCB697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372550" y="28178125"/>
            <a:ext cx="1838325" cy="18145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AA35221-591A-3540-AE80-F7037C79E2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  <p:sldLayoutId id="2147483944" r:id="rId17"/>
    <p:sldLayoutId id="2147483945" r:id="rId18"/>
  </p:sldLayoutIdLst>
  <p:txStyles>
    <p:titleStyle>
      <a:lvl1pPr algn="l" defTabSz="2011363" rtl="0" eaLnBrk="0" fontAlgn="base" hangingPunct="0">
        <a:spcBef>
          <a:spcPct val="0"/>
        </a:spcBef>
        <a:spcAft>
          <a:spcPct val="0"/>
        </a:spcAft>
        <a:defRPr sz="140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20113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anose="020F0302020204030204" pitchFamily="34" charset="0"/>
        </a:defRPr>
      </a:lvl2pPr>
      <a:lvl3pPr algn="l" defTabSz="20113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anose="020F0302020204030204" pitchFamily="34" charset="0"/>
        </a:defRPr>
      </a:lvl3pPr>
      <a:lvl4pPr algn="l" defTabSz="20113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anose="020F0302020204030204" pitchFamily="34" charset="0"/>
        </a:defRPr>
      </a:lvl4pPr>
      <a:lvl5pPr algn="l" defTabSz="2011363" rtl="0" eaLnBrk="0" fontAlgn="base" hangingPunct="0">
        <a:spcBef>
          <a:spcPct val="0"/>
        </a:spcBef>
        <a:spcAft>
          <a:spcPct val="0"/>
        </a:spcAft>
        <a:defRPr sz="14000">
          <a:solidFill>
            <a:schemeClr val="tx1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57300" indent="-1257300" algn="l" defTabSz="2011363" rtl="0" eaLnBrk="0" fontAlgn="base" hangingPunct="0">
        <a:spcBef>
          <a:spcPct val="0"/>
        </a:spcBef>
        <a:spcAft>
          <a:spcPts val="44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3268663" indent="-1257300" algn="l" defTabSz="2011363" rtl="0" eaLnBrk="0" fontAlgn="base" hangingPunct="0">
        <a:spcBef>
          <a:spcPct val="0"/>
        </a:spcBef>
        <a:spcAft>
          <a:spcPts val="44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5280025" indent="-1257300" algn="l" defTabSz="2011363" rtl="0" eaLnBrk="0" fontAlgn="base" hangingPunct="0">
        <a:spcBef>
          <a:spcPct val="0"/>
        </a:spcBef>
        <a:spcAft>
          <a:spcPts val="44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6788150" indent="-754063" algn="l" defTabSz="2011363" rtl="0" eaLnBrk="0" fontAlgn="base" hangingPunct="0">
        <a:spcBef>
          <a:spcPct val="0"/>
        </a:spcBef>
        <a:spcAft>
          <a:spcPts val="44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8801100" indent="-754063" algn="l" defTabSz="2011363" rtl="0" eaLnBrk="0" fontAlgn="base" hangingPunct="0">
        <a:spcBef>
          <a:spcPct val="0"/>
        </a:spcBef>
        <a:spcAft>
          <a:spcPts val="44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2011680" rtl="0" eaLnBrk="1" latinLnBrk="0" hangingPunct="1">
        <a:spcBef>
          <a:spcPts val="0"/>
        </a:spcBef>
        <a:spcAft>
          <a:spcPts val="4400"/>
        </a:spcAft>
        <a:buClr>
          <a:schemeClr val="tx1"/>
        </a:buClr>
        <a:buSzPct val="100000"/>
        <a:buFont typeface="Arial"/>
        <a:buChar char="•"/>
        <a:defRPr sz="5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3075920" indent="-1005840" algn="l" defTabSz="2011680" rtl="0" eaLnBrk="1" latinLnBrk="0" hangingPunct="1">
        <a:spcBef>
          <a:spcPts val="0"/>
        </a:spcBef>
        <a:spcAft>
          <a:spcPts val="4400"/>
        </a:spcAft>
        <a:buClr>
          <a:schemeClr val="tx1"/>
        </a:buClr>
        <a:buSzPct val="100000"/>
        <a:buFont typeface="Arial"/>
        <a:buChar char="•"/>
        <a:defRPr sz="5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5087600" indent="-1005840" algn="l" defTabSz="2011680" rtl="0" eaLnBrk="1" latinLnBrk="0" hangingPunct="1">
        <a:spcBef>
          <a:spcPts val="0"/>
        </a:spcBef>
        <a:spcAft>
          <a:spcPts val="4400"/>
        </a:spcAft>
        <a:buClr>
          <a:schemeClr val="tx1"/>
        </a:buClr>
        <a:buSzPct val="100000"/>
        <a:buFont typeface="Arial"/>
        <a:buChar char="•"/>
        <a:defRPr sz="5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7099280" indent="-1005840" algn="l" defTabSz="2011680" rtl="0" eaLnBrk="1" latinLnBrk="0" hangingPunct="1">
        <a:spcBef>
          <a:spcPts val="0"/>
        </a:spcBef>
        <a:spcAft>
          <a:spcPts val="4400"/>
        </a:spcAft>
        <a:buClr>
          <a:schemeClr val="tx1"/>
        </a:buClr>
        <a:buSzPct val="100000"/>
        <a:buFont typeface="Arial"/>
        <a:buChar char="•"/>
        <a:defRPr sz="52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201168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D660ACB-D19F-E74D-BE50-0724D18E1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7150" y="5127625"/>
            <a:ext cx="12331700" cy="149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6" tIns="45700" rIns="91396" bIns="457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2300" dirty="0">
              <a:latin typeface="Times New Roman" panose="02020603050405020304" pitchFamily="18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AA3D34-EFBD-784A-AB05-468F1E593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28775" y="3403600"/>
            <a:ext cx="11576050" cy="1779588"/>
          </a:xfrm>
        </p:spPr>
        <p:txBody>
          <a:bodyPr>
            <a:normAutofit fontScale="90000"/>
          </a:bodyPr>
          <a:lstStyle/>
          <a:p>
            <a:pPr algn="ctr" defTabSz="4179105" eaLnBrk="1" fontAlgn="auto" hangingPunct="1">
              <a:spcAft>
                <a:spcPts val="0"/>
              </a:spcAft>
              <a:defRPr/>
            </a:pPr>
            <a:r>
              <a:rPr lang="en-US" sz="14080" b="1" dirty="0">
                <a:latin typeface="Arial" charset="0"/>
              </a:rPr>
              <a:t/>
            </a:r>
            <a:br>
              <a:rPr lang="en-US" sz="1408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1200" b="1" dirty="0">
                <a:latin typeface="Arial" charset="0"/>
              </a:rPr>
              <a:t/>
            </a:r>
            <a:br>
              <a:rPr lang="en-US" sz="1200" b="1" dirty="0">
                <a:latin typeface="Arial" charset="0"/>
              </a:rPr>
            </a:br>
            <a:r>
              <a:rPr lang="en-US" sz="5600" i="1" dirty="0">
                <a:latin typeface="Arial" charset="0"/>
              </a:rPr>
              <a:t>Maribeth Jarvis</a:t>
            </a:r>
            <a:r>
              <a:rPr lang="en-US" sz="4400" i="1" dirty="0">
                <a:latin typeface="Arial" charset="0"/>
              </a:rPr>
              <a:t/>
            </a:r>
            <a:br>
              <a:rPr lang="en-US" sz="4400" i="1" dirty="0">
                <a:latin typeface="Arial" charset="0"/>
              </a:rPr>
            </a:br>
            <a:r>
              <a:rPr lang="en-US" sz="4400" b="1" dirty="0">
                <a:latin typeface="Arial" charset="0"/>
              </a:rPr>
              <a:t>Monmouth University</a:t>
            </a:r>
            <a:r>
              <a:rPr lang="en-US" sz="14080" b="1" dirty="0">
                <a:latin typeface="Arial" charset="0"/>
              </a:rPr>
              <a:t/>
            </a:r>
            <a:br>
              <a:rPr lang="en-US" sz="14080" b="1" dirty="0">
                <a:latin typeface="Arial" charset="0"/>
              </a:rPr>
            </a:br>
            <a:r>
              <a:rPr lang="en-US" sz="14080" b="1" dirty="0">
                <a:latin typeface="Arial" charset="0"/>
              </a:rPr>
              <a:t> </a:t>
            </a:r>
            <a:br>
              <a:rPr lang="en-US" sz="14080" b="1" dirty="0">
                <a:latin typeface="Arial" charset="0"/>
              </a:rPr>
            </a:br>
            <a:endParaRPr lang="en-US" sz="14080" b="1" dirty="0">
              <a:latin typeface="Arial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AC7F53A-FBC6-2346-8A2C-815931142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5489" y="20239042"/>
            <a:ext cx="11963400" cy="403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04619" tIns="203107" rIns="404619" bIns="203107"/>
          <a:lstStyle/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r>
              <a:rPr lang="en-US" sz="4800" dirty="0">
                <a:latin typeface="+mn-lt"/>
              </a:rPr>
              <a:t>*References available upon request.</a:t>
            </a: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800" b="1" i="1" u="sng" dirty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/>
            </a:pPr>
            <a:endParaRPr lang="en-US" sz="2700" b="1" i="1" u="sng" dirty="0">
              <a:solidFill>
                <a:schemeClr val="tx2"/>
              </a:solidFill>
              <a:latin typeface="Arial" charset="0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2700" dirty="0">
              <a:latin typeface="Arial" charset="0"/>
            </a:endParaRPr>
          </a:p>
        </p:txBody>
      </p:sp>
      <p:sp>
        <p:nvSpPr>
          <p:cNvPr id="2054" name="Text Box 151">
            <a:extLst>
              <a:ext uri="{FF2B5EF4-FFF2-40B4-BE49-F238E27FC236}">
                <a16:creationId xmlns:a16="http://schemas.microsoft.com/office/drawing/2014/main" id="{FC7D63B1-4891-0347-ABD5-752F353F0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8775" y="4764088"/>
            <a:ext cx="11350625" cy="18958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456985" indent="-456985"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Purpose</a:t>
            </a:r>
          </a:p>
          <a:p>
            <a:pPr marL="456985" indent="-456985"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6000" b="1" i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interventions are effective in a classroom setting for students that display disruptive behavior due to high incidence disabilities, such as emotional disturbance (ED)?</a:t>
            </a: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6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Methods</a:t>
            </a: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Data bases used: ERIC (EBSCO), Google Scholar, and Education Database (ProQuest).</a:t>
            </a: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/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Focused on school-aged students in any type of classroom setting. Studies focusing on college-age students were excluded, dissertations were also excluded. </a:t>
            </a: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/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/>
              <a:t>Search terms were: alternative interventions, behavioral interventions, classroom management, disruptive behavior, emotional behavioral disorder, emotional disturbance, and interventions.</a:t>
            </a: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6000" dirty="0"/>
          </a:p>
        </p:txBody>
      </p:sp>
      <p:sp>
        <p:nvSpPr>
          <p:cNvPr id="21511" name="Rectangle 73">
            <a:extLst>
              <a:ext uri="{FF2B5EF4-FFF2-40B4-BE49-F238E27FC236}">
                <a16:creationId xmlns:a16="http://schemas.microsoft.com/office/drawing/2014/main" id="{DA72167D-FC61-9047-9A31-262C3D216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265113"/>
            <a:ext cx="19964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0" b="1" i="1" dirty="0">
                <a:solidFill>
                  <a:srgbClr val="210BC5"/>
                </a:solidFill>
              </a:rPr>
              <a:t>Effective Interventions for Students with Emotional Disturbance (ED)</a:t>
            </a:r>
            <a:endParaRPr lang="en-US" altLang="en-US" sz="8000" b="1" dirty="0">
              <a:solidFill>
                <a:srgbClr val="210BC5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151">
            <a:extLst>
              <a:ext uri="{FF2B5EF4-FFF2-40B4-BE49-F238E27FC236}">
                <a16:creationId xmlns:a16="http://schemas.microsoft.com/office/drawing/2014/main" id="{98D99FA8-DFB8-0F47-B583-0608EAFEE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5825" y="3981450"/>
            <a:ext cx="13947775" cy="185127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marL="0"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Limitations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  <a:p>
            <a:pPr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latin typeface="+mn-lt"/>
              </a:rPr>
              <a:t>Lack of research in inclusive settings</a:t>
            </a:r>
          </a:p>
          <a:p>
            <a:pPr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latin typeface="+mn-lt"/>
              </a:rPr>
              <a:t>Lack of qualitative studies</a:t>
            </a:r>
          </a:p>
          <a:p>
            <a:pPr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latin typeface="+mn-lt"/>
              </a:rPr>
              <a:t>Technology researched is not up and coming</a:t>
            </a:r>
            <a:endParaRPr lang="en-US" sz="4000" b="1" i="1" u="sng" dirty="0">
              <a:solidFill>
                <a:srgbClr val="7030A0"/>
              </a:solidFill>
              <a:latin typeface="+mn-lt"/>
              <a:cs typeface="Arial" charset="0"/>
            </a:endParaRPr>
          </a:p>
          <a:p>
            <a:pPr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i="1" u="sng" dirty="0">
              <a:solidFill>
                <a:srgbClr val="7030A0"/>
              </a:solidFill>
              <a:latin typeface="+mn-lt"/>
              <a:cs typeface="Arial" charset="0"/>
            </a:endParaRPr>
          </a:p>
          <a:p>
            <a:pPr indent="-457200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Discussion</a:t>
            </a:r>
          </a:p>
          <a:p>
            <a:pPr indent="-457200"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Arial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  <a:cs typeface="Arial" charset="0"/>
              </a:rPr>
              <a:t>Many interventions focused on students who display disruptive behavior. 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  <a:cs typeface="Arial" charset="0"/>
              </a:rPr>
              <a:t>Plenty of interventions to choose from, 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  <a:cs typeface="Arial" charset="0"/>
              </a:rPr>
              <a:t>Many interventions are effective across different demographic areas.</a:t>
            </a:r>
          </a:p>
          <a:p>
            <a:pPr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  <a:cs typeface="Arial" charset="0"/>
              </a:rPr>
              <a:t>Findings were very broad. </a:t>
            </a:r>
          </a:p>
          <a:p>
            <a:pPr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  <a:cs typeface="Arial" charset="0"/>
              </a:rPr>
              <a:t>Not enough information about inclusive settings.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600" dirty="0">
              <a:latin typeface="+mn-lt"/>
              <a:cs typeface="Arial" charset="0"/>
            </a:endParaRPr>
          </a:p>
          <a:p>
            <a:pPr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Implications</a:t>
            </a:r>
          </a:p>
          <a:p>
            <a:pPr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  <a:cs typeface="Arial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</a:rPr>
              <a:t>Contributions to the field include many interventions shown to be effective across a large demographic.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+mn-lt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</a:rPr>
              <a:t>Due to lack of research in less restrictive environments, we must examine interventions within inclusive settings.</a:t>
            </a:r>
            <a:endParaRPr lang="en-US" sz="4400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5400" dirty="0">
              <a:solidFill>
                <a:prstClr val="black"/>
              </a:solidFill>
              <a:latin typeface="+mj-lt"/>
            </a:endParaRPr>
          </a:p>
        </p:txBody>
      </p:sp>
      <p:pic>
        <p:nvPicPr>
          <p:cNvPr id="21513" name="Picture 2">
            <a:extLst>
              <a:ext uri="{FF2B5EF4-FFF2-40B4-BE49-F238E27FC236}">
                <a16:creationId xmlns:a16="http://schemas.microsoft.com/office/drawing/2014/main" id="{CE125D5A-EA89-A542-8197-FA28DFCB0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544513"/>
            <a:ext cx="8389937" cy="50180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51">
            <a:extLst>
              <a:ext uri="{FF2B5EF4-FFF2-40B4-BE49-F238E27FC236}">
                <a16:creationId xmlns:a16="http://schemas.microsoft.com/office/drawing/2014/main" id="{B94C91E3-82E9-F347-80B0-CDB37B034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5035550"/>
            <a:ext cx="12817475" cy="173893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396" tIns="45700" rIns="91396" bIns="45700">
            <a:spAutoFit/>
          </a:bodyPr>
          <a:lstStyle/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Background</a:t>
            </a: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5400" b="1" i="1" u="sng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Students with Emotional Behavioral Disorders (EBD) often: 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Display behaviors that disrupt the class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Display anti-social behavior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Struggle academically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Frequently face disciplinary actions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(Adamson &amp; Lewis, 2017; Hawkins et al., 2015; Weeden et al., 2016). </a:t>
            </a:r>
          </a:p>
          <a:p>
            <a:pPr marL="1941512" lvl="1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>
              <a:latin typeface="+mn-lt"/>
            </a:endParaRP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IDEA requires behavioral interventions to be provided to a student if warranted [IDEA 1414 (d) (3)].</a:t>
            </a: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>
              <a:latin typeface="+mn-lt"/>
            </a:endParaRP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Interventions are often provided within the classroom setting.</a:t>
            </a: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>
              <a:latin typeface="+mn-lt"/>
            </a:endParaRPr>
          </a:p>
          <a:p>
            <a:pPr marL="571500" indent="-571500" defTabSz="4179105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4400" dirty="0">
                <a:latin typeface="+mn-lt"/>
              </a:rPr>
              <a:t>Teachers must know which interventions are research-based and proven to be effective.</a:t>
            </a:r>
          </a:p>
          <a:p>
            <a:pPr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400" dirty="0">
              <a:latin typeface="+mn-lt"/>
            </a:endParaRPr>
          </a:p>
          <a:p>
            <a:pPr algn="ctr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r>
              <a:rPr lang="en-US" sz="80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sz="4400" dirty="0">
              <a:latin typeface="+mn-lt"/>
            </a:endParaRPr>
          </a:p>
          <a:p>
            <a:pPr indent="-457200" defTabSz="4179105" eaLnBrk="1" fontAlgn="auto" hangingPunct="1">
              <a:spcBef>
                <a:spcPts val="0"/>
              </a:spcBef>
              <a:spcAft>
                <a:spcPts val="0"/>
              </a:spcAft>
              <a:tabLst>
                <a:tab pos="920319" algn="l"/>
                <a:tab pos="1320179" algn="l"/>
                <a:tab pos="1827943" algn="l"/>
                <a:tab pos="2335702" algn="l"/>
                <a:tab pos="2741912" algn="l"/>
                <a:tab pos="3198897" algn="l"/>
                <a:tab pos="3655881" algn="l"/>
                <a:tab pos="4112870" algn="l"/>
                <a:tab pos="4569850" algn="l"/>
                <a:tab pos="5077614" algn="l"/>
                <a:tab pos="5483824" algn="l"/>
                <a:tab pos="5940809" algn="l"/>
                <a:tab pos="6397793" algn="l"/>
                <a:tab pos="6854782" algn="l"/>
                <a:tab pos="7311762" algn="l"/>
                <a:tab pos="7768751" algn="l"/>
                <a:tab pos="8225736" algn="l"/>
                <a:tab pos="8682721" algn="l"/>
                <a:tab pos="9190484" algn="l"/>
              </a:tabLst>
              <a:defRPr/>
            </a:pPr>
            <a:endParaRPr lang="en-US" sz="4000" dirty="0">
              <a:latin typeface="+mn-lt"/>
            </a:endParaRPr>
          </a:p>
        </p:txBody>
      </p:sp>
      <p:pic>
        <p:nvPicPr>
          <p:cNvPr id="2" name="Audio Recording Nov 27, 2020 at 5:36:20 PM" descr="Audio Recording Nov 27, 2020 at 5:36:20 PM">
            <a:hlinkClick r:id="" action="ppaction://media"/>
            <a:extLst>
              <a:ext uri="{FF2B5EF4-FFF2-40B4-BE49-F238E27FC236}">
                <a16:creationId xmlns:a16="http://schemas.microsoft.com/office/drawing/2014/main" id="{F4533F3C-8716-CC42-80CF-BC59F1F45B3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3264849" y="755650"/>
            <a:ext cx="3225800" cy="3225800"/>
          </a:xfrm>
          <a:prstGeom prst="rect">
            <a:avLst/>
          </a:prstGeom>
        </p:spPr>
      </p:pic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F9EBBBF-B6E8-B146-B5CE-4655D2B53188}"/>
              </a:ext>
            </a:extLst>
          </p:cNvPr>
          <p:cNvSpPr/>
          <p:nvPr/>
        </p:nvSpPr>
        <p:spPr>
          <a:xfrm>
            <a:off x="984250" y="22801619"/>
            <a:ext cx="38258750" cy="8973781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97C4F0-6E67-884B-ABE0-17CC29124A90}"/>
              </a:ext>
            </a:extLst>
          </p:cNvPr>
          <p:cNvSpPr txBox="1"/>
          <p:nvPr/>
        </p:nvSpPr>
        <p:spPr>
          <a:xfrm>
            <a:off x="1237770" y="23391902"/>
            <a:ext cx="1256395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u="sng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Findings: Themes</a:t>
            </a:r>
            <a:endParaRPr lang="en-US" sz="6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4400" b="1" i="1" dirty="0"/>
          </a:p>
          <a:p>
            <a:r>
              <a:rPr lang="en-US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Behavioral Interventions that are Known to be Effective in Classroom Settings for Students with ED</a:t>
            </a:r>
          </a:p>
          <a:p>
            <a:endParaRPr lang="en-US" sz="4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Opportunities to Respond (OTR) (Haydon et al., 2010).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Group Contingency Plans (Hawkins et al., 2015)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r>
              <a:rPr lang="en-US" sz="4400" dirty="0"/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7718C-335D-2E46-BB8B-32E9DE6E4426}"/>
              </a:ext>
            </a:extLst>
          </p:cNvPr>
          <p:cNvSpPr txBox="1"/>
          <p:nvPr/>
        </p:nvSpPr>
        <p:spPr>
          <a:xfrm>
            <a:off x="14527993" y="23545790"/>
            <a:ext cx="116624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Considering Alternate Methods of Behavioral Interventions</a:t>
            </a:r>
          </a:p>
          <a:p>
            <a:endParaRPr lang="en-US" sz="4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Teaching Self-Regulation Strategies (Hansen et al., 2014; Hunter et al., 2017; Kelly &amp; Shogren, 2014; Rafferty, 2012).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Teaching Social Skills (McDaniels et. al, 2017).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Teaching Yoga/Mindfulness (Malow &amp; Austin, 2016; Steiner et al., 2012).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8B5909-B855-FC43-8B72-B092E265EA51}"/>
              </a:ext>
            </a:extLst>
          </p:cNvPr>
          <p:cNvSpPr txBox="1"/>
          <p:nvPr/>
        </p:nvSpPr>
        <p:spPr>
          <a:xfrm>
            <a:off x="26475489" y="23391902"/>
            <a:ext cx="12363237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Capabilities of Adding Games or Technology as/or in Conjunction with the Intervention</a:t>
            </a:r>
          </a:p>
          <a:p>
            <a:endParaRPr lang="en-US" sz="4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Games (Collins et al., 2018; Murphy et al., 2020).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 Technology (Chu &amp; Baker, 2015; Blood et al., 2011; Murry, 2018). </a:t>
            </a:r>
          </a:p>
          <a:p>
            <a:r>
              <a:rPr lang="en-US" sz="4400" dirty="0"/>
              <a:t> </a:t>
            </a:r>
          </a:p>
          <a:p>
            <a:r>
              <a:rPr lang="en-US" sz="44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Adding Teacher Support to the Intervention</a:t>
            </a:r>
          </a:p>
          <a:p>
            <a:endParaRPr lang="en-US" sz="44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Feedback Alone (Ginns &amp; Begeny, 2019).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Coaching Alone (Reinke et al., 2014).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4400" dirty="0"/>
              <a:t>Coaching and Feedback  (Duchaine et al., 2011).</a:t>
            </a:r>
          </a:p>
          <a:p>
            <a:r>
              <a:rPr lang="en-US" sz="4400" dirty="0"/>
              <a:t> </a:t>
            </a:r>
          </a:p>
          <a:p>
            <a:r>
              <a:rPr lang="en-US" sz="4400" dirty="0"/>
              <a:t> </a:t>
            </a:r>
          </a:p>
          <a:p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1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{7D22F635-807B-6C49-8FCE-EBBBFD796560}tf10001058</Template>
  <TotalTime>2047</TotalTime>
  <Pages>1</Pages>
  <Words>489</Words>
  <Application>Microsoft Office PowerPoint</Application>
  <PresentationFormat>Custom</PresentationFormat>
  <Paragraphs>81</Paragraphs>
  <Slides>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Celestial</vt:lpstr>
      <vt:lpstr>      Maribeth Jarvis Monmouth University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Independent Play Behaviors Using Opportunities to Engage in Stereotypic Behavior as Reinforcement  Gregory P. Hanley, Brian A. Iwata, Rachel H. Thompson, &amp; Jana S. Lindberg University Of Florida</dc:title>
  <dc:creator>Kathryn Lubniewski</dc:creator>
  <cp:lastModifiedBy>Robert Smith</cp:lastModifiedBy>
  <cp:revision>190</cp:revision>
  <cp:lastPrinted>2002-03-27T20:40:30Z</cp:lastPrinted>
  <dcterms:created xsi:type="dcterms:W3CDTF">1999-04-12T09:26:27Z</dcterms:created>
  <dcterms:modified xsi:type="dcterms:W3CDTF">2020-12-02T14:48:04Z</dcterms:modified>
</cp:coreProperties>
</file>