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BC5"/>
    <a:srgbClr val="5326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0"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57141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3064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5571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3355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407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28358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12/4/2020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1671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12/4/2020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57705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8708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532544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12/4/2020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59111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12/4/2020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3474573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5F4B48-8183-0B41-B3DE-2C6A810D9F1D}"/>
              </a:ext>
            </a:extLst>
          </p:cNvPr>
          <p:cNvPicPr>
            <a:picLocks noChangeAspect="1"/>
          </p:cNvPicPr>
          <p:nvPr/>
        </p:nvPicPr>
        <p:blipFill>
          <a:blip r:embed="rId4"/>
          <a:stretch>
            <a:fillRect/>
          </a:stretch>
        </p:blipFill>
        <p:spPr>
          <a:xfrm>
            <a:off x="0" y="2"/>
            <a:ext cx="1535373" cy="1110104"/>
          </a:xfrm>
          <a:prstGeom prst="rect">
            <a:avLst/>
          </a:prstGeom>
        </p:spPr>
      </p:pic>
      <p:sp>
        <p:nvSpPr>
          <p:cNvPr id="6" name="TextBox 5">
            <a:extLst>
              <a:ext uri="{FF2B5EF4-FFF2-40B4-BE49-F238E27FC236}">
                <a16:creationId xmlns:a16="http://schemas.microsoft.com/office/drawing/2014/main" id="{8195F2C1-A096-214C-B1FA-825C23CD2B64}"/>
              </a:ext>
            </a:extLst>
          </p:cNvPr>
          <p:cNvSpPr txBox="1"/>
          <p:nvPr/>
        </p:nvSpPr>
        <p:spPr>
          <a:xfrm>
            <a:off x="2613689" y="186604"/>
            <a:ext cx="5830863" cy="1200329"/>
          </a:xfrm>
          <a:prstGeom prst="rect">
            <a:avLst/>
          </a:prstGeom>
          <a:noFill/>
        </p:spPr>
        <p:txBody>
          <a:bodyPr wrap="square">
            <a:spAutoFit/>
          </a:bodyPr>
          <a:lstStyle/>
          <a:p>
            <a:pPr rtl="0"/>
            <a:r>
              <a:rPr lang="en-US" b="1">
                <a:solidFill>
                  <a:srgbClr val="210BC5"/>
                </a:solidFill>
                <a:latin typeface="Times New Roman" panose="02020603050405020304" pitchFamily="18" charset="0"/>
                <a:cs typeface="Times New Roman" panose="02020603050405020304" pitchFamily="18" charset="0"/>
              </a:rPr>
              <a:t>E</a:t>
            </a:r>
            <a:r>
              <a:rPr lang="en-US" sz="1800" b="1" u="none" strike="noStrike">
                <a:solidFill>
                  <a:srgbClr val="210BC5"/>
                </a:solidFill>
                <a:effectLst/>
                <a:latin typeface="Times New Roman" panose="02020603050405020304" pitchFamily="18" charset="0"/>
                <a:cs typeface="Times New Roman" panose="02020603050405020304" pitchFamily="18" charset="0"/>
              </a:rPr>
              <a:t>ffects of Augmentative and alternative communication devices</a:t>
            </a:r>
            <a:r>
              <a:rPr lang="en-US" b="1">
                <a:solidFill>
                  <a:srgbClr val="210BC5"/>
                </a:solidFill>
                <a:latin typeface="Times New Roman" panose="02020603050405020304" pitchFamily="18" charset="0"/>
                <a:cs typeface="Times New Roman" panose="02020603050405020304" pitchFamily="18" charset="0"/>
              </a:rPr>
              <a:t> (</a:t>
            </a:r>
            <a:r>
              <a:rPr lang="en-US" sz="1800" b="1" u="none" strike="noStrike">
                <a:solidFill>
                  <a:srgbClr val="210BC5"/>
                </a:solidFill>
                <a:effectLst/>
                <a:latin typeface="Times New Roman" panose="02020603050405020304" pitchFamily="18" charset="0"/>
                <a:cs typeface="Times New Roman" panose="02020603050405020304" pitchFamily="18" charset="0"/>
              </a:rPr>
              <a:t>AAC) devices</a:t>
            </a:r>
            <a:endParaRPr lang="en-US" b="1">
              <a:solidFill>
                <a:srgbClr val="210BC5"/>
              </a:solidFill>
              <a:effectLst/>
              <a:latin typeface="Times New Roman" panose="02020603050405020304" pitchFamily="18" charset="0"/>
              <a:cs typeface="Times New Roman" panose="02020603050405020304" pitchFamily="18" charset="0"/>
            </a:endParaRPr>
          </a:p>
          <a:p>
            <a:r>
              <a:rPr lang="en-US"/>
              <a:t/>
            </a:r>
            <a:br>
              <a:rPr lang="en-US"/>
            </a:br>
            <a:endParaRPr lang="en-US"/>
          </a:p>
        </p:txBody>
      </p:sp>
      <p:sp>
        <p:nvSpPr>
          <p:cNvPr id="8" name="TextBox 7">
            <a:extLst>
              <a:ext uri="{FF2B5EF4-FFF2-40B4-BE49-F238E27FC236}">
                <a16:creationId xmlns:a16="http://schemas.microsoft.com/office/drawing/2014/main" id="{B028B8EF-F499-034B-A78A-2A3ED2D83503}"/>
              </a:ext>
            </a:extLst>
          </p:cNvPr>
          <p:cNvSpPr txBox="1"/>
          <p:nvPr/>
        </p:nvSpPr>
        <p:spPr>
          <a:xfrm>
            <a:off x="4572001" y="763393"/>
            <a:ext cx="3760953" cy="461665"/>
          </a:xfrm>
          <a:prstGeom prst="rect">
            <a:avLst/>
          </a:prstGeom>
          <a:noFill/>
        </p:spPr>
        <p:txBody>
          <a:bodyPr wrap="square">
            <a:spAutoFit/>
          </a:bodyPr>
          <a:lstStyle/>
          <a:p>
            <a:r>
              <a:rPr lang="en-US" sz="1200" b="0" i="1" u="none" strike="noStrike">
                <a:solidFill>
                  <a:srgbClr val="000000"/>
                </a:solidFill>
                <a:effectLst/>
                <a:latin typeface="Arial" panose="020B0604020202020204" pitchFamily="34" charset="0"/>
              </a:rPr>
              <a:t>Cara Moserowitz</a:t>
            </a:r>
            <a:br>
              <a:rPr lang="en-US" sz="1200" b="0" i="1" u="none" strike="noStrike">
                <a:solidFill>
                  <a:srgbClr val="000000"/>
                </a:solidFill>
                <a:effectLst/>
                <a:latin typeface="Arial" panose="020B0604020202020204" pitchFamily="34" charset="0"/>
              </a:rPr>
            </a:br>
            <a:r>
              <a:rPr lang="en-US" sz="1200" b="1" i="0" u="none" strike="noStrike">
                <a:solidFill>
                  <a:srgbClr val="000000"/>
                </a:solidFill>
                <a:effectLst/>
                <a:latin typeface="Arial" panose="020B0604020202020204" pitchFamily="34" charset="0"/>
              </a:rPr>
              <a:t>Monmouth University</a:t>
            </a:r>
            <a:endParaRPr lang="en-US" sz="1200"/>
          </a:p>
        </p:txBody>
      </p:sp>
      <p:sp>
        <p:nvSpPr>
          <p:cNvPr id="12" name="TextBox 11">
            <a:extLst>
              <a:ext uri="{FF2B5EF4-FFF2-40B4-BE49-F238E27FC236}">
                <a16:creationId xmlns:a16="http://schemas.microsoft.com/office/drawing/2014/main" id="{78F76E32-9192-2248-AD88-0CF41605B3BD}"/>
              </a:ext>
            </a:extLst>
          </p:cNvPr>
          <p:cNvSpPr txBox="1"/>
          <p:nvPr/>
        </p:nvSpPr>
        <p:spPr>
          <a:xfrm>
            <a:off x="0" y="879101"/>
            <a:ext cx="3957851" cy="5447645"/>
          </a:xfrm>
          <a:prstGeom prst="rect">
            <a:avLst/>
          </a:prstGeom>
          <a:noFill/>
        </p:spPr>
        <p:txBody>
          <a:bodyPr wrap="square">
            <a:spAutoFit/>
          </a:bodyPr>
          <a:lstStyle/>
          <a:p>
            <a:pPr indent="-1566863" algn="ctr" rtl="0">
              <a:spcBef>
                <a:spcPts val="0"/>
              </a:spcBef>
              <a:spcAft>
                <a:spcPts val="0"/>
              </a:spcAft>
            </a:pPr>
            <a:r>
              <a:rPr lang="en-US" sz="1200" b="1" i="1" u="sng">
                <a:effectLst/>
                <a:latin typeface="Calibri" panose="020F0502020204030204" pitchFamily="34" charset="0"/>
              </a:rPr>
              <a:t>Background</a:t>
            </a:r>
            <a:endParaRPr lang="en-US" sz="1200" b="0">
              <a:effectLst/>
            </a:endParaRPr>
          </a:p>
          <a:p>
            <a:pPr marL="285750" indent="-171450" rtl="0" fontAlgn="base">
              <a:spcBef>
                <a:spcPts val="0"/>
              </a:spcBef>
              <a:spcAft>
                <a:spcPts val="0"/>
              </a:spcAft>
              <a:buFont typeface="Arial" panose="020B0604020202020204" pitchFamily="34" charset="0"/>
              <a:buChar char="•"/>
            </a:pPr>
            <a:r>
              <a:rPr lang="en-US" sz="1200" b="1" i="0" u="none" strike="noStrike">
                <a:solidFill>
                  <a:schemeClr val="accent6">
                    <a:lumMod val="75000"/>
                  </a:schemeClr>
                </a:solidFill>
                <a:effectLst/>
                <a:latin typeface="Arial" panose="020B0604020202020204" pitchFamily="34" charset="0"/>
              </a:rPr>
              <a:t>What is an AAC device?</a:t>
            </a:r>
          </a:p>
          <a:p>
            <a:pPr marL="114300" rtl="0" fontAlgn="base">
              <a:spcBef>
                <a:spcPts val="0"/>
              </a:spcBef>
              <a:spcAft>
                <a:spcPts val="0"/>
              </a:spcAft>
            </a:pPr>
            <a:r>
              <a:rPr lang="en-US" sz="1200" b="0">
                <a:solidFill>
                  <a:srgbClr val="532675"/>
                </a:solidFill>
                <a:effectLst/>
                <a:latin typeface="Arial" panose="020B0604020202020204" pitchFamily="34" charset="0"/>
              </a:rPr>
              <a:t>Alternative way of communicating for students with Autism Spectrum Disorder (ASD). There are two different types, aided and unaided. Aided include communication boards, speech generated devices, pictures, and writing. Unaided devices include gestures and sign language (Ganz et al., 2014).</a:t>
            </a:r>
          </a:p>
          <a:p>
            <a:pPr marL="114300" rtl="0" fontAlgn="base">
              <a:spcBef>
                <a:spcPts val="0"/>
              </a:spcBef>
              <a:spcAft>
                <a:spcPts val="0"/>
              </a:spcAft>
            </a:pPr>
            <a:endParaRPr lang="en-US" sz="1200" b="1">
              <a:solidFill>
                <a:srgbClr val="532675"/>
              </a:solidFill>
              <a:effectLst/>
              <a:latin typeface="Arial" panose="020B0604020202020204" pitchFamily="34" charset="0"/>
            </a:endParaRPr>
          </a:p>
          <a:p>
            <a:pPr marL="285750" indent="-171450" rtl="0" fontAlgn="base">
              <a:spcBef>
                <a:spcPts val="0"/>
              </a:spcBef>
              <a:spcAft>
                <a:spcPts val="0"/>
              </a:spcAft>
              <a:buFont typeface="Arial" panose="020B0604020202020204" pitchFamily="34" charset="0"/>
              <a:buChar char="•"/>
            </a:pPr>
            <a:r>
              <a:rPr lang="en-US" sz="1200" b="1">
                <a:solidFill>
                  <a:schemeClr val="accent6">
                    <a:lumMod val="75000"/>
                  </a:schemeClr>
                </a:solidFill>
                <a:effectLst/>
                <a:latin typeface="Arial" panose="020B0604020202020204" pitchFamily="34" charset="0"/>
              </a:rPr>
              <a:t>How can </a:t>
            </a:r>
            <a:r>
              <a:rPr lang="en-US" sz="1200" b="1">
                <a:solidFill>
                  <a:schemeClr val="accent6">
                    <a:lumMod val="75000"/>
                  </a:schemeClr>
                </a:solidFill>
                <a:latin typeface="Arial" panose="020B0604020202020204" pitchFamily="34" charset="0"/>
              </a:rPr>
              <a:t>an AAC device help students in the classroom?</a:t>
            </a:r>
          </a:p>
          <a:p>
            <a:pPr marL="114300" rtl="0" fontAlgn="base">
              <a:spcBef>
                <a:spcPts val="0"/>
              </a:spcBef>
              <a:spcAft>
                <a:spcPts val="0"/>
              </a:spcAft>
            </a:pPr>
            <a:r>
              <a:rPr lang="en-US" sz="1200" b="0">
                <a:solidFill>
                  <a:srgbClr val="532675"/>
                </a:solidFill>
                <a:effectLst/>
                <a:latin typeface="Arial" panose="020B0604020202020204" pitchFamily="34" charset="0"/>
              </a:rPr>
              <a:t>AAC devices gives a chance for students who cannot vocalize what they want a way to express their feelings. AAC device can increase communication, by giving students means to express their wants and needs with others (McNaughton et al., 2018). </a:t>
            </a:r>
          </a:p>
          <a:p>
            <a:pPr marL="114300" rtl="0" fontAlgn="base">
              <a:spcBef>
                <a:spcPts val="0"/>
              </a:spcBef>
              <a:spcAft>
                <a:spcPts val="0"/>
              </a:spcAft>
            </a:pPr>
            <a:endParaRPr lang="en-US" sz="1200" b="0">
              <a:solidFill>
                <a:srgbClr val="532675"/>
              </a:solidFill>
              <a:effectLst/>
              <a:latin typeface="Arial" panose="020B0604020202020204" pitchFamily="34" charset="0"/>
            </a:endParaRPr>
          </a:p>
          <a:p>
            <a:pPr marL="114300" rtl="0" fontAlgn="base">
              <a:spcBef>
                <a:spcPts val="0"/>
              </a:spcBef>
              <a:spcAft>
                <a:spcPts val="0"/>
              </a:spcAft>
            </a:pPr>
            <a:r>
              <a:rPr lang="en-US" sz="1200" b="1" i="1" u="sng">
                <a:effectLst/>
                <a:latin typeface="Calibri" panose="020F0502020204030204" pitchFamily="34" charset="0"/>
              </a:rPr>
              <a:t>Purpose</a:t>
            </a:r>
            <a:endParaRPr lang="en-US" sz="1200" b="0">
              <a:effectLst/>
            </a:endParaRPr>
          </a:p>
          <a:p>
            <a:pPr marL="114300" rtl="0" fontAlgn="base">
              <a:spcBef>
                <a:spcPts val="0"/>
              </a:spcBef>
              <a:spcAft>
                <a:spcPts val="0"/>
              </a:spcAft>
            </a:pPr>
            <a:r>
              <a:rPr lang="en-US" sz="1200" b="0" i="0" u="none" strike="noStrike">
                <a:solidFill>
                  <a:srgbClr val="532675"/>
                </a:solidFill>
                <a:effectLst/>
                <a:latin typeface="Arial" panose="020B0604020202020204" pitchFamily="34" charset="0"/>
              </a:rPr>
              <a:t>The purpose of this literature review is to see the effects of a student using an AAC device in the classroom. </a:t>
            </a:r>
          </a:p>
          <a:p>
            <a:pPr indent="-455613" algn="ctr" rtl="0">
              <a:spcBef>
                <a:spcPts val="0"/>
              </a:spcBef>
              <a:spcAft>
                <a:spcPts val="0"/>
              </a:spcAft>
            </a:pPr>
            <a:r>
              <a:rPr lang="en-US" sz="1200" b="0">
                <a:effectLst/>
              </a:rPr>
              <a:t/>
            </a:r>
            <a:br>
              <a:rPr lang="en-US" sz="1200" b="0">
                <a:effectLst/>
              </a:rPr>
            </a:br>
            <a:r>
              <a:rPr lang="en-US" sz="1200" b="1" i="1" u="sng">
                <a:effectLst/>
                <a:latin typeface="Calibri" panose="020F0502020204030204" pitchFamily="34" charset="0"/>
              </a:rPr>
              <a:t> Methods</a:t>
            </a:r>
            <a:endParaRPr lang="en-US" sz="1200" b="0">
              <a:effectLst/>
            </a:endParaRPr>
          </a:p>
          <a:p>
            <a:pPr marL="114300" rtl="0" fontAlgn="base">
              <a:spcBef>
                <a:spcPts val="0"/>
              </a:spcBef>
              <a:spcAft>
                <a:spcPts val="0"/>
              </a:spcAft>
              <a:buFont typeface="Arial" panose="020B0604020202020204" pitchFamily="34" charset="0"/>
              <a:buChar char="•"/>
            </a:pPr>
            <a:r>
              <a:rPr lang="en-US" sz="1200" b="0" i="0" u="none" strike="noStrike">
                <a:solidFill>
                  <a:srgbClr val="532675"/>
                </a:solidFill>
                <a:effectLst/>
                <a:latin typeface="Calibri" panose="020F0502020204030204" pitchFamily="34" charset="0"/>
              </a:rPr>
              <a:t>Researched 20 peer reviewed articles, utilizing the Monmouth University library database. Keywords included:</a:t>
            </a:r>
          </a:p>
          <a:p>
            <a:pPr marL="1028700" lvl="2" fontAlgn="base">
              <a:buFont typeface="Arial" panose="020B0604020202020204" pitchFamily="34" charset="0"/>
              <a:buChar char="•"/>
            </a:pPr>
            <a:r>
              <a:rPr lang="en-US" sz="1200" b="0" i="0" u="none" strike="noStrike">
                <a:solidFill>
                  <a:srgbClr val="532675"/>
                </a:solidFill>
                <a:effectLst/>
                <a:latin typeface="Calibri" panose="020F0502020204030204" pitchFamily="34" charset="0"/>
              </a:rPr>
              <a:t>AAC devices</a:t>
            </a:r>
          </a:p>
          <a:p>
            <a:pPr marL="1028700" lvl="2" fontAlgn="base">
              <a:buFont typeface="Arial" panose="020B0604020202020204" pitchFamily="34" charset="0"/>
              <a:buChar char="•"/>
            </a:pPr>
            <a:r>
              <a:rPr lang="en-US" sz="1200">
                <a:solidFill>
                  <a:srgbClr val="532675"/>
                </a:solidFill>
                <a:latin typeface="Calibri" panose="020F0502020204030204" pitchFamily="34" charset="0"/>
              </a:rPr>
              <a:t>AAC devices and inclusion classroom</a:t>
            </a:r>
          </a:p>
          <a:p>
            <a:pPr marL="1028700" lvl="2" fontAlgn="base">
              <a:buFont typeface="Arial" panose="020B0604020202020204" pitchFamily="34" charset="0"/>
              <a:buChar char="•"/>
            </a:pPr>
            <a:r>
              <a:rPr lang="en-US" sz="1200" b="0" i="0" u="none" strike="noStrike">
                <a:solidFill>
                  <a:srgbClr val="532675"/>
                </a:solidFill>
                <a:effectLst/>
                <a:latin typeface="Calibri" panose="020F0502020204030204" pitchFamily="34" charset="0"/>
              </a:rPr>
              <a:t>AAC devices and ASD</a:t>
            </a:r>
          </a:p>
        </p:txBody>
      </p:sp>
      <p:sp>
        <p:nvSpPr>
          <p:cNvPr id="14" name="TextBox 13">
            <a:extLst>
              <a:ext uri="{FF2B5EF4-FFF2-40B4-BE49-F238E27FC236}">
                <a16:creationId xmlns:a16="http://schemas.microsoft.com/office/drawing/2014/main" id="{D21C4DD3-69F9-FA41-B10A-19D00FB0E5EC}"/>
              </a:ext>
            </a:extLst>
          </p:cNvPr>
          <p:cNvSpPr txBox="1"/>
          <p:nvPr/>
        </p:nvSpPr>
        <p:spPr>
          <a:xfrm>
            <a:off x="4021113" y="1282669"/>
            <a:ext cx="3701955" cy="5170646"/>
          </a:xfrm>
          <a:prstGeom prst="rect">
            <a:avLst/>
          </a:prstGeom>
          <a:noFill/>
        </p:spPr>
        <p:txBody>
          <a:bodyPr wrap="square">
            <a:spAutoFit/>
          </a:bodyPr>
          <a:lstStyle/>
          <a:p>
            <a:pPr lvl="3"/>
            <a:r>
              <a:rPr lang="en-US" sz="1100" b="1" u="sng">
                <a:solidFill>
                  <a:srgbClr val="210BC5"/>
                </a:solidFill>
                <a:latin typeface="Calibri" panose="020F0502020204030204" pitchFamily="34" charset="0"/>
              </a:rPr>
              <a:t>Themes</a:t>
            </a:r>
          </a:p>
          <a:p>
            <a:endParaRPr lang="en-US" sz="1100" b="1" u="sng" strike="noStrike">
              <a:solidFill>
                <a:srgbClr val="210BC5"/>
              </a:solidFill>
              <a:effectLst/>
              <a:latin typeface="Calibri" panose="020F0502020204030204" pitchFamily="34" charset="0"/>
            </a:endParaRPr>
          </a:p>
          <a:p>
            <a:r>
              <a:rPr lang="en-US" sz="1100" b="1" u="sng">
                <a:solidFill>
                  <a:schemeClr val="accent6">
                    <a:lumMod val="75000"/>
                  </a:schemeClr>
                </a:solidFill>
                <a:latin typeface="Calibri" panose="020F0502020204030204" pitchFamily="34" charset="0"/>
              </a:rPr>
              <a:t>Classroom Performance</a:t>
            </a:r>
          </a:p>
          <a:p>
            <a:pPr marL="171450" indent="-171450">
              <a:buFont typeface="Arial" panose="020B0604020202020204" pitchFamily="34" charset="0"/>
              <a:buChar char="•"/>
            </a:pPr>
            <a:r>
              <a:rPr lang="en-US" sz="1100" strike="noStrike">
                <a:solidFill>
                  <a:srgbClr val="210BC5"/>
                </a:solidFill>
                <a:effectLst/>
                <a:latin typeface="Calibri" panose="020F0502020204030204" pitchFamily="34" charset="0"/>
              </a:rPr>
              <a:t>St</a:t>
            </a:r>
            <a:r>
              <a:rPr lang="en-US" sz="1100">
                <a:solidFill>
                  <a:srgbClr val="210BC5"/>
                </a:solidFill>
                <a:latin typeface="Calibri" panose="020F0502020204030204" pitchFamily="34" charset="0"/>
              </a:rPr>
              <a:t>udents who use AAC devices increase their interaction with other peers (Chung et al., 2012). Interacting with their peers also helps with their development (Chung et al., 2012). </a:t>
            </a:r>
          </a:p>
          <a:p>
            <a:pPr marL="171450" indent="-171450">
              <a:buFont typeface="Arial" panose="020B0604020202020204" pitchFamily="34" charset="0"/>
              <a:buChar char="•"/>
            </a:pPr>
            <a:r>
              <a:rPr lang="en-US" sz="1100">
                <a:solidFill>
                  <a:srgbClr val="210BC5"/>
                </a:solidFill>
                <a:latin typeface="Calibri" panose="020F0502020204030204" pitchFamily="34" charset="0"/>
              </a:rPr>
              <a:t>Students with an AAC device are able to communicate </a:t>
            </a:r>
            <a:r>
              <a:rPr lang="en-US" sz="1100" strike="noStrike">
                <a:solidFill>
                  <a:srgbClr val="210BC5"/>
                </a:solidFill>
                <a:effectLst/>
                <a:latin typeface="Calibri" panose="020F0502020204030204" pitchFamily="34" charset="0"/>
              </a:rPr>
              <a:t>with peers using gestures, sign language, and pictures (Thistle &amp; Wilkerson et al., 2014).</a:t>
            </a:r>
          </a:p>
          <a:p>
            <a:pPr marL="171450" indent="-171450">
              <a:buFont typeface="Arial" panose="020B0604020202020204" pitchFamily="34" charset="0"/>
              <a:buChar char="•"/>
            </a:pPr>
            <a:r>
              <a:rPr lang="en-US" sz="1100" strike="noStrike">
                <a:solidFill>
                  <a:srgbClr val="210BC5"/>
                </a:solidFill>
                <a:effectLst/>
                <a:latin typeface="Calibri" panose="020F0502020204030204" pitchFamily="34" charset="0"/>
              </a:rPr>
              <a:t>Increase communication with peers (Barker et al., 2013). Students are able</a:t>
            </a:r>
            <a:r>
              <a:rPr lang="en-US" sz="1100">
                <a:solidFill>
                  <a:srgbClr val="210BC5"/>
                </a:solidFill>
                <a:latin typeface="Calibri" panose="020F0502020204030204" pitchFamily="34" charset="0"/>
              </a:rPr>
              <a:t> to express themselves to different people in many different settings. </a:t>
            </a:r>
          </a:p>
          <a:p>
            <a:r>
              <a:rPr lang="en-US" sz="1100" b="1" u="sng">
                <a:solidFill>
                  <a:schemeClr val="accent6">
                    <a:lumMod val="75000"/>
                  </a:schemeClr>
                </a:solidFill>
                <a:latin typeface="Calibri" panose="020F0502020204030204" pitchFamily="34" charset="0"/>
              </a:rPr>
              <a:t>Collaborative approach</a:t>
            </a:r>
          </a:p>
          <a:p>
            <a:pPr marL="171450" indent="-171450">
              <a:buFont typeface="Arial" panose="020B0604020202020204" pitchFamily="34" charset="0"/>
              <a:buChar char="•"/>
            </a:pPr>
            <a:r>
              <a:rPr lang="en-US" sz="1100" strike="noStrike">
                <a:solidFill>
                  <a:srgbClr val="210BC5"/>
                </a:solidFill>
                <a:effectLst/>
                <a:latin typeface="Calibri" panose="020F0502020204030204" pitchFamily="34" charset="0"/>
              </a:rPr>
              <a:t>Teachers, parents, paraprofessionals</a:t>
            </a:r>
            <a:r>
              <a:rPr lang="en-US" sz="1100">
                <a:solidFill>
                  <a:srgbClr val="210BC5"/>
                </a:solidFill>
                <a:latin typeface="Calibri" panose="020F0502020204030204" pitchFamily="34" charset="0"/>
              </a:rPr>
              <a:t> all need to work together to ensure the AAC device is being utilized. </a:t>
            </a:r>
          </a:p>
          <a:p>
            <a:pPr marL="171450" indent="-171450">
              <a:buFont typeface="Arial" panose="020B0604020202020204" pitchFamily="34" charset="0"/>
              <a:buChar char="•"/>
            </a:pPr>
            <a:r>
              <a:rPr lang="en-US" sz="1100" strike="noStrike">
                <a:solidFill>
                  <a:srgbClr val="210BC5"/>
                </a:solidFill>
                <a:effectLst/>
                <a:latin typeface="Calibri" panose="020F0502020204030204" pitchFamily="34" charset="0"/>
              </a:rPr>
              <a:t>Team approach which includes, parents, teachers, paraprofessionals, and speech language pathologists has the best outcome (Anderson et al., 2015).</a:t>
            </a:r>
          </a:p>
          <a:p>
            <a:pPr marL="171450" indent="-171450">
              <a:buFont typeface="Arial" panose="020B0604020202020204" pitchFamily="34" charset="0"/>
              <a:buChar char="•"/>
            </a:pPr>
            <a:r>
              <a:rPr lang="en-US" sz="1100">
                <a:solidFill>
                  <a:srgbClr val="210BC5"/>
                </a:solidFill>
                <a:latin typeface="Calibri" panose="020F0502020204030204" pitchFamily="34" charset="0"/>
              </a:rPr>
              <a:t>Students interaction and communication will thrive when everyone has the proper training as well as has their input.</a:t>
            </a:r>
          </a:p>
          <a:p>
            <a:r>
              <a:rPr lang="en-US" sz="1100" b="1" u="sng" strike="noStrike">
                <a:solidFill>
                  <a:schemeClr val="accent6">
                    <a:lumMod val="75000"/>
                  </a:schemeClr>
                </a:solidFill>
                <a:effectLst/>
                <a:latin typeface="Calibri" panose="020F0502020204030204" pitchFamily="34" charset="0"/>
              </a:rPr>
              <a:t>Preferences</a:t>
            </a:r>
          </a:p>
          <a:p>
            <a:pPr marL="171450" indent="-171450">
              <a:buFont typeface="Arial" panose="020B0604020202020204" pitchFamily="34" charset="0"/>
              <a:buChar char="•"/>
            </a:pPr>
            <a:r>
              <a:rPr lang="en-US" sz="1100">
                <a:solidFill>
                  <a:srgbClr val="210BC5"/>
                </a:solidFill>
                <a:latin typeface="Calibri" panose="020F0502020204030204" pitchFamily="34" charset="0"/>
              </a:rPr>
              <a:t>Two different types of AAC devices aided and unaided ( Ganz et al., 2014). </a:t>
            </a:r>
          </a:p>
          <a:p>
            <a:pPr marL="171450" indent="-171450">
              <a:buFont typeface="Arial" panose="020B0604020202020204" pitchFamily="34" charset="0"/>
              <a:buChar char="•"/>
            </a:pPr>
            <a:r>
              <a:rPr lang="en-US" sz="1100" strike="noStrike">
                <a:solidFill>
                  <a:srgbClr val="210BC5"/>
                </a:solidFill>
                <a:effectLst/>
                <a:latin typeface="Calibri" panose="020F0502020204030204" pitchFamily="34" charset="0"/>
              </a:rPr>
              <a:t>In order for the child </a:t>
            </a:r>
            <a:r>
              <a:rPr lang="en-US" sz="1100">
                <a:solidFill>
                  <a:srgbClr val="210BC5"/>
                </a:solidFill>
                <a:latin typeface="Calibri" panose="020F0502020204030204" pitchFamily="34" charset="0"/>
              </a:rPr>
              <a:t>to use their AAC device the family and the child, has to fit the child’s needs (Wegner, 2015).</a:t>
            </a:r>
          </a:p>
          <a:p>
            <a:pPr marL="171450" indent="-171450">
              <a:buFont typeface="Arial" panose="020B0604020202020204" pitchFamily="34" charset="0"/>
              <a:buChar char="•"/>
            </a:pPr>
            <a:r>
              <a:rPr lang="en-US" sz="1100" strike="noStrike">
                <a:solidFill>
                  <a:srgbClr val="210BC5"/>
                </a:solidFill>
                <a:effectLst/>
                <a:latin typeface="Calibri" panose="020F0502020204030204" pitchFamily="34" charset="0"/>
              </a:rPr>
              <a:t>The child and the family have to </a:t>
            </a:r>
            <a:r>
              <a:rPr lang="en-US" sz="1100">
                <a:solidFill>
                  <a:srgbClr val="210BC5"/>
                </a:solidFill>
                <a:latin typeface="Calibri" panose="020F0502020204030204" pitchFamily="34" charset="0"/>
              </a:rPr>
              <a:t>be motivated to use it, so it ensures that the child will use it a much as possible (Light et al., 2018).</a:t>
            </a:r>
            <a:endParaRPr lang="en-US" sz="1100" strike="noStrike">
              <a:solidFill>
                <a:srgbClr val="210BC5"/>
              </a:solidFill>
              <a:effectLst/>
              <a:latin typeface="Calibri" panose="020F0502020204030204" pitchFamily="34" charset="0"/>
            </a:endParaRPr>
          </a:p>
          <a:p>
            <a:pPr lvl="1" fontAlgn="base">
              <a:buFont typeface="Arial" panose="020B0604020202020204" pitchFamily="34" charset="0"/>
              <a:buChar char="•"/>
            </a:pPr>
            <a:endParaRPr lang="en-US" sz="1100" b="1" i="1">
              <a:solidFill>
                <a:srgbClr val="210BC5"/>
              </a:solidFill>
              <a:latin typeface="Calibri" panose="020F0502020204030204" pitchFamily="34" charset="0"/>
            </a:endParaRPr>
          </a:p>
        </p:txBody>
      </p:sp>
      <p:sp>
        <p:nvSpPr>
          <p:cNvPr id="16" name="TextBox 15">
            <a:extLst>
              <a:ext uri="{FF2B5EF4-FFF2-40B4-BE49-F238E27FC236}">
                <a16:creationId xmlns:a16="http://schemas.microsoft.com/office/drawing/2014/main" id="{96C7DB84-6EA6-9549-8169-76F282152AEC}"/>
              </a:ext>
            </a:extLst>
          </p:cNvPr>
          <p:cNvSpPr txBox="1"/>
          <p:nvPr/>
        </p:nvSpPr>
        <p:spPr>
          <a:xfrm>
            <a:off x="7723069" y="1485481"/>
            <a:ext cx="4389318" cy="4616648"/>
          </a:xfrm>
          <a:prstGeom prst="rect">
            <a:avLst/>
          </a:prstGeom>
          <a:noFill/>
        </p:spPr>
        <p:txBody>
          <a:bodyPr wrap="square">
            <a:spAutoFit/>
          </a:bodyPr>
          <a:lstStyle/>
          <a:p>
            <a:pPr algn="ctr" rtl="0">
              <a:spcBef>
                <a:spcPts val="0"/>
              </a:spcBef>
              <a:spcAft>
                <a:spcPts val="0"/>
              </a:spcAft>
            </a:pPr>
            <a:r>
              <a:rPr lang="en-US" sz="1200" b="0">
                <a:effectLst/>
              </a:rPr>
              <a:t/>
            </a:r>
            <a:br>
              <a:rPr lang="en-US" sz="1200" b="0">
                <a:effectLst/>
              </a:rPr>
            </a:br>
            <a:r>
              <a:rPr lang="en-US" sz="1200" b="1" i="1" u="sng">
                <a:effectLst/>
                <a:latin typeface="Calibri" panose="020F0502020204030204" pitchFamily="34" charset="0"/>
              </a:rPr>
              <a:t>Limitations</a:t>
            </a:r>
            <a:endParaRPr lang="en-US" sz="1200" b="0">
              <a:effectLst/>
            </a:endParaRPr>
          </a:p>
          <a:p>
            <a:pPr rtl="0" fontAlgn="base">
              <a:spcBef>
                <a:spcPts val="0"/>
              </a:spcBef>
              <a:spcAft>
                <a:spcPts val="0"/>
              </a:spcAft>
            </a:pPr>
            <a:r>
              <a:rPr lang="en-US" sz="1200" b="0" i="0" u="none" strike="noStrike">
                <a:solidFill>
                  <a:srgbClr val="532675"/>
                </a:solidFill>
                <a:effectLst/>
                <a:latin typeface="Calibri" panose="020F0502020204030204" pitchFamily="34" charset="0"/>
              </a:rPr>
              <a:t>One limitation to this study was the lack of research on bigger populations. A lot of the research conducted was on small populations and single case studies. Another limitation is that it is still an emerging field therefore some practitioners are not on board with it. </a:t>
            </a:r>
          </a:p>
          <a:p>
            <a:pPr algn="ctr" rtl="0">
              <a:spcBef>
                <a:spcPts val="0"/>
              </a:spcBef>
              <a:spcAft>
                <a:spcPts val="0"/>
              </a:spcAft>
            </a:pPr>
            <a:r>
              <a:rPr lang="en-US" sz="1200" b="0">
                <a:effectLst/>
              </a:rPr>
              <a:t/>
            </a:r>
            <a:br>
              <a:rPr lang="en-US" sz="1200" b="0">
                <a:effectLst/>
              </a:rPr>
            </a:br>
            <a:r>
              <a:rPr lang="en-US" sz="1200" b="1" i="1" u="sng">
                <a:effectLst/>
                <a:latin typeface="Calibri" panose="020F0502020204030204" pitchFamily="34" charset="0"/>
              </a:rPr>
              <a:t>Discussion</a:t>
            </a:r>
            <a:endParaRPr lang="en-US" sz="1200" b="0">
              <a:effectLst/>
            </a:endParaRPr>
          </a:p>
          <a:p>
            <a:pPr rtl="0" fontAlgn="base">
              <a:spcBef>
                <a:spcPts val="0"/>
              </a:spcBef>
              <a:spcAft>
                <a:spcPts val="0"/>
              </a:spcAft>
              <a:buFont typeface="Arial" panose="020B0604020202020204" pitchFamily="34" charset="0"/>
              <a:buChar char="•"/>
            </a:pPr>
            <a:r>
              <a:rPr lang="en-US" sz="1200" b="0" i="0" u="none" strike="noStrike">
                <a:solidFill>
                  <a:srgbClr val="532675"/>
                </a:solidFill>
                <a:effectLst/>
                <a:latin typeface="Calibri" panose="020F0502020204030204" pitchFamily="34" charset="0"/>
              </a:rPr>
              <a:t>AAC devices really improve students communication and allows them to thrive in the classroom.</a:t>
            </a:r>
          </a:p>
          <a:p>
            <a:pPr rtl="0" fontAlgn="base">
              <a:spcBef>
                <a:spcPts val="0"/>
              </a:spcBef>
              <a:spcAft>
                <a:spcPts val="0"/>
              </a:spcAft>
              <a:buFont typeface="Arial" panose="020B0604020202020204" pitchFamily="34" charset="0"/>
              <a:buChar char="•"/>
            </a:pPr>
            <a:r>
              <a:rPr lang="en-US" sz="1200">
                <a:solidFill>
                  <a:srgbClr val="532675"/>
                </a:solidFill>
                <a:latin typeface="Calibri" panose="020F0502020204030204" pitchFamily="34" charset="0"/>
              </a:rPr>
              <a:t>Being able to communicate how they are feeling gives them a chance to express themselves.</a:t>
            </a:r>
          </a:p>
          <a:p>
            <a:pPr rtl="0" fontAlgn="base">
              <a:spcBef>
                <a:spcPts val="0"/>
              </a:spcBef>
              <a:spcAft>
                <a:spcPts val="0"/>
              </a:spcAft>
              <a:buFont typeface="Arial" panose="020B0604020202020204" pitchFamily="34" charset="0"/>
              <a:buChar char="•"/>
            </a:pPr>
            <a:r>
              <a:rPr lang="en-US" sz="1200">
                <a:solidFill>
                  <a:srgbClr val="532675"/>
                </a:solidFill>
                <a:latin typeface="Calibri" panose="020F0502020204030204" pitchFamily="34" charset="0"/>
              </a:rPr>
              <a:t>AAC devices really benefit the child, they will be able to thrive in the classroom, have a hands on apporach from everyone involved with the student which includes, teachers, paraprofessionals, as well as the parents, and have a say in how they communicate. </a:t>
            </a:r>
          </a:p>
          <a:p>
            <a:pPr rtl="0" fontAlgn="base">
              <a:spcBef>
                <a:spcPts val="0"/>
              </a:spcBef>
              <a:spcAft>
                <a:spcPts val="0"/>
              </a:spcAft>
              <a:buFont typeface="Arial" panose="020B0604020202020204" pitchFamily="34" charset="0"/>
              <a:buChar char="•"/>
            </a:pPr>
            <a:r>
              <a:rPr lang="en-US" sz="1200" b="0" i="0" u="none" strike="noStrike">
                <a:solidFill>
                  <a:srgbClr val="532675"/>
                </a:solidFill>
                <a:effectLst/>
                <a:latin typeface="Calibri" panose="020F0502020204030204" pitchFamily="34" charset="0"/>
              </a:rPr>
              <a:t>Overall AAC devices really help </a:t>
            </a:r>
            <a:r>
              <a:rPr lang="en-US" sz="1200">
                <a:solidFill>
                  <a:srgbClr val="532675"/>
                </a:solidFill>
                <a:latin typeface="Calibri" panose="020F0502020204030204" pitchFamily="34" charset="0"/>
              </a:rPr>
              <a:t>students in and outside the classroom.</a:t>
            </a:r>
            <a:endParaRPr lang="en-US" sz="1200" b="0" i="0" u="none" strike="noStrike">
              <a:solidFill>
                <a:srgbClr val="532675"/>
              </a:solidFill>
              <a:effectLst/>
              <a:latin typeface="Calibri" panose="020F0502020204030204" pitchFamily="34" charset="0"/>
            </a:endParaRPr>
          </a:p>
          <a:p>
            <a:pPr algn="ctr" rtl="0">
              <a:spcBef>
                <a:spcPts val="0"/>
              </a:spcBef>
              <a:spcAft>
                <a:spcPts val="0"/>
              </a:spcAft>
            </a:pPr>
            <a:r>
              <a:rPr lang="en-US" sz="1200" b="0">
                <a:effectLst/>
              </a:rPr>
              <a:t/>
            </a:r>
            <a:br>
              <a:rPr lang="en-US" sz="1200" b="0">
                <a:effectLst/>
              </a:rPr>
            </a:br>
            <a:r>
              <a:rPr lang="en-US" sz="1200" b="1" i="1" u="sng">
                <a:effectLst/>
                <a:latin typeface="Calibri" panose="020F0502020204030204" pitchFamily="34" charset="0"/>
              </a:rPr>
              <a:t>Implications</a:t>
            </a:r>
            <a:endParaRPr lang="en-US" sz="1200">
              <a:solidFill>
                <a:srgbClr val="532675"/>
              </a:solidFill>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1200" b="0" i="0" u="none" strike="noStrike">
                <a:solidFill>
                  <a:srgbClr val="532675"/>
                </a:solidFill>
                <a:effectLst/>
                <a:latin typeface="Calibri" panose="020F0502020204030204" pitchFamily="34" charset="0"/>
              </a:rPr>
              <a:t>The next steps of this </a:t>
            </a:r>
            <a:r>
              <a:rPr lang="en-US" sz="1200">
                <a:solidFill>
                  <a:srgbClr val="532675"/>
                </a:solidFill>
                <a:latin typeface="Calibri" panose="020F0502020204030204" pitchFamily="34" charset="0"/>
              </a:rPr>
              <a:t>research include more research on larger populations of students who use AAC devices as well as providing more training for staff that work with students with an AAC device. </a:t>
            </a:r>
            <a:endParaRPr lang="en-US" sz="1200" b="0" i="0" u="none" strike="noStrike">
              <a:solidFill>
                <a:srgbClr val="532675"/>
              </a:solidFill>
              <a:effectLst/>
              <a:latin typeface="Calibri" panose="020F0502020204030204" pitchFamily="34" charset="0"/>
            </a:endParaRPr>
          </a:p>
        </p:txBody>
      </p:sp>
      <p:pic>
        <p:nvPicPr>
          <p:cNvPr id="2" name="Record (online-voice-recorder.com) (35).mp3">
            <a:hlinkClick r:id="" action="ppaction://media"/>
            <a:extLst>
              <a:ext uri="{FF2B5EF4-FFF2-40B4-BE49-F238E27FC236}">
                <a16:creationId xmlns:a16="http://schemas.microsoft.com/office/drawing/2014/main" id="{D4214470-C573-DE46-AA7E-2A921E14E52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14947" y="454705"/>
            <a:ext cx="827964" cy="827964"/>
          </a:xfrm>
          <a:prstGeom prst="rect">
            <a:avLst/>
          </a:prstGeom>
        </p:spPr>
      </p:pic>
    </p:spTree>
    <p:extLst>
      <p:ext uri="{BB962C8B-B14F-4D97-AF65-F5344CB8AC3E}">
        <p14:creationId xmlns:p14="http://schemas.microsoft.com/office/powerpoint/2010/main" val="344910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0</TotalTime>
  <Words>600</Words>
  <Application>Microsoft Office PowerPoint</Application>
  <PresentationFormat>Widescreen</PresentationFormat>
  <Paragraphs>40</Paragraphs>
  <Slides>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Times New Roman</vt:lpstr>
      <vt:lpstr>Wingdings 2</vt:lpstr>
      <vt:lpstr>Frame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 Moserowitz</dc:creator>
  <cp:lastModifiedBy>Robert Smith</cp:lastModifiedBy>
  <cp:revision>4</cp:revision>
  <dcterms:created xsi:type="dcterms:W3CDTF">2020-11-25T00:24:18Z</dcterms:created>
  <dcterms:modified xsi:type="dcterms:W3CDTF">2020-12-04T18:56:02Z</dcterms:modified>
</cp:coreProperties>
</file>