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8FF"/>
    <a:srgbClr val="FF9F64"/>
    <a:srgbClr val="FF535D"/>
    <a:srgbClr val="FF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62"/>
    <p:restoredTop sz="95781"/>
  </p:normalViewPr>
  <p:slideViewPr>
    <p:cSldViewPr snapToGrid="0" snapToObjects="1">
      <p:cViewPr varScale="1">
        <p:scale>
          <a:sx n="85" d="100"/>
          <a:sy n="85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BF37-0787-3C4E-92E4-2B08EFDA1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487E2-418F-0941-B80D-A3946BF1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E18B8-2D76-004F-93F2-40316223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A060-8277-E847-A2D8-9DD3076F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1205-485A-0C4C-ABC9-D181AEC4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B52E-12DF-9240-841C-0038A7C8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F3DA4-CA7F-0F4B-BF9C-B35DB839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E7CB-7080-4141-A0DE-0FDEA56C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49C8-B1EE-C94F-B24F-D524A3DC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25D3-6702-2C43-8388-63A61473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B543C-8A41-2242-B56C-C920FFF48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730A1-E41F-0747-8E76-FB059769C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7E6C-E392-9941-8121-81BDBBED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B37E-AFA5-AE42-95DD-F0823879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3500-C33A-7642-AC66-30CC4EC6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B894-E5C4-0B49-A288-D7E1D28D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5C11-8126-2341-8713-94DBFA0C2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AF01F-DDE2-1D4C-AE12-08EB7455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29D7-2777-7C4F-90B5-374DD4F7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0798C-0CF3-8C4F-B8B3-0FC13AD7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5A86-69B8-F244-B217-2BABC8F3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51270-DDBB-4846-9264-9AFC48DC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1CE7-E3D8-4D48-B0F8-F464DB42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268E-951C-7949-B55A-A8C1B36C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9F2-B14D-2B47-B27A-00372C22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48B8-54D6-7146-A98F-96222D32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5C20-BFD3-8142-9CE0-1D614110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17E0-EB8A-4C4D-BEFD-E0E31376C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80DF6-2E69-AB43-8A0F-E1877F90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699AA-1163-954F-B0CF-329E59DB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269C-BC6D-6D40-A033-1A233114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1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C383-1DED-644E-AFA6-982D15F9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A98AB-1BA2-2444-BFC1-D6A272C3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2619C-7BF2-FD41-B28F-EAAA9F42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75607-1958-A548-9AAE-F265ECDD8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D054-291F-EF43-B15D-0A0C46B38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F1A82-A249-F045-B0BC-6293EA7A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31666-9DDB-2845-B725-FF744C7D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49B31-30C1-8E40-9FA5-DBF657E6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FA91-DA0E-2F4A-A8C3-287CE8DC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5F152-A7B6-3D4D-9C60-010008BE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7D08E-039F-7040-B02F-9F5B45DE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133E7-03C1-EC42-8420-227D4759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5115D-5AC8-744A-BDB4-15079D75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1B3AB-B93D-D945-B20C-F408E150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3A82E-DE1F-BF4C-9BF5-89A44499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39BA-FB34-7547-83C6-C30E3A2A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F9CF-1DFC-B444-B180-506D4258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2669C-DDD9-8E41-93E2-62A6E088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9F205-7184-5046-8DB7-539B417F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57BFF-F0B9-704A-BC4F-31CDD0C1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5BB61-50F8-8D40-9F4A-CB5EE9DE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9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259D-EDBA-AB42-A48C-6E0B4B2B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9B3DB-D1AB-1F47-A78D-F5D231543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F954-69C7-CD46-B4B8-EA36BB98C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64084-F7F6-4D4E-B5AB-FDE2950B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F6169-87CC-8D4A-AC1A-1BE9A664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C772F-CD3A-1B4E-B8DA-3E6AF4B7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F5F71-F780-0442-A0D8-62DBC12F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6D9D-EAAF-CF4A-8190-7413023BD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6CD4-C07F-EA46-8D31-64A9E7DB2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26B1-0ABA-5840-A226-677FBFE200B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09DDD-D7B8-774C-91C8-8A8E3832E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C3FE-A46C-EC44-AC9F-E75713AE9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66DC-EBB7-FA43-B67B-51122BFC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613E61-0BFC-6941-AFCD-35C9A09BC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BABE9-A98C-D94E-8300-936CD66B84A2}"/>
              </a:ext>
            </a:extLst>
          </p:cNvPr>
          <p:cNvSpPr txBox="1"/>
          <p:nvPr/>
        </p:nvSpPr>
        <p:spPr>
          <a:xfrm>
            <a:off x="327175" y="417412"/>
            <a:ext cx="2693428" cy="2732590"/>
          </a:xfrm>
          <a:prstGeom prst="rect">
            <a:avLst/>
          </a:prstGeom>
          <a:solidFill>
            <a:srgbClr val="FF535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09153-CE5F-9748-A076-1D4DE973E579}"/>
              </a:ext>
            </a:extLst>
          </p:cNvPr>
          <p:cNvSpPr txBox="1"/>
          <p:nvPr/>
        </p:nvSpPr>
        <p:spPr>
          <a:xfrm>
            <a:off x="327175" y="3567414"/>
            <a:ext cx="2693428" cy="2732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01677-C073-8F46-A696-CBC290B81A6C}"/>
              </a:ext>
            </a:extLst>
          </p:cNvPr>
          <p:cNvSpPr txBox="1"/>
          <p:nvPr/>
        </p:nvSpPr>
        <p:spPr>
          <a:xfrm>
            <a:off x="3282969" y="417412"/>
            <a:ext cx="2693427" cy="2732590"/>
          </a:xfrm>
          <a:prstGeom prst="rect">
            <a:avLst/>
          </a:prstGeom>
          <a:solidFill>
            <a:srgbClr val="FF9F6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C7DCF-ED88-0341-9ED6-91DB276D6AE0}"/>
              </a:ext>
            </a:extLst>
          </p:cNvPr>
          <p:cNvSpPr txBox="1"/>
          <p:nvPr/>
        </p:nvSpPr>
        <p:spPr>
          <a:xfrm>
            <a:off x="6248009" y="417412"/>
            <a:ext cx="2693425" cy="27325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F5D84-4EF6-0048-A4BC-25C773833475}"/>
              </a:ext>
            </a:extLst>
          </p:cNvPr>
          <p:cNvSpPr txBox="1"/>
          <p:nvPr/>
        </p:nvSpPr>
        <p:spPr>
          <a:xfrm>
            <a:off x="9203802" y="405355"/>
            <a:ext cx="2693426" cy="2732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FA570-E560-7B4D-9F54-AFCA4CA4184A}"/>
              </a:ext>
            </a:extLst>
          </p:cNvPr>
          <p:cNvSpPr txBox="1"/>
          <p:nvPr/>
        </p:nvSpPr>
        <p:spPr>
          <a:xfrm>
            <a:off x="3282970" y="3567414"/>
            <a:ext cx="2693426" cy="27325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ABE77-3E09-AA41-99BE-0F8BC4A5F35A}"/>
              </a:ext>
            </a:extLst>
          </p:cNvPr>
          <p:cNvSpPr txBox="1"/>
          <p:nvPr/>
        </p:nvSpPr>
        <p:spPr>
          <a:xfrm>
            <a:off x="9171399" y="3567414"/>
            <a:ext cx="2693426" cy="2732590"/>
          </a:xfrm>
          <a:prstGeom prst="rect">
            <a:avLst/>
          </a:prstGeom>
          <a:solidFill>
            <a:srgbClr val="FFD5F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19ACB-5CBB-4E4D-B413-7B3BEAABDD78}"/>
              </a:ext>
            </a:extLst>
          </p:cNvPr>
          <p:cNvSpPr txBox="1"/>
          <p:nvPr/>
        </p:nvSpPr>
        <p:spPr>
          <a:xfrm>
            <a:off x="6248009" y="3567414"/>
            <a:ext cx="2693425" cy="2732590"/>
          </a:xfrm>
          <a:prstGeom prst="rect">
            <a:avLst/>
          </a:prstGeom>
          <a:solidFill>
            <a:srgbClr val="C5A8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C1A610-D087-244D-BDD0-FF071081AF0B}"/>
              </a:ext>
            </a:extLst>
          </p:cNvPr>
          <p:cNvSpPr txBox="1">
            <a:spLocks/>
          </p:cNvSpPr>
          <p:nvPr/>
        </p:nvSpPr>
        <p:spPr>
          <a:xfrm>
            <a:off x="399480" y="830824"/>
            <a:ext cx="2539572" cy="19057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Serving the Student Through Serving Yourself: Hands On and Experiential Learning in Long Branch School District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Aja Perez | Monmouth University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5BC788A-EDAB-0A4C-98BE-F6ACB0442957}"/>
              </a:ext>
            </a:extLst>
          </p:cNvPr>
          <p:cNvSpPr txBox="1">
            <a:spLocks/>
          </p:cNvSpPr>
          <p:nvPr/>
        </p:nvSpPr>
        <p:spPr>
          <a:xfrm>
            <a:off x="3390668" y="512867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Setting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34FFF64-F70A-2D4E-BD18-A71C2877DC71}"/>
              </a:ext>
            </a:extLst>
          </p:cNvPr>
          <p:cNvSpPr txBox="1">
            <a:spLocks/>
          </p:cNvSpPr>
          <p:nvPr/>
        </p:nvSpPr>
        <p:spPr>
          <a:xfrm>
            <a:off x="3376100" y="914869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Amerigo A. Anastasia Elementary School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Long Branch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K-5 | 567 students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54.4% Hispanic, 30.2% White, 9.8% African American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10:1 Student/Teacher Ratio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85% students receive reduced lunch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54% male /46% female students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Attend Tuesdays (8-12) and Thursdays (12-2)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5</a:t>
            </a:r>
            <a:r>
              <a:rPr lang="en-US" sz="1000" baseline="30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th</a:t>
            </a: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 grade self-contained special education class (12 students)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Math class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872E93B-62F3-B84D-93AD-06DCD10E4E72}"/>
              </a:ext>
            </a:extLst>
          </p:cNvPr>
          <p:cNvSpPr txBox="1">
            <a:spLocks/>
          </p:cNvSpPr>
          <p:nvPr/>
        </p:nvSpPr>
        <p:spPr>
          <a:xfrm>
            <a:off x="6358040" y="524276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Description of Students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5EFA5AD-90C5-C14F-8A2B-A200DB3A41AC}"/>
              </a:ext>
            </a:extLst>
          </p:cNvPr>
          <p:cNvSpPr txBox="1">
            <a:spLocks/>
          </p:cNvSpPr>
          <p:nvPr/>
        </p:nvSpPr>
        <p:spPr>
          <a:xfrm>
            <a:off x="6369458" y="914869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10 males, 2 females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ADHD, Tourette’s, language barriers, and other cognitive learning disabilities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Cooperating teacher </a:t>
            </a: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 math teacher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Math, Social Studies, English</a:t>
            </a: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4007CC-CE22-D040-A8FE-9FAA2C7ED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1" y="1805787"/>
            <a:ext cx="1333903" cy="1090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1C02D8-B8CB-454C-9627-FFD20B9027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r="1"/>
          <a:stretch/>
        </p:blipFill>
        <p:spPr>
          <a:xfrm>
            <a:off x="7407796" y="1771650"/>
            <a:ext cx="1336193" cy="118110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3FFC73D-631F-B24E-B8B0-E562A15CC716}"/>
              </a:ext>
            </a:extLst>
          </p:cNvPr>
          <p:cNvSpPr txBox="1">
            <a:spLocks/>
          </p:cNvSpPr>
          <p:nvPr/>
        </p:nvSpPr>
        <p:spPr>
          <a:xfrm>
            <a:off x="9288527" y="493506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Course &amp; Project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9F7D266-0E45-0541-AB58-B2BBA13BE017}"/>
              </a:ext>
            </a:extLst>
          </p:cNvPr>
          <p:cNvSpPr txBox="1">
            <a:spLocks/>
          </p:cNvSpPr>
          <p:nvPr/>
        </p:nvSpPr>
        <p:spPr>
          <a:xfrm>
            <a:off x="9262378" y="873590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ED-330 </a:t>
            </a: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 Foundations of Special Education: Development Across the Lifespan  ISEE TSD Endorsement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15 hours of field experience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Project: Math Practice Games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Uno Card Multiplication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Multiplication Facts Matching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  <a:sym typeface="Wingdings" pitchFamily="2" charset="2"/>
              </a:rPr>
              <a:t>Multiplication Squares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5BCE19-549D-9D42-9281-C56233125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65" y="2203163"/>
            <a:ext cx="1917700" cy="647700"/>
          </a:xfrm>
          <a:prstGeom prst="rect">
            <a:avLst/>
          </a:prstGeom>
        </p:spPr>
      </p:pic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EE9A7B7-C06F-CD44-AFFD-A03FC7212771}"/>
              </a:ext>
            </a:extLst>
          </p:cNvPr>
          <p:cNvSpPr txBox="1">
            <a:spLocks/>
          </p:cNvSpPr>
          <p:nvPr/>
        </p:nvSpPr>
        <p:spPr>
          <a:xfrm>
            <a:off x="468518" y="3678299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Role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24EDCBC-BD29-AD43-ABC3-F44ECDDBA400}"/>
              </a:ext>
            </a:extLst>
          </p:cNvPr>
          <p:cNvSpPr txBox="1">
            <a:spLocks/>
          </p:cNvSpPr>
          <p:nvPr/>
        </p:nvSpPr>
        <p:spPr>
          <a:xfrm>
            <a:off x="399480" y="4094026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Elementary Teacher Candidate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Observe lessons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Connect with students and teachers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Collaborate with students and teacher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Journal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Help students and teacher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6381D3-7B31-7D4C-8D4F-2CB65B747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74" y="5380270"/>
            <a:ext cx="1363961" cy="8049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0205D5-24EA-C94C-89CF-8447E2946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5074217"/>
            <a:ext cx="1181100" cy="1168400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A2DC1A4-AECF-0B46-8B7C-B96553CC361E}"/>
              </a:ext>
            </a:extLst>
          </p:cNvPr>
          <p:cNvSpPr txBox="1">
            <a:spLocks/>
          </p:cNvSpPr>
          <p:nvPr/>
        </p:nvSpPr>
        <p:spPr>
          <a:xfrm>
            <a:off x="3402247" y="3678299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Understandings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0567455-CF9E-8744-8FFA-A6FAEFCD7418}"/>
              </a:ext>
            </a:extLst>
          </p:cNvPr>
          <p:cNvSpPr txBox="1">
            <a:spLocks/>
          </p:cNvSpPr>
          <p:nvPr/>
        </p:nvSpPr>
        <p:spPr>
          <a:xfrm>
            <a:off x="3347778" y="4042458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Every student was affected by online school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Not every student is going to connect to the material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Technology was universally helpful to all the students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Some student’s disabilities were more present than others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Empathy, understanding, and willingness to learn are nonnegotiable factors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Culture and language play a major role in how students act and learn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Micro/macrocultures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589FE05-1707-7F43-B8AA-EDDBF094E3BE}"/>
              </a:ext>
            </a:extLst>
          </p:cNvPr>
          <p:cNvSpPr txBox="1">
            <a:spLocks/>
          </p:cNvSpPr>
          <p:nvPr/>
        </p:nvSpPr>
        <p:spPr>
          <a:xfrm>
            <a:off x="6358040" y="3678299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Impacts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6E042AA-C28D-894A-BF3A-1CF36C5149D7}"/>
              </a:ext>
            </a:extLst>
          </p:cNvPr>
          <p:cNvSpPr txBox="1">
            <a:spLocks/>
          </p:cNvSpPr>
          <p:nvPr/>
        </p:nvSpPr>
        <p:spPr>
          <a:xfrm>
            <a:off x="6358040" y="4042458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The students were able to recall multiplication facts by practicing with my games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After homework help, technology time, or small group help, they were able to have fun and learn at the same time by playing these games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Gave them a sense of agency over their education because they were able to choose between the three games to enhance their skills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Show them that practice makes progress   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B8183-3582-BA42-851A-C6DEBF872E06}"/>
              </a:ext>
            </a:extLst>
          </p:cNvPr>
          <p:cNvSpPr txBox="1">
            <a:spLocks/>
          </p:cNvSpPr>
          <p:nvPr/>
        </p:nvSpPr>
        <p:spPr>
          <a:xfrm>
            <a:off x="9288527" y="3664012"/>
            <a:ext cx="2487277" cy="306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Future Goals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52F293-D1EF-1F4D-949C-EC27F47E6B59}"/>
              </a:ext>
            </a:extLst>
          </p:cNvPr>
          <p:cNvSpPr txBox="1">
            <a:spLocks/>
          </p:cNvSpPr>
          <p:nvPr/>
        </p:nvSpPr>
        <p:spPr>
          <a:xfrm>
            <a:off x="9262378" y="3993268"/>
            <a:ext cx="2539572" cy="209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4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2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Remembering that regardless of abilities or disabilities, it is my job as an educator to put my students’ wellbeing and success as a top priority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Integrate various uses of technology throughout the day (i.e., websites, games, communication)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Remembering to take the time to work with individual students or small group to ensure they are learning to the best of their ability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alpha val="77000"/>
                  </a:schemeClr>
                </a:solidFill>
                <a:latin typeface="Chalkboard" panose="03050602040202020205" pitchFamily="66" charset="77"/>
              </a:rPr>
              <a:t>Be willing to make needed changes in the best interest of the students and their educations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alpha val="77000"/>
                </a:schemeClr>
              </a:solidFill>
              <a:latin typeface="Chalkboard" panose="03050602040202020205" pitchFamily="66" charset="77"/>
            </a:endParaRPr>
          </a:p>
        </p:txBody>
      </p:sp>
      <p:pic>
        <p:nvPicPr>
          <p:cNvPr id="34" name="Audio Recording Mar 31, 2022 at 4:47:05 PM" descr="Audio Recording Mar 31, 2022 at 4:47:05 PM">
            <a:hlinkClick r:id="" action="ppaction://media"/>
            <a:extLst>
              <a:ext uri="{FF2B5EF4-FFF2-40B4-BE49-F238E27FC236}">
                <a16:creationId xmlns:a16="http://schemas.microsoft.com/office/drawing/2014/main" id="{A3DB463D-F273-4546-B0F9-8704358BC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622" y="2607877"/>
            <a:ext cx="397810" cy="3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396</Words>
  <Application>Microsoft Office PowerPoint</Application>
  <PresentationFormat>Widescreen</PresentationFormat>
  <Paragraphs>50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Chalkboard</vt:lpstr>
      <vt:lpstr>Microsoft Sans Serif</vt:lpstr>
      <vt:lpstr>Wingdings</vt:lpstr>
      <vt:lpstr>Wingdings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 S. Perez</dc:creator>
  <cp:lastModifiedBy>Robert Smith</cp:lastModifiedBy>
  <cp:revision>4</cp:revision>
  <dcterms:created xsi:type="dcterms:W3CDTF">2022-04-15T20:00:23Z</dcterms:created>
  <dcterms:modified xsi:type="dcterms:W3CDTF">2022-04-18T12:13:18Z</dcterms:modified>
</cp:coreProperties>
</file>