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>
        <p:scale>
          <a:sx n="92" d="100"/>
          <a:sy n="92" d="100"/>
        </p:scale>
        <p:origin x="10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3B3B0-85A9-1C50-C210-5CFD9C6156C5}"/>
              </a:ext>
            </a:extLst>
          </p:cNvPr>
          <p:cNvSpPr txBox="1"/>
          <p:nvPr/>
        </p:nvSpPr>
        <p:spPr>
          <a:xfrm>
            <a:off x="222349" y="0"/>
            <a:ext cx="2743200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 dirty="0"/>
            </a:br>
            <a:r>
              <a:rPr lang="en-US" sz="1400" u="sng" dirty="0">
                <a:solidFill>
                  <a:srgbClr val="A09BFF"/>
                </a:solidFill>
                <a:latin typeface="ABeeZee"/>
              </a:rPr>
              <a:t>Overview Of community</a:t>
            </a:r>
            <a:r>
              <a:rPr lang="en-US" sz="1400" dirty="0">
                <a:solidFill>
                  <a:srgbClr val="A09BFF"/>
                </a:solidFill>
                <a:latin typeface="ABeeZee"/>
              </a:rPr>
              <a:t>:</a:t>
            </a:r>
            <a:endParaRPr lang="en-US" sz="14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1400" dirty="0">
                <a:latin typeface="ABeeZee"/>
              </a:rPr>
              <a:t>Town: Long Branch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County: Monmouth 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Population: 29,842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Poverty rate: 18.72%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Citizenship: 80.5% 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Race/ethnicity: White:66.98% Black: 15.99% Other:12.75%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94832-5463-D660-EEF2-72F913D67AC4}"/>
              </a:ext>
            </a:extLst>
          </p:cNvPr>
          <p:cNvSpPr txBox="1"/>
          <p:nvPr/>
        </p:nvSpPr>
        <p:spPr>
          <a:xfrm>
            <a:off x="213630" y="2449298"/>
            <a:ext cx="2743200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u="sng" dirty="0">
                <a:solidFill>
                  <a:srgbClr val="A09BFF"/>
                </a:solidFill>
                <a:latin typeface="ABeeZee"/>
              </a:rPr>
              <a:t>Overview of School:</a:t>
            </a:r>
            <a:endParaRPr lang="en-US" sz="1400" u="sng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Name: Amerigo A. Anastasia Elementary School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Grade ranges: K-5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Number of students: 581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Student/Teacher Ratio: 10:1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Males: 296 Females: 266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05EAC-DB89-A2FD-212E-DCACC3EDF4D6}"/>
              </a:ext>
            </a:extLst>
          </p:cNvPr>
          <p:cNvSpPr txBox="1"/>
          <p:nvPr/>
        </p:nvSpPr>
        <p:spPr>
          <a:xfrm>
            <a:off x="176801" y="4408702"/>
            <a:ext cx="292249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A09BFF"/>
                </a:solidFill>
                <a:latin typeface="ABeeZee"/>
              </a:rPr>
              <a:t>Description of Students:</a:t>
            </a:r>
            <a:endParaRPr lang="en-US" sz="14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1400" dirty="0">
                <a:latin typeface="ABeeZee"/>
              </a:rPr>
              <a:t>Males: 9 Females: 2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Number of students with disabilities: 11 (all)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Types of disabilities: OHI (ADHD), ED (Emotional Disability), CI  (Communication impaired), SLD (Specific Learning Disability)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4860B-042E-15BF-9369-8BC5B8EB1AA3}"/>
              </a:ext>
            </a:extLst>
          </p:cNvPr>
          <p:cNvSpPr txBox="1"/>
          <p:nvPr/>
        </p:nvSpPr>
        <p:spPr>
          <a:xfrm>
            <a:off x="4410636" y="1300159"/>
            <a:ext cx="3370728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u="sng" dirty="0">
                <a:solidFill>
                  <a:srgbClr val="A09BFF"/>
                </a:solidFill>
                <a:latin typeface="ABeeZee"/>
              </a:rPr>
              <a:t>Course &amp; Project:</a:t>
            </a:r>
            <a:endParaRPr lang="en-US" sz="1400" u="sng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1400" dirty="0">
                <a:latin typeface="ABeeZee"/>
              </a:rPr>
              <a:t>Class: EDS 330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Description: My Service-Learning project involved creating a Kahoot and worksheet to help the students with understanding the different parts of speech.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The Kahoot and worksheet consisted of different examples of nouns, adjectives, and verbs. 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Through the foundations of my experience, I learned that exceptional students struggle with parts of speech and in order to enhance their capabilities, I created an interactive Kahoot to aid their progression.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2422E-3FE8-A583-DF61-D9520803C3A0}"/>
              </a:ext>
            </a:extLst>
          </p:cNvPr>
          <p:cNvSpPr txBox="1"/>
          <p:nvPr/>
        </p:nvSpPr>
        <p:spPr>
          <a:xfrm>
            <a:off x="8887385" y="1938858"/>
            <a:ext cx="2743200" cy="23544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u="sng" dirty="0">
                <a:solidFill>
                  <a:srgbClr val="A09BFF"/>
                </a:solidFill>
                <a:latin typeface="ABeeZee"/>
              </a:rPr>
              <a:t>My Impact:</a:t>
            </a:r>
            <a:endParaRPr lang="en-US" sz="1400" u="sng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1400" dirty="0">
                <a:latin typeface="ABeeZee"/>
              </a:rPr>
              <a:t>Motivating the students to get their work done and achieve their goals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Encouraging students to communicate with their peers and create relationships with one another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Making class time enjoyable and exciting for all students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6A466-97D4-7B91-7D5E-0DFC9590D8AD}"/>
              </a:ext>
            </a:extLst>
          </p:cNvPr>
          <p:cNvSpPr txBox="1"/>
          <p:nvPr/>
        </p:nvSpPr>
        <p:spPr>
          <a:xfrm>
            <a:off x="8838254" y="299232"/>
            <a:ext cx="300093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u="sng" dirty="0">
                <a:solidFill>
                  <a:srgbClr val="A09BFF"/>
                </a:solidFill>
                <a:latin typeface="ABeeZee"/>
              </a:rPr>
              <a:t>What I Learned:</a:t>
            </a:r>
            <a:endParaRPr lang="en-US" sz="1400" u="sng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1400" dirty="0">
                <a:latin typeface="ABeeZee"/>
              </a:rPr>
              <a:t>How to Listen and Communicate with students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Classroom management skills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Commitment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Observation skills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A7F5E-1BD0-5068-95F3-772B133749B3}"/>
              </a:ext>
            </a:extLst>
          </p:cNvPr>
          <p:cNvSpPr txBox="1"/>
          <p:nvPr/>
        </p:nvSpPr>
        <p:spPr>
          <a:xfrm>
            <a:off x="8838254" y="4547980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A09BFF"/>
                </a:solidFill>
                <a:latin typeface="ABeeZee"/>
              </a:rPr>
              <a:t>Future Goals:</a:t>
            </a:r>
            <a:endParaRPr lang="en-US" sz="14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1400" dirty="0">
                <a:latin typeface="ABeeZee"/>
              </a:rPr>
              <a:t>I plan to become an elementary teacher and successfully create a comfortable and safe place for diverse students.</a:t>
            </a:r>
            <a:endParaRPr lang="en-US" sz="1400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1400" dirty="0">
                <a:latin typeface="ABeeZee"/>
              </a:rPr>
              <a:t>I also want to create an inclusive classroom and grow with my abilities to teach students with disabilities.</a:t>
            </a:r>
            <a:endParaRPr lang="en-US" sz="1400" dirty="0">
              <a:ea typeface="Calibri"/>
              <a:cs typeface="Calibri"/>
            </a:endParaRPr>
          </a:p>
        </p:txBody>
      </p:sp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A5817C4-12D3-9DD0-FF48-D63CF84E7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20" y="2593880"/>
            <a:ext cx="1285317" cy="1285317"/>
          </a:xfrm>
          <a:prstGeom prst="rect">
            <a:avLst/>
          </a:prstGeom>
        </p:spPr>
      </p:pic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D6D9E21-6A3C-4429-8ED0-4F9D930D6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709" y="4917038"/>
            <a:ext cx="1285317" cy="1293208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F6B7483C-17F7-E64C-7D40-84387F469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409" y="4917038"/>
            <a:ext cx="2863072" cy="1405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EE47F5-2F5B-F67E-0CF2-D30081ED0D50}"/>
              </a:ext>
            </a:extLst>
          </p:cNvPr>
          <p:cNvSpPr txBox="1"/>
          <p:nvPr/>
        </p:nvSpPr>
        <p:spPr>
          <a:xfrm>
            <a:off x="4325366" y="299232"/>
            <a:ext cx="354126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A09BFF"/>
                </a:solidFill>
                <a:latin typeface="Arial"/>
                <a:ea typeface="Arial"/>
                <a:cs typeface="Arial"/>
              </a:rPr>
              <a:t>Service-Learning Project</a:t>
            </a:r>
            <a:endParaRPr lang="en-US" sz="2000" dirty="0">
              <a:solidFill>
                <a:srgbClr val="000000"/>
              </a:solidFill>
              <a:latin typeface="Calibri" panose="020F0502020204030204"/>
              <a:ea typeface="Arial"/>
              <a:cs typeface="Calibri" panose="020F0502020204030204"/>
            </a:endParaRPr>
          </a:p>
          <a:p>
            <a:pPr algn="ctr"/>
            <a:r>
              <a:rPr lang="en-US" dirty="0">
                <a:solidFill>
                  <a:srgbClr val="666666"/>
                </a:solidFill>
                <a:latin typeface="Arial"/>
                <a:ea typeface="Arial"/>
                <a:cs typeface="Arial"/>
              </a:rPr>
              <a:t>Jane </a:t>
            </a:r>
            <a:r>
              <a:rPr lang="en-US" dirty="0" err="1">
                <a:solidFill>
                  <a:srgbClr val="666666"/>
                </a:solidFill>
                <a:latin typeface="Arial"/>
                <a:ea typeface="Arial"/>
                <a:cs typeface="Arial"/>
              </a:rPr>
              <a:t>Argentiero</a:t>
            </a:r>
            <a:endParaRPr lang="en-US" dirty="0"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4B4642-FFAE-9944-9BC9-6F4BC7264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302" y="251636"/>
            <a:ext cx="1693578" cy="1304404"/>
          </a:xfrm>
          <a:prstGeom prst="rect">
            <a:avLst/>
          </a:prstGeom>
        </p:spPr>
      </p:pic>
      <p:pic>
        <p:nvPicPr>
          <p:cNvPr id="18" name="Audio Recording Apr 7, 2022 at 4:22:21 PM" descr="Audio Recording Apr 7, 2022 at 4:22:21 PM">
            <a:hlinkClick r:id="" action="ppaction://media"/>
            <a:extLst>
              <a:ext uri="{FF2B5EF4-FFF2-40B4-BE49-F238E27FC236}">
                <a16:creationId xmlns:a16="http://schemas.microsoft.com/office/drawing/2014/main" id="{A42F11D7-3F9D-D243-B637-A906677D2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78378" y="2830138"/>
            <a:ext cx="812800" cy="812800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F013E8AD-F6F2-1F46-8C18-A2BD34A34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409" y="4987968"/>
            <a:ext cx="2863072" cy="14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13" ma:contentTypeDescription="Create a new document." ma:contentTypeScope="" ma:versionID="7bcbf76d8a5f9853cb2511a3e3eb5a7e">
  <xsd:schema xmlns:xsd="http://www.w3.org/2001/XMLSchema" xmlns:xs="http://www.w3.org/2001/XMLSchema" xmlns:p="http://schemas.microsoft.com/office/2006/metadata/properties" xmlns:ns2="534808a3-1996-4bca-b93f-52da087a3071" xmlns:ns3="0a4f58d1-f41a-45f0-876c-1a9e974d94fa" targetNamespace="http://schemas.microsoft.com/office/2006/metadata/properties" ma:root="true" ma:fieldsID="98a8789ed0efc4869865a8122e3197e0" ns2:_="" ns3:_="">
    <xsd:import namespace="534808a3-1996-4bca-b93f-52da087a3071"/>
    <xsd:import namespace="0a4f58d1-f41a-45f0-876c-1a9e974d9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1ac3496-c938-4ba6-9fa4-36a86cbdde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f58d1-f41a-45f0-876c-1a9e974d94f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d03e6bd-50f7-477b-9f1e-680f64dcc856}" ma:internalName="TaxCatchAll" ma:showField="CatchAllData" ma:web="0a4f58d1-f41a-45f0-876c-1a9e974d9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4808a3-1996-4bca-b93f-52da087a3071">
      <Terms xmlns="http://schemas.microsoft.com/office/infopath/2007/PartnerControls"/>
    </lcf76f155ced4ddcb4097134ff3c332f>
    <TaxCatchAll xmlns="0a4f58d1-f41a-45f0-876c-1a9e974d94fa" xsi:nil="true"/>
  </documentManagement>
</p:properties>
</file>

<file path=customXml/itemProps1.xml><?xml version="1.0" encoding="utf-8"?>
<ds:datastoreItem xmlns:ds="http://schemas.openxmlformats.org/officeDocument/2006/customXml" ds:itemID="{294C8465-EFB2-44BB-A4D0-051419B8C701}"/>
</file>

<file path=customXml/itemProps2.xml><?xml version="1.0" encoding="utf-8"?>
<ds:datastoreItem xmlns:ds="http://schemas.openxmlformats.org/officeDocument/2006/customXml" ds:itemID="{55A95585-9694-4B33-8A1E-E809811656A5}"/>
</file>

<file path=customXml/itemProps3.xml><?xml version="1.0" encoding="utf-8"?>
<ds:datastoreItem xmlns:ds="http://schemas.openxmlformats.org/officeDocument/2006/customXml" ds:itemID="{10D1051A-9F72-485E-B578-CB4E0FC56B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298</Words>
  <Application>Microsoft Macintosh PowerPoint</Application>
  <PresentationFormat>Widescreen</PresentationFormat>
  <Paragraphs>36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ABeeZee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jane argentiero</cp:lastModifiedBy>
  <cp:revision>118</cp:revision>
  <dcterms:created xsi:type="dcterms:W3CDTF">2022-04-07T19:25:49Z</dcterms:created>
  <dcterms:modified xsi:type="dcterms:W3CDTF">2022-04-07T20:30:41Z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