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FDD"/>
    <a:srgbClr val="C6D2FF"/>
    <a:srgbClr val="FFC4E3"/>
    <a:srgbClr val="8BFFCE"/>
    <a:srgbClr val="97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/>
    <p:restoredTop sz="94293"/>
  </p:normalViewPr>
  <p:slideViewPr>
    <p:cSldViewPr snapToGrid="0" snapToObjects="1">
      <p:cViewPr varScale="1">
        <p:scale>
          <a:sx n="80" d="100"/>
          <a:sy n="80" d="100"/>
        </p:scale>
        <p:origin x="9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95E8D-784F-9246-86F2-CA4E99400322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369D7-2B6F-474D-99B2-479847712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53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369D7-2B6F-474D-99B2-4798477122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8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93751-24FA-CE49-8165-69475D6F1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D17D81-C585-B844-8EDB-03987DFA6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159F7-C953-4F43-954B-8A20672FE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60A-3B72-2745-9683-5CDC3159E44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D881C-3468-4948-BA5F-BEF8ED84C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A71E6-B09E-CA46-8674-0CEE01A65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4963-9369-A042-9C5A-CEF96FD3A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42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2D4BB-AEC2-5C49-BEE6-1F74310AB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F4361-DB69-4445-868A-6C088B260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DF4C7-7A86-BA4B-89AB-FC6BFA49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60A-3B72-2745-9683-5CDC3159E44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5656C-8637-EB41-B44B-1AB682074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DECCB-2D1B-744B-BD3D-66358AC4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4963-9369-A042-9C5A-CEF96FD3A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22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8C12B2-A2BE-4742-A72A-AE23F18D69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E4F39B-BFA6-3847-9531-E4FB18612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0DFC9-8363-164B-B3BD-3FFDBFDE8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60A-3B72-2745-9683-5CDC3159E44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D7A82-51DD-AA46-8D99-3F598F845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8A6C4-62A2-3643-869F-E63017B0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4963-9369-A042-9C5A-CEF96FD3A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7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9C1AD-68BF-2940-8E08-52FE64CF9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528B7-FA2B-124A-B252-2F6C02425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D6341-F469-0C4B-859F-BA6DB5D9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60A-3B72-2745-9683-5CDC3159E44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0047B-F134-B245-8ADC-B8B9B6D8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979B5-335C-F440-9A0F-09C78798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4963-9369-A042-9C5A-CEF96FD3A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7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4A0A3-6C29-EF43-8EB9-B19CF94F0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4122C-8D73-1A4A-A1BA-4F95352C5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54A02-10E6-7541-9A23-A92C3281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60A-3B72-2745-9683-5CDC3159E44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7D3D4-1714-F24D-8E85-6FF8FF4C7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8611E-30EC-0D42-9932-F6975F45D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4963-9369-A042-9C5A-CEF96FD3A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9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79D1E-36BA-614F-ADA3-3FE3EC7F1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1697B-5948-1D4E-BBE0-DC1FA48F1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20CB5C-4B28-C14B-A629-17B9A62CB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D386C-9665-1D44-8A66-A41F725CD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60A-3B72-2745-9683-5CDC3159E44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74A1A-089D-D246-A7EF-D8A6BFB6E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3AA5E-A5AD-5C4E-9322-0B41174C6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4963-9369-A042-9C5A-CEF96FD3A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8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C8824-C6A0-C543-AFA5-8845D9C6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DF432-780A-CF4A-AA37-41727DF54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51DF7-E521-C046-865F-B53FC37E7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D90AD-E8A2-BE42-8794-D1F314DD2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93CA3D-4D34-4746-993E-FA9FDE64C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ACC78A-9D77-4A4E-ACD5-D242A640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60A-3B72-2745-9683-5CDC3159E44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A45B11-6588-904F-A407-867D1072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1F784-1948-DF4A-BD44-25239C2EB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4963-9369-A042-9C5A-CEF96FD3A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97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F99DF-0FC6-1F49-BF7A-8A7862603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40679-A725-0847-A908-4A45F45C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60A-3B72-2745-9683-5CDC3159E44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40CD52-E934-0C45-B00C-2F2AE129A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BBEB-1245-1A43-A7C9-FA1D9C132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4963-9369-A042-9C5A-CEF96FD3A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0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DEC38F-F818-BD45-82D2-0E921A121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60A-3B72-2745-9683-5CDC3159E44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6C9C8C-104C-BB40-BD77-DB3523F57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02E7D-098F-8243-8A67-71F8C4A7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4963-9369-A042-9C5A-CEF96FD3A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3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8395B-E9EC-5B4F-8AFA-6D8388CA2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7580B-D04C-6D45-86CE-D6D03A355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54EBC-6EF5-3346-B2A3-80159090D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EE7EB-DC4E-0740-872C-6A99E7F8A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60A-3B72-2745-9683-5CDC3159E44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A568C9-1EFD-CA4C-9BDD-F7F3FBC15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0A548-2B04-0F41-9DA6-0F2AB75E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4963-9369-A042-9C5A-CEF96FD3A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15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F5B44-0A3D-B846-83DE-BAC027878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1FC3EB-E882-FA4A-8067-F18849964B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0225D-2612-FC44-9D07-F1B70A276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B2933-B11C-8B41-9D27-0DB65EB26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60A-3B72-2745-9683-5CDC3159E44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F0E4C-EF0E-FE4A-88DB-5989405D6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76790-A2B8-9543-9894-4219AE2DB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4963-9369-A042-9C5A-CEF96FD3A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4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F70E7A-781B-9745-8D01-5864ADD5E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BF03E-4AE7-AC4F-8930-58DBE8DE8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47120-F920-2940-B174-0586017DA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860A-3B72-2745-9683-5CDC3159E44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87A6C-88F4-A642-ACFF-2EF4B77F0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1C02-3D67-8640-A7E7-6BAD16B9D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74963-9369-A042-9C5A-CEF96FD3A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8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jpg"/><Relationship Id="rId5" Type="http://schemas.openxmlformats.org/officeDocument/2006/relationships/image" Target="../media/image1.jp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82A47C3-2FD7-204A-B3A2-BAB3FBB94DDD}"/>
              </a:ext>
            </a:extLst>
          </p:cNvPr>
          <p:cNvSpPr/>
          <p:nvPr/>
        </p:nvSpPr>
        <p:spPr>
          <a:xfrm>
            <a:off x="146068" y="1160063"/>
            <a:ext cx="3403600" cy="4112585"/>
          </a:xfrm>
          <a:prstGeom prst="roundRect">
            <a:avLst/>
          </a:prstGeom>
          <a:solidFill>
            <a:srgbClr val="EDFFD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u="sng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1400" u="sng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1400" u="sng" dirty="0">
                <a:solidFill>
                  <a:schemeClr val="accent6">
                    <a:lumMod val="75000"/>
                  </a:schemeClr>
                </a:solidFill>
              </a:rPr>
              <a:t>Where I Went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Amerigo A Anastasia Elementary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Long Branch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Monmouth County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Long Branch Info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Pop: 30,516 (pop. as of 2019)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18.2% poverty rate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80% citizenship rate </a:t>
            </a:r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(as of 2019)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Race Breakdown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White: 68.1%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Black: 13.7%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Other: 18.2%</a:t>
            </a:r>
          </a:p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Data via census.gov and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</a:rPr>
              <a:t>datausa.io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1400" u="sng" dirty="0">
                <a:solidFill>
                  <a:schemeClr val="accent6">
                    <a:lumMod val="75000"/>
                  </a:schemeClr>
                </a:solidFill>
              </a:rPr>
              <a:t>More AAA Elementary Information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Grades K-5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~600 Students</a:t>
            </a:r>
          </a:p>
          <a:p>
            <a:pPr algn="ctr"/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7790B8C-21F1-4947-8463-F70EC46BE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4250" y="0"/>
            <a:ext cx="2317750" cy="1154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525B28-E33E-1C4A-8FF0-8E894A243FFD}"/>
              </a:ext>
            </a:extLst>
          </p:cNvPr>
          <p:cNvSpPr txBox="1"/>
          <p:nvPr/>
        </p:nvSpPr>
        <p:spPr>
          <a:xfrm>
            <a:off x="317500" y="216909"/>
            <a:ext cx="10248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accent6">
                    <a:lumMod val="75000"/>
                  </a:schemeClr>
                </a:solidFill>
                <a:latin typeface="Mukta Regular" panose="020B0000000000000000" pitchFamily="34" charset="77"/>
                <a:cs typeface="Mukta Regular" panose="020B0000000000000000" pitchFamily="34" charset="77"/>
              </a:rPr>
              <a:t>My Service-Learning Project: March Madness Math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F53B53-03DE-F54C-A73B-DAC55596AB31}"/>
              </a:ext>
            </a:extLst>
          </p:cNvPr>
          <p:cNvSpPr txBox="1"/>
          <p:nvPr/>
        </p:nvSpPr>
        <p:spPr>
          <a:xfrm>
            <a:off x="322493" y="743497"/>
            <a:ext cx="187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By Noah Abraham</a:t>
            </a:r>
          </a:p>
        </p:txBody>
      </p:sp>
      <p:pic>
        <p:nvPicPr>
          <p:cNvPr id="9" name="Picture 8" descr="A picture containing basketball&#10;&#10;Description automatically generated">
            <a:extLst>
              <a:ext uri="{FF2B5EF4-FFF2-40B4-BE49-F238E27FC236}">
                <a16:creationId xmlns:a16="http://schemas.microsoft.com/office/drawing/2014/main" id="{D59A0422-02A7-154A-9D33-B3B7ED65C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498" y="4373262"/>
            <a:ext cx="885277" cy="88527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D1ECEB9-CCF1-1D4B-972C-83C98B928B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1963" y="5455299"/>
            <a:ext cx="2152256" cy="1208850"/>
          </a:xfrm>
          <a:prstGeom prst="round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ED2BC48-7AFD-C34A-92D5-972C5F5FDC84}"/>
              </a:ext>
            </a:extLst>
          </p:cNvPr>
          <p:cNvSpPr/>
          <p:nvPr/>
        </p:nvSpPr>
        <p:spPr>
          <a:xfrm>
            <a:off x="3705095" y="880923"/>
            <a:ext cx="2992983" cy="2464607"/>
          </a:xfrm>
          <a:prstGeom prst="roundRect">
            <a:avLst/>
          </a:prstGeom>
          <a:solidFill>
            <a:srgbClr val="EDFFD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1400" u="sng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400" u="sng" dirty="0">
                <a:solidFill>
                  <a:schemeClr val="accent6">
                    <a:lumMod val="75000"/>
                  </a:schemeClr>
                </a:solidFill>
              </a:rPr>
              <a:t>Who I Taught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2 classes of 4</a:t>
            </a:r>
            <a:r>
              <a:rPr lang="en-US" sz="1400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 grade Math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4 students in both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2 boys: 2 girls and 3 girls: 2 boys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i-Ready and Seesaw programs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2-hour periods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Mix of communication impaired and selective mute</a:t>
            </a:r>
          </a:p>
          <a:p>
            <a:pPr marL="285750" indent="-285750" algn="ctr">
              <a:buFont typeface="Wingdings" pitchFamily="2" charset="2"/>
              <a:buChar char="§"/>
            </a:pP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46569E3-E233-8E41-A4D6-984089D7234D}"/>
              </a:ext>
            </a:extLst>
          </p:cNvPr>
          <p:cNvSpPr/>
          <p:nvPr/>
        </p:nvSpPr>
        <p:spPr>
          <a:xfrm>
            <a:off x="3632134" y="4629648"/>
            <a:ext cx="2130457" cy="2034500"/>
          </a:xfrm>
          <a:prstGeom prst="roundRect">
            <a:avLst/>
          </a:prstGeom>
          <a:solidFill>
            <a:srgbClr val="EDFFD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 dirty="0">
                <a:solidFill>
                  <a:schemeClr val="accent6">
                    <a:lumMod val="75000"/>
                  </a:schemeClr>
                </a:solidFill>
              </a:rPr>
              <a:t>What I Did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Observed lessons being taught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Discusses with CT and aid about education field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Assisted students in independent work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98D87DB-5F97-8644-B2C0-6BD35581EC56}"/>
              </a:ext>
            </a:extLst>
          </p:cNvPr>
          <p:cNvSpPr/>
          <p:nvPr/>
        </p:nvSpPr>
        <p:spPr>
          <a:xfrm>
            <a:off x="5906927" y="3446000"/>
            <a:ext cx="2923660" cy="2034500"/>
          </a:xfrm>
          <a:prstGeom prst="roundRect">
            <a:avLst/>
          </a:prstGeom>
          <a:solidFill>
            <a:srgbClr val="EDFFD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 dirty="0">
                <a:solidFill>
                  <a:schemeClr val="accent6">
                    <a:lumMod val="75000"/>
                  </a:schemeClr>
                </a:solidFill>
              </a:rPr>
              <a:t>My Understanding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Every student has a unique set of behaviors, and even they change from day to day (learned experience)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Differentiation is not always obvious and NCLB isn’t always helpful (class connection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D41D3E9-5999-7D4A-BD30-AF3672886E1A}"/>
              </a:ext>
            </a:extLst>
          </p:cNvPr>
          <p:cNvSpPr/>
          <p:nvPr/>
        </p:nvSpPr>
        <p:spPr>
          <a:xfrm>
            <a:off x="6787077" y="937322"/>
            <a:ext cx="2613630" cy="2377768"/>
          </a:xfrm>
          <a:prstGeom prst="roundRect">
            <a:avLst/>
          </a:prstGeom>
          <a:solidFill>
            <a:srgbClr val="EDFFD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u="sng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1400" u="sng" dirty="0">
                <a:solidFill>
                  <a:schemeClr val="accent6">
                    <a:lumMod val="75000"/>
                  </a:schemeClr>
                </a:solidFill>
              </a:rPr>
              <a:t>My Project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Introduction and discussion about what March Madness is and how a bracket works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Discussed worksheet, how to complete, and competition rules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Let students work and allowed check-ins</a:t>
            </a:r>
          </a:p>
          <a:p>
            <a:pPr marL="285750" indent="-285750" algn="ctr">
              <a:buFont typeface="Wingdings" pitchFamily="2" charset="2"/>
              <a:buChar char="§"/>
            </a:pP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3983FD1-9E67-2E4F-B0FF-EA075F9796C2}"/>
              </a:ext>
            </a:extLst>
          </p:cNvPr>
          <p:cNvSpPr/>
          <p:nvPr/>
        </p:nvSpPr>
        <p:spPr>
          <a:xfrm>
            <a:off x="5860354" y="5580970"/>
            <a:ext cx="4853520" cy="1188261"/>
          </a:xfrm>
          <a:prstGeom prst="roundRect">
            <a:avLst/>
          </a:prstGeom>
          <a:solidFill>
            <a:srgbClr val="EDFFD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 dirty="0">
                <a:solidFill>
                  <a:schemeClr val="accent6">
                    <a:lumMod val="75000"/>
                  </a:schemeClr>
                </a:solidFill>
              </a:rPr>
              <a:t>The Impact I Made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Less work for CT and aid when I helped during individual work time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Provided challenge that was a good review for using tools and remembering content</a:t>
            </a:r>
          </a:p>
        </p:txBody>
      </p:sp>
      <p:pic>
        <p:nvPicPr>
          <p:cNvPr id="4" name="Picture 3" descr="A picture containing text, person, indoor, cluttered&#10;&#10;Description automatically generated">
            <a:extLst>
              <a:ext uri="{FF2B5EF4-FFF2-40B4-BE49-F238E27FC236}">
                <a16:creationId xmlns:a16="http://schemas.microsoft.com/office/drawing/2014/main" id="{840551AA-0E1A-584C-8A0E-001EBE28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608538" y="5223530"/>
            <a:ext cx="1657433" cy="1223804"/>
          </a:xfrm>
          <a:prstGeom prst="round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CE628FF-B559-484D-A423-47A39BA0AF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9226" y="3482228"/>
            <a:ext cx="1225834" cy="72091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6F5C69F-BB04-1A4A-8473-7AC1034B4018}"/>
              </a:ext>
            </a:extLst>
          </p:cNvPr>
          <p:cNvGrpSpPr/>
          <p:nvPr/>
        </p:nvGrpSpPr>
        <p:grpSpPr>
          <a:xfrm>
            <a:off x="4700044" y="3512471"/>
            <a:ext cx="894511" cy="1021573"/>
            <a:chOff x="6696016" y="5128142"/>
            <a:chExt cx="894511" cy="102157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0AE4E5-C5E9-AD4E-B946-7B75B7B95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60934" y="5128142"/>
              <a:ext cx="778433" cy="513314"/>
            </a:xfrm>
            <a:prstGeom prst="roundRect">
              <a:avLst/>
            </a:prstGeom>
          </p:spPr>
        </p:pic>
        <p:pic>
          <p:nvPicPr>
            <p:cNvPr id="18" name="Picture 1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4BD2411-83E3-EA46-90AA-E5AB55D7B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96016" y="5661265"/>
              <a:ext cx="894511" cy="488450"/>
            </a:xfrm>
            <a:prstGeom prst="roundRect">
              <a:avLst/>
            </a:prstGeom>
          </p:spPr>
        </p:pic>
      </p:grpSp>
      <p:pic>
        <p:nvPicPr>
          <p:cNvPr id="22" name="Picture 21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9D1C980C-263C-3E44-88A9-CBCF01F0AA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9326941" y="1891474"/>
            <a:ext cx="1188262" cy="891197"/>
          </a:xfrm>
          <a:prstGeom prst="roundRect">
            <a:avLst/>
          </a:prstGeom>
        </p:spPr>
      </p:pic>
      <p:pic>
        <p:nvPicPr>
          <p:cNvPr id="28" name="Picture 2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645E4BD1-8E3A-A74A-AB47-E0679D9790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1278" y="3616819"/>
            <a:ext cx="741540" cy="741540"/>
          </a:xfrm>
          <a:prstGeom prst="round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EBDDE14-9A5B-6841-AD5D-588503A932E3}"/>
              </a:ext>
            </a:extLst>
          </p:cNvPr>
          <p:cNvSpPr/>
          <p:nvPr/>
        </p:nvSpPr>
        <p:spPr>
          <a:xfrm>
            <a:off x="10511687" y="1517459"/>
            <a:ext cx="1589398" cy="3339354"/>
          </a:xfrm>
          <a:prstGeom prst="roundRect">
            <a:avLst/>
          </a:prstGeom>
          <a:solidFill>
            <a:srgbClr val="EDFF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u="sng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en-US" sz="1400" u="sng" dirty="0">
                <a:solidFill>
                  <a:schemeClr val="accent6">
                    <a:lumMod val="75000"/>
                  </a:schemeClr>
                </a:solidFill>
              </a:rPr>
              <a:t>My Goals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Building better connections with my students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Being more active from the beginning of the semester</a:t>
            </a:r>
          </a:p>
          <a:p>
            <a:pPr marL="285750" indent="-285750" algn="ctr">
              <a:buFont typeface="Wingdings" pitchFamily="2" charset="2"/>
              <a:buChar char="§"/>
            </a:pP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ctr">
              <a:buFont typeface="Wingdings" pitchFamily="2" charset="2"/>
              <a:buChar char="§"/>
            </a:pP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AutoShape 2" descr="Monmouth University Logo Download Vector">
            <a:extLst>
              <a:ext uri="{FF2B5EF4-FFF2-40B4-BE49-F238E27FC236}">
                <a16:creationId xmlns:a16="http://schemas.microsoft.com/office/drawing/2014/main" id="{86C88D37-7A89-DA48-8EDC-343547A3EF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75050"/>
            <a:ext cx="3506350" cy="350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DE6F5828-04AF-414C-BCEC-09E73610BD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9083" y="5580970"/>
            <a:ext cx="1228795" cy="952316"/>
          </a:xfrm>
          <a:prstGeom prst="rect">
            <a:avLst/>
          </a:prstGeom>
        </p:spPr>
      </p:pic>
      <p:pic>
        <p:nvPicPr>
          <p:cNvPr id="14" name="Audio Recording Apr 8, 2022 at 6:00:07 PM" descr="Audio Recording Apr 8, 2022 at 6:00:07 PM">
            <a:hlinkClick r:id="" action="ppaction://media"/>
            <a:extLst>
              <a:ext uri="{FF2B5EF4-FFF2-40B4-BE49-F238E27FC236}">
                <a16:creationId xmlns:a16="http://schemas.microsoft.com/office/drawing/2014/main" id="{C7DBA487-1241-9240-BFAE-C74D6C4DF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43441"/>
            <a:ext cx="368155" cy="3681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77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253</Words>
  <Application>Microsoft Office PowerPoint</Application>
  <PresentationFormat>Widescreen</PresentationFormat>
  <Paragraphs>48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Mukta Regular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Noah A. Abraham</dc:creator>
  <cp:lastModifiedBy>Robert Smith</cp:lastModifiedBy>
  <cp:revision>48</cp:revision>
  <dcterms:created xsi:type="dcterms:W3CDTF">2022-04-03T21:23:05Z</dcterms:created>
  <dcterms:modified xsi:type="dcterms:W3CDTF">2022-04-20T16:09:11Z</dcterms:modified>
</cp:coreProperties>
</file>