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3"/>
    <p:restoredTop sz="95714"/>
  </p:normalViewPr>
  <p:slideViewPr>
    <p:cSldViewPr snapToGrid="0" snapToObjects="1">
      <p:cViewPr varScale="1">
        <p:scale>
          <a:sx n="46" d="100"/>
          <a:sy n="46" d="100"/>
        </p:scale>
        <p:origin x="292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A61E3-D218-D549-A44C-BDC56062C061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10D95-72EE-E94C-9581-3874C514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8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10D95-72EE-E94C-9581-3874C51432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4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5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25" indent="0" algn="ctr">
              <a:buNone/>
              <a:defRPr sz="1500"/>
            </a:lvl2pPr>
            <a:lvl3pPr marL="685849" indent="0" algn="ctr">
              <a:buNone/>
              <a:defRPr sz="1350"/>
            </a:lvl3pPr>
            <a:lvl4pPr marL="1028774" indent="0" algn="ctr">
              <a:buNone/>
              <a:defRPr sz="1200"/>
            </a:lvl4pPr>
            <a:lvl5pPr marL="1371699" indent="0" algn="ctr">
              <a:buNone/>
              <a:defRPr sz="1200"/>
            </a:lvl5pPr>
            <a:lvl6pPr marL="1714623" indent="0" algn="ctr">
              <a:buNone/>
              <a:defRPr sz="1200"/>
            </a:lvl6pPr>
            <a:lvl7pPr marL="2057548" indent="0" algn="ctr">
              <a:buNone/>
              <a:defRPr sz="1200"/>
            </a:lvl7pPr>
            <a:lvl8pPr marL="2400472" indent="0" algn="ctr">
              <a:buNone/>
              <a:defRPr sz="1200"/>
            </a:lvl8pPr>
            <a:lvl9pPr marL="274339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34B6-B982-8A4A-81AF-105BB086D69F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0DFE-0E0F-C349-83B1-400C08BE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6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34B6-B982-8A4A-81AF-105BB086D69F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0DFE-0E0F-C349-83B1-400C08BE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2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34B6-B982-8A4A-81AF-105BB086D69F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0DFE-0E0F-C349-83B1-400C08BE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2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34B6-B982-8A4A-81AF-105BB086D69F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0DFE-0E0F-C349-83B1-400C08BE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4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50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34B6-B982-8A4A-81AF-105BB086D69F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0DFE-0E0F-C349-83B1-400C08BE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9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34B6-B982-8A4A-81AF-105BB086D69F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0DFE-0E0F-C349-83B1-400C08BE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5" indent="0">
              <a:buNone/>
              <a:defRPr sz="1500" b="1"/>
            </a:lvl2pPr>
            <a:lvl3pPr marL="685849" indent="0">
              <a:buNone/>
              <a:defRPr sz="1350" b="1"/>
            </a:lvl3pPr>
            <a:lvl4pPr marL="1028774" indent="0">
              <a:buNone/>
              <a:defRPr sz="1200" b="1"/>
            </a:lvl4pPr>
            <a:lvl5pPr marL="1371699" indent="0">
              <a:buNone/>
              <a:defRPr sz="1200" b="1"/>
            </a:lvl5pPr>
            <a:lvl6pPr marL="1714623" indent="0">
              <a:buNone/>
              <a:defRPr sz="1200" b="1"/>
            </a:lvl6pPr>
            <a:lvl7pPr marL="2057548" indent="0">
              <a:buNone/>
              <a:defRPr sz="1200" b="1"/>
            </a:lvl7pPr>
            <a:lvl8pPr marL="2400472" indent="0">
              <a:buNone/>
              <a:defRPr sz="1200" b="1"/>
            </a:lvl8pPr>
            <a:lvl9pPr marL="274339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4453469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5" indent="0">
              <a:buNone/>
              <a:defRPr sz="1500" b="1"/>
            </a:lvl2pPr>
            <a:lvl3pPr marL="685849" indent="0">
              <a:buNone/>
              <a:defRPr sz="1350" b="1"/>
            </a:lvl3pPr>
            <a:lvl4pPr marL="1028774" indent="0">
              <a:buNone/>
              <a:defRPr sz="1200" b="1"/>
            </a:lvl4pPr>
            <a:lvl5pPr marL="1371699" indent="0">
              <a:buNone/>
              <a:defRPr sz="1200" b="1"/>
            </a:lvl5pPr>
            <a:lvl6pPr marL="1714623" indent="0">
              <a:buNone/>
              <a:defRPr sz="1200" b="1"/>
            </a:lvl6pPr>
            <a:lvl7pPr marL="2057548" indent="0">
              <a:buNone/>
              <a:defRPr sz="1200" b="1"/>
            </a:lvl7pPr>
            <a:lvl8pPr marL="2400472" indent="0">
              <a:buNone/>
              <a:defRPr sz="1200" b="1"/>
            </a:lvl8pPr>
            <a:lvl9pPr marL="274339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4453469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34B6-B982-8A4A-81AF-105BB086D69F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0DFE-0E0F-C349-83B1-400C08BE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2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34B6-B982-8A4A-81AF-105BB086D69F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0DFE-0E0F-C349-83B1-400C08BE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9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34B6-B982-8A4A-81AF-105BB086D69F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0DFE-0E0F-C349-83B1-400C08BE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25" indent="0">
              <a:buNone/>
              <a:defRPr sz="1050"/>
            </a:lvl2pPr>
            <a:lvl3pPr marL="685849" indent="0">
              <a:buNone/>
              <a:defRPr sz="900"/>
            </a:lvl3pPr>
            <a:lvl4pPr marL="1028774" indent="0">
              <a:buNone/>
              <a:defRPr sz="750"/>
            </a:lvl4pPr>
            <a:lvl5pPr marL="1371699" indent="0">
              <a:buNone/>
              <a:defRPr sz="750"/>
            </a:lvl5pPr>
            <a:lvl6pPr marL="1714623" indent="0">
              <a:buNone/>
              <a:defRPr sz="750"/>
            </a:lvl6pPr>
            <a:lvl7pPr marL="2057548" indent="0">
              <a:buNone/>
              <a:defRPr sz="750"/>
            </a:lvl7pPr>
            <a:lvl8pPr marL="2400472" indent="0">
              <a:buNone/>
              <a:defRPr sz="750"/>
            </a:lvl8pPr>
            <a:lvl9pPr marL="274339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34B6-B982-8A4A-81AF-105BB086D69F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0DFE-0E0F-C349-83B1-400C08BE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6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25" indent="0">
              <a:buNone/>
              <a:defRPr sz="2100"/>
            </a:lvl2pPr>
            <a:lvl3pPr marL="685849" indent="0">
              <a:buNone/>
              <a:defRPr sz="1800"/>
            </a:lvl3pPr>
            <a:lvl4pPr marL="1028774" indent="0">
              <a:buNone/>
              <a:defRPr sz="1500"/>
            </a:lvl4pPr>
            <a:lvl5pPr marL="1371699" indent="0">
              <a:buNone/>
              <a:defRPr sz="1500"/>
            </a:lvl5pPr>
            <a:lvl6pPr marL="1714623" indent="0">
              <a:buNone/>
              <a:defRPr sz="1500"/>
            </a:lvl6pPr>
            <a:lvl7pPr marL="2057548" indent="0">
              <a:buNone/>
              <a:defRPr sz="1500"/>
            </a:lvl7pPr>
            <a:lvl8pPr marL="2400472" indent="0">
              <a:buNone/>
              <a:defRPr sz="1500"/>
            </a:lvl8pPr>
            <a:lvl9pPr marL="2743397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25" indent="0">
              <a:buNone/>
              <a:defRPr sz="1050"/>
            </a:lvl2pPr>
            <a:lvl3pPr marL="685849" indent="0">
              <a:buNone/>
              <a:defRPr sz="900"/>
            </a:lvl3pPr>
            <a:lvl4pPr marL="1028774" indent="0">
              <a:buNone/>
              <a:defRPr sz="750"/>
            </a:lvl4pPr>
            <a:lvl5pPr marL="1371699" indent="0">
              <a:buNone/>
              <a:defRPr sz="750"/>
            </a:lvl5pPr>
            <a:lvl6pPr marL="1714623" indent="0">
              <a:buNone/>
              <a:defRPr sz="750"/>
            </a:lvl6pPr>
            <a:lvl7pPr marL="2057548" indent="0">
              <a:buNone/>
              <a:defRPr sz="750"/>
            </a:lvl7pPr>
            <a:lvl8pPr marL="2400472" indent="0">
              <a:buNone/>
              <a:defRPr sz="750"/>
            </a:lvl8pPr>
            <a:lvl9pPr marL="274339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34B6-B982-8A4A-81AF-105BB086D69F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0DFE-0E0F-C349-83B1-400C08BE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2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3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34B6-B982-8A4A-81AF-105BB086D69F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3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3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80DFE-0E0F-C349-83B1-400C08BE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2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2" indent="-171462" algn="l" defTabSz="6858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87" indent="-171462" algn="l" defTabSz="6858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11" indent="-171462" algn="l" defTabSz="6858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36" indent="-171462" algn="l" defTabSz="6858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61" indent="-171462" algn="l" defTabSz="6858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85" indent="-171462" algn="l" defTabSz="6858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10" indent="-171462" algn="l" defTabSz="6858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34" indent="-171462" algn="l" defTabSz="6858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59" indent="-171462" algn="l" defTabSz="6858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5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49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74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9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23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48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72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97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30EEBA-CF1B-C340-B5A8-8496A98E8913}"/>
              </a:ext>
            </a:extLst>
          </p:cNvPr>
          <p:cNvSpPr txBox="1"/>
          <p:nvPr/>
        </p:nvSpPr>
        <p:spPr>
          <a:xfrm>
            <a:off x="221770" y="322591"/>
            <a:ext cx="636028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arker Felt Thin" panose="02000400000000000000" pitchFamily="2" charset="77"/>
              </a:rPr>
              <a:t>Service Learning Experience &amp; Project: Math Candy Land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Lindsey Allen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EDS 330-50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Monmouth University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0FA6B3-DE2A-BC4B-846F-24EE34E0B2AF}"/>
              </a:ext>
            </a:extLst>
          </p:cNvPr>
          <p:cNvSpPr txBox="1"/>
          <p:nvPr/>
        </p:nvSpPr>
        <p:spPr>
          <a:xfrm>
            <a:off x="221770" y="2565282"/>
            <a:ext cx="30041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arker Felt Thin" panose="02000400000000000000" pitchFamily="2" charset="77"/>
              </a:rPr>
              <a:t>School</a:t>
            </a:r>
          </a:p>
          <a:p>
            <a:pPr marL="160746" indent="-160746">
              <a:buFont typeface="Zapf Dingbats"/>
              <a:buChar char="✎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Amerigo A. Anastasia Elementary</a:t>
            </a:r>
          </a:p>
          <a:p>
            <a:pPr marL="160746" indent="-160746">
              <a:buFont typeface="Zapf Dingbats"/>
              <a:buChar char="✎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Grades k-5</a:t>
            </a:r>
          </a:p>
          <a:p>
            <a:pPr marL="160746" indent="-160746">
              <a:buFont typeface="Zapf Dingbats"/>
              <a:buChar char="✎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10:1 teacher : student ratio</a:t>
            </a:r>
          </a:p>
          <a:p>
            <a:pPr marL="160746" indent="-160746">
              <a:buFont typeface="Zapf Dingbats"/>
              <a:buChar char="✎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581 students total</a:t>
            </a:r>
          </a:p>
          <a:p>
            <a:pPr marL="160746" indent="-160746">
              <a:buFont typeface="Zapf Dingbats"/>
              <a:buChar char="✎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54% male, 46% female,</a:t>
            </a:r>
          </a:p>
          <a:p>
            <a:pPr marL="160746" indent="-160746">
              <a:buFont typeface="Zapf Dingbats"/>
              <a:buChar char="✎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Majority Hispanic/Latino</a:t>
            </a:r>
          </a:p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	(niche.com)</a:t>
            </a:r>
            <a:endParaRPr lang="en-US" sz="1600" dirty="0">
              <a:solidFill>
                <a:schemeClr val="bg1"/>
              </a:solidFill>
              <a:latin typeface="Marker Felt Thin" panose="02000400000000000000" pitchFamily="2" charset="77"/>
            </a:endParaRPr>
          </a:p>
        </p:txBody>
      </p:sp>
      <p:pic>
        <p:nvPicPr>
          <p:cNvPr id="1028" name="Picture 4" descr="NJ Association for Behavior Analysis | Education">
            <a:extLst>
              <a:ext uri="{FF2B5EF4-FFF2-40B4-BE49-F238E27FC236}">
                <a16:creationId xmlns:a16="http://schemas.microsoft.com/office/drawing/2014/main" id="{092771CA-95AB-4D43-81AC-3F30C97DD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0" y="1423090"/>
            <a:ext cx="2092022" cy="10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19BF93-196E-3844-A150-C64CBF4C291E}"/>
              </a:ext>
            </a:extLst>
          </p:cNvPr>
          <p:cNvSpPr txBox="1"/>
          <p:nvPr/>
        </p:nvSpPr>
        <p:spPr>
          <a:xfrm>
            <a:off x="21237" y="6868523"/>
            <a:ext cx="685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arker Felt Thin" panose="02000400000000000000" pitchFamily="2" charset="77"/>
              </a:rPr>
              <a:t>SL Project</a:t>
            </a:r>
          </a:p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 wanted my students to</a:t>
            </a:r>
          </a:p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have a better grasp of math, </a:t>
            </a:r>
          </a:p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specifically addition</a:t>
            </a:r>
          </a:p>
          <a:p>
            <a:pPr marL="285771" indent="-285771">
              <a:buClr>
                <a:schemeClr val="bg1"/>
              </a:buClr>
              <a:buFont typeface="Menlo Regular" panose="020B0609030804020204" pitchFamily="49" charset="0"/>
              <a:buChar char="⇲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Math Candy Land Game was played once per week</a:t>
            </a:r>
          </a:p>
          <a:p>
            <a:pPr marL="285771" indent="-285771">
              <a:buClr>
                <a:schemeClr val="bg1"/>
              </a:buClr>
              <a:buFont typeface="Menlo Regular" panose="020B0609030804020204" pitchFamily="49" charset="0"/>
              <a:buChar char="⇲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Before the following week, I would evaluate students performance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B76DB4-9EBA-A240-93C8-C310BCA0ABEB}"/>
              </a:ext>
            </a:extLst>
          </p:cNvPr>
          <p:cNvSpPr/>
          <p:nvPr/>
        </p:nvSpPr>
        <p:spPr>
          <a:xfrm>
            <a:off x="221770" y="5099311"/>
            <a:ext cx="2981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arker Felt Thin" panose="02000400000000000000" pitchFamily="2" charset="77"/>
              </a:rPr>
              <a:t>My Classroom &amp; Students</a:t>
            </a:r>
          </a:p>
          <a:p>
            <a:pPr marL="160746" indent="-160746">
              <a:buClr>
                <a:schemeClr val="bg1"/>
              </a:buClr>
              <a:buFont typeface="Apple Symbols" panose="02000000000000000000" pitchFamily="2" charset="-79"/>
              <a:buChar char="⨳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Mrs. Gregory’s 1</a:t>
            </a:r>
            <a:r>
              <a:rPr lang="en-US" sz="16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st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Grade</a:t>
            </a:r>
          </a:p>
          <a:p>
            <a:pPr marL="160746" indent="-160746">
              <a:buClr>
                <a:schemeClr val="bg1"/>
              </a:buClr>
              <a:buFont typeface="Apple Symbols" panose="02000000000000000000" pitchFamily="2" charset="-79"/>
              <a:buChar char="⨳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Self-Contained Learning Disabilities (SCLD)</a:t>
            </a:r>
          </a:p>
          <a:p>
            <a:pPr marL="160746" indent="-160746">
              <a:buClr>
                <a:schemeClr val="bg1"/>
              </a:buClr>
              <a:buFont typeface="Apple Symbols" panose="02000000000000000000" pitchFamily="2" charset="-79"/>
              <a:buChar char="⨳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 paraprofessional </a:t>
            </a:r>
          </a:p>
          <a:p>
            <a:pPr marL="160746" indent="-160746">
              <a:buClr>
                <a:schemeClr val="bg1"/>
              </a:buClr>
              <a:buFont typeface="Apple Symbols" panose="02000000000000000000" pitchFamily="2" charset="-79"/>
              <a:buChar char="⨳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3 males, 1 female</a:t>
            </a: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37AE6E-A1EE-EA49-944D-E63333200E3E}"/>
              </a:ext>
            </a:extLst>
          </p:cNvPr>
          <p:cNvSpPr txBox="1"/>
          <p:nvPr/>
        </p:nvSpPr>
        <p:spPr>
          <a:xfrm>
            <a:off x="0" y="8844283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arker Felt Thin" panose="02000400000000000000" pitchFamily="2" charset="77"/>
              </a:rPr>
              <a:t>Outcomes &amp; Impacts</a:t>
            </a:r>
          </a:p>
          <a:p>
            <a:pPr marL="160746" indent="-160746">
              <a:buFont typeface="STIXGeneral-Regular" pitchFamily="2" charset="2"/>
              <a:buChar char="⭐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Students were more comfortable with solving addition problems</a:t>
            </a:r>
          </a:p>
          <a:p>
            <a:pPr marL="160746" indent="-160746">
              <a:buFont typeface="STIXGeneral-Regular" pitchFamily="2" charset="2"/>
              <a:buChar char="⭐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I made this game mobile so families and other classrooms can play too!</a:t>
            </a:r>
          </a:p>
          <a:p>
            <a:pPr marL="160746" indent="-160746">
              <a:buFont typeface="STIXGeneral-Regular" pitchFamily="2" charset="2"/>
              <a:buChar char="⭐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instilled confidence in students, have made a long-lasting impact on them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A32B3B-F0DE-B840-A063-6FCD93EDD632}"/>
              </a:ext>
            </a:extLst>
          </p:cNvPr>
          <p:cNvSpPr txBox="1"/>
          <p:nvPr/>
        </p:nvSpPr>
        <p:spPr>
          <a:xfrm>
            <a:off x="8636" y="10398747"/>
            <a:ext cx="685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arker Felt Thin" panose="02000400000000000000" pitchFamily="2" charset="77"/>
              </a:rPr>
              <a:t>Future Goals</a:t>
            </a:r>
          </a:p>
          <a:p>
            <a:pPr marL="285771" indent="-285771">
              <a:buClr>
                <a:schemeClr val="bg1"/>
              </a:buClr>
              <a:buFont typeface="Apple Symbols" panose="02000000000000000000" pitchFamily="2" charset="-79"/>
              <a:buChar char="🌐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For students to continue to play this game</a:t>
            </a:r>
          </a:p>
          <a:p>
            <a:pPr marL="285771" indent="-285771">
              <a:buClr>
                <a:schemeClr val="bg1"/>
              </a:buClr>
              <a:buFont typeface="Apple Symbols" panose="02000000000000000000" pitchFamily="2" charset="-79"/>
              <a:buChar char="🌐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Make connections with other schools, students and educators</a:t>
            </a:r>
          </a:p>
        </p:txBody>
      </p:sp>
      <p:pic>
        <p:nvPicPr>
          <p:cNvPr id="18" name="Picture 1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ADA161A-4EEA-4F44-8400-4E0F76018A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985" t="22684" r="13609"/>
          <a:stretch/>
        </p:blipFill>
        <p:spPr>
          <a:xfrm>
            <a:off x="4953229" y="916038"/>
            <a:ext cx="1118010" cy="15087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C7657CA-BEA9-F74F-9EC1-3C02BF73914B}"/>
              </a:ext>
            </a:extLst>
          </p:cNvPr>
          <p:cNvSpPr/>
          <p:nvPr/>
        </p:nvSpPr>
        <p:spPr>
          <a:xfrm>
            <a:off x="4953229" y="908189"/>
            <a:ext cx="1119299" cy="1486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andy Land Game Rug - Jumbo 40&quot; X 40&quot; Square Hasbro Candyland FREE ship in  US | Candyland games, Candyland, Kids rugs">
            <a:extLst>
              <a:ext uri="{FF2B5EF4-FFF2-40B4-BE49-F238E27FC236}">
                <a16:creationId xmlns:a16="http://schemas.microsoft.com/office/drawing/2014/main" id="{5A91A954-CF20-6941-938F-C54856D2A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969" y="4158136"/>
            <a:ext cx="3230580" cy="328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4DC0B76-ADD6-4943-AFA6-D0750483BA31}"/>
              </a:ext>
            </a:extLst>
          </p:cNvPr>
          <p:cNvSpPr/>
          <p:nvPr/>
        </p:nvSpPr>
        <p:spPr>
          <a:xfrm>
            <a:off x="3203439" y="2544766"/>
            <a:ext cx="36757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arker Felt Thin" panose="02000400000000000000" pitchFamily="2" charset="77"/>
              </a:rPr>
              <a:t>Community</a:t>
            </a:r>
          </a:p>
          <a:p>
            <a:pPr marL="285771" indent="-285771">
              <a:buClr>
                <a:schemeClr val="bg1"/>
              </a:buClr>
              <a:buFont typeface="Zapf Dingbats"/>
              <a:buChar char="✦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Long Branch, NJ</a:t>
            </a:r>
          </a:p>
          <a:p>
            <a:pPr marL="285771" indent="-285771">
              <a:buClr>
                <a:schemeClr val="bg1"/>
              </a:buClr>
              <a:buFont typeface="Zapf Dingbats"/>
              <a:buChar char="✦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Monmouth County</a:t>
            </a:r>
          </a:p>
          <a:p>
            <a:pPr marL="285771" indent="-285771">
              <a:buClr>
                <a:schemeClr val="bg1"/>
              </a:buClr>
              <a:buFont typeface="Zapf Dingbats"/>
              <a:buChar char="✦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Population: 29,842</a:t>
            </a:r>
          </a:p>
          <a:p>
            <a:pPr marL="285771" indent="-285771">
              <a:buClr>
                <a:schemeClr val="bg1"/>
              </a:buClr>
              <a:buFont typeface="Zapf Dingbats"/>
              <a:buChar char="✦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52% white, 30% Hispanic, 16% Black ...</a:t>
            </a:r>
            <a:endParaRPr lang="en-US" sz="1600" dirty="0"/>
          </a:p>
        </p:txBody>
      </p:sp>
      <p:pic>
        <p:nvPicPr>
          <p:cNvPr id="22" name="Audio Recording Apr 10, 2022 at 7:53:36 PM" descr="Audio Recording Apr 10, 2022 at 7:53:36 PM">
            <a:hlinkClick r:id="" action="ppaction://media"/>
            <a:extLst>
              <a:ext uri="{FF2B5EF4-FFF2-40B4-BE49-F238E27FC236}">
                <a16:creationId xmlns:a16="http://schemas.microsoft.com/office/drawing/2014/main" id="{DCA7E79B-345F-A841-8ACE-15AF5160B4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95512" y="15738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3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57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2597</TotalTime>
  <Words>188</Words>
  <Application>Microsoft Office PowerPoint</Application>
  <PresentationFormat>Widescreen</PresentationFormat>
  <Paragraphs>36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Apple Symbols</vt:lpstr>
      <vt:lpstr>Arial</vt:lpstr>
      <vt:lpstr>Calibri</vt:lpstr>
      <vt:lpstr>Calibri Light</vt:lpstr>
      <vt:lpstr>Century Gothic</vt:lpstr>
      <vt:lpstr>Marker Felt Thin</vt:lpstr>
      <vt:lpstr>Menlo Regular</vt:lpstr>
      <vt:lpstr>STIXGeneral-Regular</vt:lpstr>
      <vt:lpstr>Zapf Dingbats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P. Allen</dc:creator>
  <cp:lastModifiedBy>Robert Smith</cp:lastModifiedBy>
  <cp:revision>5</cp:revision>
  <dcterms:created xsi:type="dcterms:W3CDTF">2022-04-09T05:01:21Z</dcterms:created>
  <dcterms:modified xsi:type="dcterms:W3CDTF">2022-04-15T12:30:27Z</dcterms:modified>
</cp:coreProperties>
</file>