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604020202020204" pitchFamily="34" charset="0"/>
      <p:bold r:id="rId4"/>
    </p:embeddedFont>
    <p:embeddedFont>
      <p:font typeface="Arial Narrow" panose="020B0604020202020204" pitchFamily="34" charset="0"/>
      <p:regular r:id="rId5"/>
      <p:bold r:id="rId6"/>
      <p:italic r:id="rId7"/>
      <p:boldItalic r:id="rId8"/>
    </p:embeddedFont>
    <p:embeddedFont>
      <p:font typeface="Century Gothic" panose="020B0502020202020204" pitchFamily="34" charset="0"/>
      <p:regular r:id="rId9"/>
      <p:bold r:id="rId10"/>
      <p:italic r:id="rId11"/>
      <p:boldItalic r:id="rId12"/>
    </p:embeddedFont>
    <p:embeddedFont>
      <p:font typeface="Oswald" pitchFamily="2" charset="77"/>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FE753-82CC-4830-83A9-78DD4F34295A}" v="32" dt="2022-04-05T17:14:49.905"/>
  </p1510:revLst>
</p1510:revInfo>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92"/>
    <p:restoredTop sz="91473"/>
  </p:normalViewPr>
  <p:slideViewPr>
    <p:cSldViewPr snapToGrid="0" snapToObjects="1">
      <p:cViewPr varScale="1">
        <p:scale>
          <a:sx n="21" d="100"/>
          <a:sy n="21" d="100"/>
        </p:scale>
        <p:origin x="744" y="20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notesMaster" Target="notesMasters/notesMaster1.xml"/><Relationship Id="rId21" Type="http://schemas.openxmlformats.org/officeDocument/2006/relationships/customXml" Target="../customXml/item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commentAuthors" Target="commentAuthors.xml"/><Relationship Id="rId23" Type="http://schemas.openxmlformats.org/officeDocument/2006/relationships/customXml" Target="../customXml/item3.xml"/><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dirty="0"/>
              <a:t>Talking Points: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p:nvPr/>
        </p:nvSpPr>
        <p:spPr>
          <a:xfrm>
            <a:off x="4640312" y="642725"/>
            <a:ext cx="34770900" cy="5078400"/>
          </a:xfrm>
          <a:prstGeom prst="rect">
            <a:avLst/>
          </a:prstGeom>
          <a:noFill/>
          <a:ln>
            <a:noFill/>
          </a:ln>
        </p:spPr>
        <p:txBody>
          <a:bodyPr lIns="91225" tIns="45600" rIns="91225" bIns="45600" anchor="t" anchorCtr="0">
            <a:noAutofit/>
          </a:bodyPr>
          <a:lstStyle/>
          <a:p>
            <a:pPr lvl="0" algn="ctr">
              <a:buClr>
                <a:srgbClr val="FFFFFF"/>
              </a:buClr>
              <a:buSzPct val="25000"/>
            </a:pPr>
            <a:r>
              <a:rPr lang="en-US" sz="5800" b="1" dirty="0">
                <a:solidFill>
                  <a:srgbClr val="002060"/>
                </a:solidFill>
                <a:latin typeface="+mj-lt"/>
                <a:ea typeface="Century Gothic"/>
                <a:cs typeface="Century Gothic"/>
                <a:sym typeface="Century Gothic"/>
              </a:rPr>
              <a:t>Exploring Confidence Levels of Speech-Language Pathology Graduate Students</a:t>
            </a:r>
            <a:r>
              <a:rPr lang="en-US" sz="5800" b="1" dirty="0">
                <a:solidFill>
                  <a:srgbClr val="002060"/>
                </a:solidFill>
                <a:latin typeface="+mj-lt"/>
              </a:rPr>
              <a:t> in their Clinical and Foundational Knowledge of Working with Individuals with Autism Spectrum Disorder</a:t>
            </a:r>
            <a:endParaRPr lang="en-US" sz="5800" b="1" dirty="0">
              <a:solidFill>
                <a:srgbClr val="002060"/>
              </a:solidFill>
              <a:latin typeface="+mj-lt"/>
              <a:ea typeface="Century Gothic"/>
              <a:cs typeface="Century Gothic"/>
              <a:sym typeface="Century Gothic"/>
            </a:endParaRPr>
          </a:p>
          <a:p>
            <a:pPr algn="ctr">
              <a:buClr>
                <a:srgbClr val="FFFFFF"/>
              </a:buClr>
              <a:buSzPct val="25000"/>
            </a:pPr>
            <a:r>
              <a:rPr lang="en-US" sz="5000" b="1" dirty="0">
                <a:solidFill>
                  <a:srgbClr val="002060"/>
                </a:solidFill>
                <a:latin typeface="+mj-lt"/>
                <a:ea typeface="Century Gothic"/>
                <a:cs typeface="Century Gothic"/>
                <a:sym typeface="Century Gothic"/>
              </a:rPr>
              <a:t>Hannah Milano, </a:t>
            </a:r>
            <a:r>
              <a:rPr lang="en-US" sz="5000" b="1" dirty="0">
                <a:solidFill>
                  <a:srgbClr val="002060"/>
                </a:solidFill>
                <a:latin typeface="+mj-lt"/>
              </a:rPr>
              <a:t>Debbie Velez, Brionna Rivera, Christine Beaudoin, Haley Melita</a:t>
            </a:r>
            <a:br>
              <a:rPr lang="en-US" sz="4800" b="1" i="0" u="none" dirty="0">
                <a:solidFill>
                  <a:srgbClr val="073763"/>
                </a:solidFill>
                <a:latin typeface="Century Gothic"/>
                <a:ea typeface="Century Gothic"/>
                <a:cs typeface="Century Gothic"/>
                <a:sym typeface="Century Gothic"/>
              </a:rPr>
            </a:br>
            <a:r>
              <a:rPr lang="en-US" sz="6000" b="1" i="0" u="none" dirty="0">
                <a:solidFill>
                  <a:srgbClr val="0070C0"/>
                </a:solidFill>
                <a:latin typeface="Century Gothic"/>
                <a:ea typeface="Century Gothic"/>
                <a:cs typeface="Century Gothic"/>
                <a:sym typeface="Century Gothic"/>
              </a:rPr>
              <a:t>Monmouth Universit</a:t>
            </a:r>
            <a:r>
              <a:rPr lang="en-US" sz="6000" b="1" dirty="0">
                <a:solidFill>
                  <a:srgbClr val="0070C0"/>
                </a:solidFill>
                <a:latin typeface="Century Gothic"/>
                <a:ea typeface="Century Gothic"/>
                <a:cs typeface="Century Gothic"/>
                <a:sym typeface="Century Gothic"/>
              </a:rPr>
              <a:t>y Graduate Students</a:t>
            </a:r>
          </a:p>
          <a:p>
            <a:pPr marL="0" marR="0" lvl="0" indent="0" algn="ctr" rtl="0">
              <a:lnSpc>
                <a:spcPct val="100000"/>
              </a:lnSpc>
              <a:spcBef>
                <a:spcPts val="0"/>
              </a:spcBef>
              <a:spcAft>
                <a:spcPts val="0"/>
              </a:spcAft>
              <a:buClr>
                <a:srgbClr val="FFFFFF"/>
              </a:buClr>
              <a:buSzPct val="25000"/>
              <a:buFont typeface="Arial Black"/>
              <a:buNone/>
            </a:pPr>
            <a:r>
              <a:rPr lang="en-US" sz="6000" b="1" dirty="0">
                <a:solidFill>
                  <a:srgbClr val="0070C0"/>
                </a:solidFill>
                <a:latin typeface="Century Gothic"/>
                <a:ea typeface="Century Gothic"/>
                <a:cs typeface="Century Gothic"/>
                <a:sym typeface="Century Gothic"/>
              </a:rPr>
              <a:t>School of Education</a:t>
            </a:r>
          </a:p>
        </p:txBody>
      </p:sp>
      <p:sp>
        <p:nvSpPr>
          <p:cNvPr id="65" name="Shape 65"/>
          <p:cNvSpPr txBox="1"/>
          <p:nvPr/>
        </p:nvSpPr>
        <p:spPr>
          <a:xfrm>
            <a:off x="761025" y="22826149"/>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724275" y="24302449"/>
            <a:ext cx="9982200" cy="4131300"/>
          </a:xfrm>
          <a:prstGeom prst="rect">
            <a:avLst/>
          </a:prstGeom>
          <a:solidFill>
            <a:srgbClr val="FFFFFF"/>
          </a:solidFill>
          <a:ln>
            <a:noFill/>
          </a:ln>
        </p:spPr>
        <p:txBody>
          <a:bodyPr lIns="457200" tIns="457200" rIns="457200" bIns="457200" anchor="t" anchorCtr="0">
            <a:noAutofit/>
          </a:bodyPr>
          <a:lstStyle/>
          <a:p>
            <a:pPr lvl="0">
              <a:buClr>
                <a:schemeClr val="dk1"/>
              </a:buClr>
              <a:buSzPct val="25000"/>
            </a:pPr>
            <a:r>
              <a:rPr lang="en-US" sz="2700" dirty="0">
                <a:latin typeface="+mn-lt"/>
              </a:rPr>
              <a:t>The proposed study aims to examine the confidence of SLP graduate students in their clinical and foundational knowledge of working with individuals with ASD. Understanding the confidence levels of SLP graduate students in their clinical and foundational knowledge of working with individuals with ASD will help SLP program faculty determine whether there is a need for further education around ASD. </a:t>
            </a:r>
            <a:endParaRPr lang="en-US" sz="2700" dirty="0">
              <a:solidFill>
                <a:srgbClr val="073763"/>
              </a:solidFill>
              <a:latin typeface="+mn-lt"/>
              <a:ea typeface="Century Gothic"/>
              <a:cs typeface="Century Gothic"/>
              <a:sym typeface="Century Gothic"/>
            </a:endParaRPr>
          </a:p>
        </p:txBody>
      </p:sp>
      <p:pic>
        <p:nvPicPr>
          <p:cNvPr id="67" name="Shape 67" descr="MonBird.png"/>
          <p:cNvPicPr preferRelativeResize="0"/>
          <p:nvPr/>
        </p:nvPicPr>
        <p:blipFill>
          <a:blip r:embed="rId5">
            <a:alphaModFix/>
          </a:blip>
          <a:stretch>
            <a:fillRect/>
          </a:stretch>
        </p:blipFill>
        <p:spPr>
          <a:xfrm>
            <a:off x="36625676" y="1262670"/>
            <a:ext cx="7265524" cy="3665489"/>
          </a:xfrm>
          <a:prstGeom prst="rect">
            <a:avLst/>
          </a:prstGeom>
          <a:noFill/>
          <a:ln>
            <a:noFill/>
          </a:ln>
        </p:spPr>
      </p:pic>
      <p:sp>
        <p:nvSpPr>
          <p:cNvPr id="68" name="Shape 68"/>
          <p:cNvSpPr txBox="1"/>
          <p:nvPr/>
        </p:nvSpPr>
        <p:spPr>
          <a:xfrm>
            <a:off x="761175" y="6241600"/>
            <a:ext cx="99084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lvl="0" algn="ctr">
              <a:buClr>
                <a:srgbClr val="F8F8F8"/>
              </a:buClr>
              <a:buSzPct val="25000"/>
            </a:pPr>
            <a:r>
              <a:rPr lang="en-US" sz="6000" b="1" dirty="0">
                <a:solidFill>
                  <a:srgbClr val="073763"/>
                </a:solidFill>
                <a:latin typeface="Century Gothic"/>
                <a:ea typeface="Century Gothic"/>
                <a:cs typeface="Century Gothic"/>
                <a:sym typeface="Century Gothic"/>
              </a:rPr>
              <a:t>Autism Spectrum Disorder ASD</a:t>
            </a:r>
          </a:p>
        </p:txBody>
      </p:sp>
      <p:pic>
        <p:nvPicPr>
          <p:cNvPr id="69" name="Shape 69" descr="Monmouth Logo.png"/>
          <p:cNvPicPr preferRelativeResize="0"/>
          <p:nvPr/>
        </p:nvPicPr>
        <p:blipFill>
          <a:blip r:embed="rId6">
            <a:alphaModFix/>
          </a:blip>
          <a:stretch>
            <a:fillRect/>
          </a:stretch>
        </p:blipFill>
        <p:spPr>
          <a:xfrm>
            <a:off x="974813" y="1262660"/>
            <a:ext cx="3665499" cy="3665499"/>
          </a:xfrm>
          <a:prstGeom prst="rect">
            <a:avLst/>
          </a:prstGeom>
          <a:noFill/>
          <a:ln>
            <a:noFill/>
          </a:ln>
        </p:spPr>
      </p:pic>
      <p:sp>
        <p:nvSpPr>
          <p:cNvPr id="70" name="Shape 70"/>
          <p:cNvSpPr txBox="1"/>
          <p:nvPr/>
        </p:nvSpPr>
        <p:spPr>
          <a:xfrm>
            <a:off x="0" y="9697000"/>
            <a:ext cx="10669575" cy="9592100"/>
          </a:xfrm>
          <a:prstGeom prst="rect">
            <a:avLst/>
          </a:prstGeom>
          <a:solidFill>
            <a:srgbClr val="FFFFFF"/>
          </a:solidFill>
          <a:ln>
            <a:noFill/>
          </a:ln>
        </p:spPr>
        <p:txBody>
          <a:bodyPr lIns="457200" tIns="457200" rIns="457200" bIns="457200" anchor="t" anchorCtr="0">
            <a:noAutofit/>
          </a:bodyPr>
          <a:lstStyle/>
          <a:p>
            <a:pPr lvl="0"/>
            <a:r>
              <a:rPr lang="en-US" sz="3200" dirty="0">
                <a:latin typeface="+mn-lt"/>
              </a:rPr>
              <a:t>Autism spectrum disorder (ASD) “is a neurodevelopmental disorder characterized by deficits in social communication and social interaction and the presence of restricted, repetitive behaviors” (ASHA, n.d., para. 1). Speech-language pathologists (SLPs) frequently have students with ASD on their caseload. Around 85% of SLPs have worked with a student with ASD (ASHA, 2020). In addition to targeting communication skills when working with this population, SLPs must also adhere to an extensive scope of practice established by the American Speech-Language-Hearing Association (ASHA). This includes screening, diagnosing, assessing and implementing interventions, working with families, collaborating with other professionals, researching, and advocating for clients (ASHA, 2006, as cited in Wilkerson, 2015, p. 23).</a:t>
            </a:r>
            <a:endParaRPr sz="3200" dirty="0">
              <a:solidFill>
                <a:srgbClr val="073763"/>
              </a:solidFill>
              <a:latin typeface="+mn-lt"/>
              <a:ea typeface="Century Gothic"/>
              <a:cs typeface="Century Gothic"/>
              <a:sym typeface="Century Gothic"/>
            </a:endParaRPr>
          </a:p>
        </p:txBody>
      </p:sp>
      <p:sp>
        <p:nvSpPr>
          <p:cNvPr id="71" name="Shape 71"/>
          <p:cNvSpPr txBox="1"/>
          <p:nvPr/>
        </p:nvSpPr>
        <p:spPr>
          <a:xfrm>
            <a:off x="761025" y="30077175"/>
            <a:ext cx="9982200" cy="2361900"/>
          </a:xfrm>
          <a:prstGeom prst="rect">
            <a:avLst/>
          </a:prstGeom>
          <a:solidFill>
            <a:srgbClr val="FFFFFF"/>
          </a:solidFill>
          <a:ln>
            <a:noFill/>
          </a:ln>
        </p:spPr>
        <p:txBody>
          <a:bodyPr lIns="457200" tIns="457200" rIns="457200" bIns="457200" anchor="t" anchorCtr="0">
            <a:noAutofit/>
          </a:bodyPr>
          <a:lstStyle/>
          <a:p>
            <a:pPr lvl="0">
              <a:buClr>
                <a:schemeClr val="dk1"/>
              </a:buClr>
              <a:buSzPct val="25000"/>
            </a:pPr>
            <a:r>
              <a:rPr lang="en-US" sz="2600" dirty="0">
                <a:solidFill>
                  <a:srgbClr val="002060"/>
                </a:solidFill>
                <a:latin typeface="+mn-lt"/>
              </a:rPr>
              <a:t>How confident are SLP graduate students in their clinical and foundational knowledge of working with individuals with ASD in each area covered by the ASHA scope of practice?</a:t>
            </a:r>
            <a:endParaRPr lang="en-US" sz="2600" dirty="0">
              <a:solidFill>
                <a:srgbClr val="002060"/>
              </a:solidFill>
              <a:latin typeface="+mn-lt"/>
              <a:ea typeface="Century Gothic"/>
              <a:cs typeface="Century Gothic"/>
              <a:sym typeface="Century Gothic"/>
            </a:endParaRPr>
          </a:p>
        </p:txBody>
      </p:sp>
      <p:sp>
        <p:nvSpPr>
          <p:cNvPr id="72" name="Shape 72"/>
          <p:cNvSpPr txBox="1"/>
          <p:nvPr/>
        </p:nvSpPr>
        <p:spPr>
          <a:xfrm>
            <a:off x="32922900" y="6241600"/>
            <a:ext cx="99822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Survey</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Questions</a:t>
            </a:r>
          </a:p>
          <a:p>
            <a:pPr marL="0" marR="0" lvl="0" indent="0" algn="ctr" rtl="0">
              <a:lnSpc>
                <a:spcPct val="100000"/>
              </a:lnSpc>
              <a:spcBef>
                <a:spcPts val="0"/>
              </a:spcBef>
              <a:spcAft>
                <a:spcPts val="0"/>
              </a:spcAft>
              <a:buClr>
                <a:srgbClr val="F8F8F8"/>
              </a:buClr>
              <a:buFont typeface="Arial Narrow"/>
              <a:buNone/>
            </a:pPr>
            <a:endParaRPr sz="6000" b="1">
              <a:solidFill>
                <a:srgbClr val="073763"/>
              </a:solidFill>
              <a:latin typeface="Century Gothic"/>
              <a:ea typeface="Century Gothic"/>
              <a:cs typeface="Century Gothic"/>
              <a:sym typeface="Century Gothic"/>
            </a:endParaRPr>
          </a:p>
        </p:txBody>
      </p:sp>
      <p:sp>
        <p:nvSpPr>
          <p:cNvPr id="73" name="Shape 73"/>
          <p:cNvSpPr txBox="1"/>
          <p:nvPr/>
        </p:nvSpPr>
        <p:spPr>
          <a:xfrm>
            <a:off x="761025" y="286899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Research Question</a:t>
            </a:r>
            <a:r>
              <a:rPr lang="en-US" sz="7200" b="1">
                <a:solidFill>
                  <a:srgbClr val="073763"/>
                </a:solidFill>
                <a:latin typeface="Century Gothic"/>
                <a:ea typeface="Century Gothic"/>
                <a:cs typeface="Century Gothic"/>
                <a:sym typeface="Century Gothic"/>
              </a:rPr>
              <a:t> </a:t>
            </a:r>
          </a:p>
        </p:txBody>
      </p:sp>
      <p:sp>
        <p:nvSpPr>
          <p:cNvPr id="74" name="Shape 74"/>
          <p:cNvSpPr txBox="1"/>
          <p:nvPr/>
        </p:nvSpPr>
        <p:spPr>
          <a:xfrm>
            <a:off x="32844300" y="21197450"/>
            <a:ext cx="9982200" cy="14763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Selected References </a:t>
            </a:r>
            <a:r>
              <a:rPr lang="en-US" sz="7200" b="1" dirty="0">
                <a:solidFill>
                  <a:srgbClr val="073763"/>
                </a:solidFill>
                <a:latin typeface="Century Gothic"/>
                <a:ea typeface="Century Gothic"/>
                <a:cs typeface="Century Gothic"/>
                <a:sym typeface="Century Gothic"/>
              </a:rPr>
              <a:t> </a:t>
            </a:r>
          </a:p>
        </p:txBody>
      </p:sp>
      <p:sp>
        <p:nvSpPr>
          <p:cNvPr id="75" name="Shape 75"/>
          <p:cNvSpPr txBox="1"/>
          <p:nvPr/>
        </p:nvSpPr>
        <p:spPr>
          <a:xfrm>
            <a:off x="32843175" y="22673750"/>
            <a:ext cx="9982200" cy="10244650"/>
          </a:xfrm>
          <a:prstGeom prst="rect">
            <a:avLst/>
          </a:prstGeom>
          <a:solidFill>
            <a:srgbClr val="FFFFFF"/>
          </a:solidFill>
          <a:ln>
            <a:noFill/>
          </a:ln>
        </p:spPr>
        <p:txBody>
          <a:bodyPr lIns="457200" tIns="457200" rIns="457200" bIns="457200" anchor="t" anchorCtr="0">
            <a:noAutofit/>
          </a:bodyPr>
          <a:lstStyle/>
          <a:p>
            <a:r>
              <a:rPr lang="en-US" sz="2500" dirty="0">
                <a:solidFill>
                  <a:schemeClr val="bg1">
                    <a:lumMod val="50000"/>
                  </a:schemeClr>
                </a:solidFill>
                <a:latin typeface="+mn-lt"/>
              </a:rPr>
              <a:t>American Speech-Language-Hearing Association (2020). 2020     	Schools survey report: SLP caseload and workload 	characteristics [survey]. 	https://www.asha.org/siteassets/surveys/2020-schools-survey-slp-caseload.pdf </a:t>
            </a:r>
          </a:p>
          <a:p>
            <a:pPr rtl="0">
              <a:spcBef>
                <a:spcPts val="0"/>
              </a:spcBef>
              <a:spcAft>
                <a:spcPts val="0"/>
              </a:spcAft>
            </a:pPr>
            <a:r>
              <a:rPr lang="en-US" sz="2500" b="0" i="0" strike="noStrike" dirty="0">
                <a:solidFill>
                  <a:schemeClr val="bg1">
                    <a:lumMod val="50000"/>
                  </a:schemeClr>
                </a:solidFill>
                <a:effectLst/>
                <a:latin typeface="+mn-lt"/>
              </a:rPr>
              <a:t>American Speech-Language-Hearing Association (n.d.). Autism</a:t>
            </a:r>
            <a:r>
              <a:rPr lang="en-US" sz="2500" b="0" i="1" strike="noStrike" dirty="0">
                <a:solidFill>
                  <a:schemeClr val="bg1">
                    <a:lumMod val="50000"/>
                  </a:schemeClr>
                </a:solidFill>
                <a:effectLst/>
                <a:latin typeface="+mn-lt"/>
              </a:rPr>
              <a:t> 	</a:t>
            </a:r>
            <a:r>
              <a:rPr lang="en-US" sz="2500" b="0" i="0" strike="noStrike" dirty="0">
                <a:solidFill>
                  <a:schemeClr val="bg1">
                    <a:lumMod val="50000"/>
                  </a:schemeClr>
                </a:solidFill>
                <a:effectLst/>
                <a:latin typeface="+mn-lt"/>
              </a:rPr>
              <a:t>[Practice Portal]. www.asha.org/Practice-Portal/Clinical-Topics/Autism/</a:t>
            </a:r>
            <a:endParaRPr lang="en-US" sz="2500" dirty="0">
              <a:solidFill>
                <a:schemeClr val="bg1">
                  <a:lumMod val="50000"/>
                </a:schemeClr>
              </a:solidFill>
              <a:latin typeface="+mn-lt"/>
            </a:endParaRPr>
          </a:p>
          <a:p>
            <a:r>
              <a:rPr lang="en-US" sz="2500" dirty="0">
                <a:solidFill>
                  <a:schemeClr val="bg1">
                    <a:lumMod val="50000"/>
                  </a:schemeClr>
                </a:solidFill>
                <a:latin typeface="+mn-lt"/>
              </a:rPr>
              <a:t>Burnett, D. L. (2014). Preparation of speech-language pathology 	graduate students to work with children with autism 	spectrum disorders. </a:t>
            </a:r>
            <a:r>
              <a:rPr lang="en-US" sz="2500" i="1" dirty="0">
                <a:solidFill>
                  <a:schemeClr val="bg1">
                    <a:lumMod val="50000"/>
                  </a:schemeClr>
                </a:solidFill>
                <a:latin typeface="+mn-lt"/>
              </a:rPr>
              <a:t>The Open Education Journal</a:t>
            </a:r>
            <a:r>
              <a:rPr lang="en-US" sz="2500" dirty="0">
                <a:solidFill>
                  <a:schemeClr val="bg1">
                    <a:lumMod val="50000"/>
                  </a:schemeClr>
                </a:solidFill>
                <a:latin typeface="+mn-lt"/>
              </a:rPr>
              <a:t>, </a:t>
            </a:r>
            <a:r>
              <a:rPr lang="en-US" sz="2500" i="1" dirty="0">
                <a:solidFill>
                  <a:schemeClr val="bg1">
                    <a:lumMod val="50000"/>
                  </a:schemeClr>
                </a:solidFill>
                <a:latin typeface="+mn-lt"/>
              </a:rPr>
              <a:t>7</a:t>
            </a:r>
            <a:r>
              <a:rPr lang="en-US" sz="2500" dirty="0">
                <a:solidFill>
                  <a:schemeClr val="bg1">
                    <a:lumMod val="50000"/>
                  </a:schemeClr>
                </a:solidFill>
                <a:latin typeface="+mn-lt"/>
              </a:rPr>
              <a:t>(1), 	1–6. https://doi.org/10.2174/1874920820140108001  </a:t>
            </a:r>
            <a:endParaRPr lang="en-US" sz="2500" b="0" i="0" strike="noStrike" dirty="0">
              <a:solidFill>
                <a:schemeClr val="bg1">
                  <a:lumMod val="50000"/>
                </a:schemeClr>
              </a:solidFill>
              <a:effectLst/>
              <a:latin typeface="+mn-lt"/>
            </a:endParaRPr>
          </a:p>
          <a:p>
            <a:pPr rtl="0">
              <a:spcBef>
                <a:spcPts val="1200"/>
              </a:spcBef>
              <a:spcAft>
                <a:spcPts val="1200"/>
              </a:spcAft>
            </a:pPr>
            <a:r>
              <a:rPr lang="en-US" sz="2500" b="0" i="0" strike="noStrike" dirty="0" err="1">
                <a:solidFill>
                  <a:schemeClr val="bg1">
                    <a:lumMod val="50000"/>
                  </a:schemeClr>
                </a:solidFill>
                <a:effectLst/>
                <a:latin typeface="+mn-lt"/>
              </a:rPr>
              <a:t>Prizant</a:t>
            </a:r>
            <a:r>
              <a:rPr lang="en-US" sz="2500" b="0" i="0" strike="noStrike" dirty="0">
                <a:solidFill>
                  <a:schemeClr val="bg1">
                    <a:lumMod val="50000"/>
                  </a:schemeClr>
                </a:solidFill>
                <a:effectLst/>
                <a:latin typeface="+mn-lt"/>
              </a:rPr>
              <a:t>, B. M. (2017). SLPs and autism: How far we have come. 	</a:t>
            </a:r>
            <a:r>
              <a:rPr lang="en-US" sz="2500" b="0" i="1" strike="noStrike" dirty="0">
                <a:solidFill>
                  <a:schemeClr val="bg1">
                    <a:lumMod val="50000"/>
                  </a:schemeClr>
                </a:solidFill>
                <a:effectLst/>
                <a:latin typeface="+mn-lt"/>
              </a:rPr>
              <a:t>The ASHA Leader, 22</a:t>
            </a:r>
            <a:r>
              <a:rPr lang="en-US" sz="2500" b="0" i="0" strike="noStrike" dirty="0">
                <a:solidFill>
                  <a:schemeClr val="bg1">
                    <a:lumMod val="50000"/>
                  </a:schemeClr>
                </a:solidFill>
                <a:effectLst/>
                <a:latin typeface="+mn-lt"/>
              </a:rPr>
              <a:t>(4), 6–8. 	https://doi.org/https://doi.org/10.1044/leader.FMP.22042017.6</a:t>
            </a:r>
            <a:br>
              <a:rPr lang="en-US" sz="2500" dirty="0">
                <a:solidFill>
                  <a:schemeClr val="bg1">
                    <a:lumMod val="50000"/>
                  </a:schemeClr>
                </a:solidFill>
                <a:latin typeface="+mn-lt"/>
              </a:rPr>
            </a:br>
            <a:r>
              <a:rPr lang="en-US" sz="2500" b="0" i="0" strike="noStrike" dirty="0">
                <a:solidFill>
                  <a:schemeClr val="bg1">
                    <a:lumMod val="50000"/>
                  </a:schemeClr>
                </a:solidFill>
                <a:effectLst/>
                <a:latin typeface="+mn-lt"/>
              </a:rPr>
              <a:t>Wilkerson, W. L. (2015). Effects </a:t>
            </a:r>
            <a:r>
              <a:rPr lang="en-US" sz="2500" b="0" i="0" u="none" strike="noStrike" dirty="0">
                <a:solidFill>
                  <a:schemeClr val="bg1">
                    <a:lumMod val="50000"/>
                  </a:schemeClr>
                </a:solidFill>
                <a:effectLst/>
                <a:latin typeface="+mn-lt"/>
              </a:rPr>
              <a:t>of an online training in the 	ziggurat model on the autism knowledge of school-based 	speech-language pathologists (SLPs). [Doctoral 	dissertation, University of Kentucky]. University of 		Kentucky Theses and Dissertations— Rehabilitation 	Sciences. http://dx.doi.org/10.13023/ETD.2016.020</a:t>
            </a:r>
            <a:br>
              <a:rPr lang="en-US" sz="2500" dirty="0"/>
            </a:br>
            <a:endParaRPr sz="2500" dirty="0">
              <a:solidFill>
                <a:srgbClr val="073763"/>
              </a:solidFill>
              <a:highlight>
                <a:srgbClr val="FFFFFF"/>
              </a:highlight>
              <a:latin typeface="Century Gothic"/>
              <a:ea typeface="Century Gothic"/>
              <a:cs typeface="Century Gothic"/>
              <a:sym typeface="Century Gothic"/>
            </a:endParaRPr>
          </a:p>
          <a:p>
            <a:pPr marL="0" lvl="0" indent="-69850" rtl="0">
              <a:lnSpc>
                <a:spcPct val="200000"/>
              </a:lnSpc>
              <a:spcBef>
                <a:spcPts val="0"/>
              </a:spcBef>
              <a:buClr>
                <a:srgbClr val="000000"/>
              </a:buClr>
              <a:buFont typeface="Arial"/>
              <a:buNone/>
            </a:pPr>
            <a:endParaRPr sz="1200" dirty="0">
              <a:solidFill>
                <a:srgbClr val="073763"/>
              </a:solidFill>
              <a:highlight>
                <a:srgbClr val="FFFFFF"/>
              </a:highlight>
              <a:latin typeface="Century Gothic"/>
              <a:ea typeface="Century Gothic"/>
              <a:cs typeface="Century Gothic"/>
              <a:sym typeface="Century Gothic"/>
            </a:endParaRPr>
          </a:p>
        </p:txBody>
      </p:sp>
      <p:sp>
        <p:nvSpPr>
          <p:cNvPr id="76" name="Shape 76"/>
          <p:cNvSpPr txBox="1"/>
          <p:nvPr/>
        </p:nvSpPr>
        <p:spPr>
          <a:xfrm>
            <a:off x="11580750" y="6208675"/>
            <a:ext cx="99822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Literature </a:t>
            </a:r>
          </a:p>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Review </a:t>
            </a:r>
          </a:p>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Findings</a:t>
            </a:r>
          </a:p>
        </p:txBody>
      </p:sp>
      <p:graphicFrame>
        <p:nvGraphicFramePr>
          <p:cNvPr id="77" name="Shape 77"/>
          <p:cNvGraphicFramePr/>
          <p:nvPr>
            <p:extLst>
              <p:ext uri="{D42A27DB-BD31-4B8C-83A1-F6EECF244321}">
                <p14:modId xmlns:p14="http://schemas.microsoft.com/office/powerpoint/2010/main" val="234852087"/>
              </p:ext>
            </p:extLst>
          </p:nvPr>
        </p:nvGraphicFramePr>
        <p:xfrm>
          <a:off x="32843150" y="8339201"/>
          <a:ext cx="9932150" cy="9075597"/>
        </p:xfrm>
        <a:graphic>
          <a:graphicData uri="http://schemas.openxmlformats.org/drawingml/2006/table">
            <a:tbl>
              <a:tblPr>
                <a:noFill/>
                <a:tableStyleId>{210EDC11-B0DF-4C7B-9737-5F575E5B3963}</a:tableStyleId>
              </a:tblPr>
              <a:tblGrid>
                <a:gridCol w="9932150">
                  <a:extLst>
                    <a:ext uri="{9D8B030D-6E8A-4147-A177-3AD203B41FA5}">
                      <a16:colId xmlns:a16="http://schemas.microsoft.com/office/drawing/2014/main" val="20000"/>
                    </a:ext>
                  </a:extLst>
                </a:gridCol>
              </a:tblGrid>
              <a:tr h="971432">
                <a:tc>
                  <a:txBody>
                    <a:bodyPr/>
                    <a:lstStyle/>
                    <a:p>
                      <a:pPr lvl="0">
                        <a:spcBef>
                          <a:spcPts val="0"/>
                        </a:spcBef>
                        <a:buNone/>
                      </a:pPr>
                      <a:r>
                        <a:rPr lang="en-US" sz="2700" b="0" i="0" u="none" strike="noStrike" cap="none" dirty="0">
                          <a:solidFill>
                            <a:srgbClr val="002060"/>
                          </a:solidFill>
                          <a:effectLst/>
                          <a:latin typeface="+mn-lt"/>
                          <a:ea typeface="+mn-ea"/>
                          <a:cs typeface="+mn-cs"/>
                          <a:sym typeface="Arial"/>
                        </a:rPr>
                        <a:t>Did you complete clinical hours working with individuals with autism? If yes, about how many hours?</a:t>
                      </a:r>
                    </a:p>
                  </a:txBody>
                  <a:tcPr marL="91425" marR="91425" marT="91425" marB="91425">
                    <a:solidFill>
                      <a:srgbClr val="FFFFFF"/>
                    </a:solidFill>
                  </a:tcPr>
                </a:tc>
                <a:extLst>
                  <a:ext uri="{0D108BD9-81ED-4DB2-BD59-A6C34878D82A}">
                    <a16:rowId xmlns:a16="http://schemas.microsoft.com/office/drawing/2014/main" val="10000"/>
                  </a:ext>
                </a:extLst>
              </a:tr>
              <a:tr h="1577577">
                <a:tc>
                  <a:txBody>
                    <a:bodyPr/>
                    <a:lstStyle/>
                    <a:p>
                      <a:pPr lvl="0" rtl="0">
                        <a:lnSpc>
                          <a:spcPct val="115000"/>
                        </a:lnSpc>
                        <a:spcBef>
                          <a:spcPts val="0"/>
                        </a:spcBef>
                        <a:buNone/>
                      </a:pPr>
                      <a:r>
                        <a:rPr lang="en-US" sz="2500" b="0" dirty="0">
                          <a:solidFill>
                            <a:srgbClr val="002060"/>
                          </a:solidFill>
                          <a:latin typeface="+mn-lt"/>
                          <a:ea typeface="Century Gothic"/>
                          <a:cs typeface="Century Gothic"/>
                          <a:sym typeface="Century Gothic"/>
                        </a:rPr>
                        <a:t>Did you have an autism course in your university’s curriculum? If not, h</a:t>
                      </a:r>
                      <a:r>
                        <a:rPr lang="en-US" sz="2500" b="0" i="0" u="none" strike="noStrike" cap="none" dirty="0">
                          <a:solidFill>
                            <a:srgbClr val="002060"/>
                          </a:solidFill>
                          <a:effectLst/>
                          <a:latin typeface="+mn-lt"/>
                          <a:ea typeface="+mn-ea"/>
                          <a:cs typeface="+mn-cs"/>
                          <a:sym typeface="Arial"/>
                        </a:rPr>
                        <a:t>ave you covered autism in your graduate courses? How many courses have discussed individuals  with autism?</a:t>
                      </a:r>
                      <a:endParaRPr lang="en-US" sz="3000" b="0" i="0" u="none" strike="noStrike" cap="none" dirty="0">
                        <a:solidFill>
                          <a:srgbClr val="002060"/>
                        </a:solidFill>
                        <a:effectLst/>
                        <a:latin typeface="Century Gothic"/>
                        <a:ea typeface="+mn-ea"/>
                        <a:cs typeface="+mn-cs"/>
                        <a:sym typeface="Century Gothic"/>
                      </a:endParaRPr>
                    </a:p>
                  </a:txBody>
                  <a:tcPr marL="91425" marR="91425" marT="91425" marB="91425">
                    <a:solidFill>
                      <a:srgbClr val="FFFFFF"/>
                    </a:solidFill>
                  </a:tcPr>
                </a:tc>
                <a:extLst>
                  <a:ext uri="{0D108BD9-81ED-4DB2-BD59-A6C34878D82A}">
                    <a16:rowId xmlns:a16="http://schemas.microsoft.com/office/drawing/2014/main" val="10001"/>
                  </a:ext>
                </a:extLst>
              </a:tr>
              <a:tr h="5779753">
                <a:tc>
                  <a:txBody>
                    <a:bodyPr/>
                    <a:lstStyle/>
                    <a:p>
                      <a:pPr rtl="0"/>
                      <a:r>
                        <a:rPr lang="en-US" sz="2200" b="0" i="0" u="none" strike="noStrike" cap="none" dirty="0">
                          <a:solidFill>
                            <a:srgbClr val="002060"/>
                          </a:solidFill>
                          <a:effectLst/>
                          <a:highlight>
                            <a:srgbClr val="FFFFFF"/>
                          </a:highlight>
                          <a:latin typeface="+mn-lt"/>
                          <a:ea typeface="+mn-ea"/>
                          <a:cs typeface="+mn-cs"/>
                          <a:sym typeface="Arial"/>
                        </a:rPr>
                        <a:t>1. Not at all 2. A little 3. Moderately 4. Very Much 5. Extremely</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On a scale of 1-5, how confident are you in your ability to treat ASD in each area? </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Screening: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Diagnosing: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Implementing interventions: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Working with families: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Collaborating with other professionals: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Researching: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Advocating for clients: 1 2 3 4 5</a:t>
                      </a:r>
                      <a:endParaRPr lang="en-US" sz="2200" b="0" dirty="0">
                        <a:solidFill>
                          <a:srgbClr val="002060"/>
                        </a:solidFill>
                        <a:effectLst/>
                        <a:highlight>
                          <a:srgbClr val="FFFFFF"/>
                        </a:highlight>
                      </a:endParaRPr>
                    </a:p>
                    <a:p>
                      <a:pPr rtl="0"/>
                      <a:r>
                        <a:rPr lang="en-US" sz="2200" b="0" i="0" u="none" strike="noStrike" cap="none" dirty="0">
                          <a:solidFill>
                            <a:srgbClr val="002060"/>
                          </a:solidFill>
                          <a:effectLst/>
                          <a:highlight>
                            <a:srgbClr val="FFFFFF"/>
                          </a:highlight>
                          <a:latin typeface="+mn-lt"/>
                          <a:ea typeface="+mn-ea"/>
                          <a:cs typeface="+mn-cs"/>
                          <a:sym typeface="Arial"/>
                        </a:rPr>
                        <a:t>Comments: ___________________________________________</a:t>
                      </a:r>
                      <a:endParaRPr lang="en-US" sz="2200" b="0" dirty="0">
                        <a:solidFill>
                          <a:srgbClr val="002060"/>
                        </a:solidFill>
                        <a:effectLst/>
                        <a:highlight>
                          <a:srgbClr val="FFFFFF"/>
                        </a:highlight>
                      </a:endParaRPr>
                    </a:p>
                    <a:p>
                      <a:br>
                        <a:rPr lang="en-US" sz="2000" dirty="0">
                          <a:solidFill>
                            <a:srgbClr val="002060"/>
                          </a:solidFill>
                          <a:highlight>
                            <a:srgbClr val="FFFFFF"/>
                          </a:highlight>
                        </a:rPr>
                      </a:br>
                      <a:endParaRPr sz="2000" dirty="0">
                        <a:solidFill>
                          <a:srgbClr val="002060"/>
                        </a:solidFill>
                        <a:latin typeface="Century Gothic"/>
                        <a:ea typeface="Century Gothic"/>
                        <a:cs typeface="Century Gothic"/>
                        <a:sym typeface="Century Gothic"/>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pic>
        <p:nvPicPr>
          <p:cNvPr id="83" name="Shape 83" descr="BLUE.png"/>
          <p:cNvPicPr preferRelativeResize="0"/>
          <p:nvPr/>
        </p:nvPicPr>
        <p:blipFill>
          <a:blip r:embed="rId7">
            <a:alphaModFix/>
          </a:blip>
          <a:stretch>
            <a:fillRect/>
          </a:stretch>
        </p:blipFill>
        <p:spPr>
          <a:xfrm>
            <a:off x="17175075" y="11838337"/>
            <a:ext cx="7824949" cy="7640824"/>
          </a:xfrm>
          <a:prstGeom prst="rect">
            <a:avLst/>
          </a:prstGeom>
          <a:noFill/>
          <a:ln>
            <a:noFill/>
          </a:ln>
        </p:spPr>
      </p:pic>
      <p:sp>
        <p:nvSpPr>
          <p:cNvPr id="84" name="Shape 84"/>
          <p:cNvSpPr txBox="1"/>
          <p:nvPr/>
        </p:nvSpPr>
        <p:spPr>
          <a:xfrm>
            <a:off x="11580750" y="9407874"/>
            <a:ext cx="9982200" cy="22998300"/>
          </a:xfrm>
          <a:prstGeom prst="rect">
            <a:avLst/>
          </a:prstGeom>
          <a:solidFill>
            <a:srgbClr val="FFFFFF"/>
          </a:solidFill>
          <a:ln>
            <a:noFill/>
          </a:ln>
        </p:spPr>
        <p:txBody>
          <a:bodyPr lIns="457200" tIns="457200" rIns="457200" bIns="457200" anchor="t" anchorCtr="0">
            <a:noAutofit/>
          </a:bodyPr>
          <a:lstStyle/>
          <a:p>
            <a:r>
              <a:rPr lang="en-US" sz="2900" dirty="0">
                <a:latin typeface="+mn-lt"/>
              </a:rPr>
              <a:t>Prior research on confidence levels of SLPs when working with ASD has been performed. A study conducted by Burnett (2014) found that experienced SLPs have the expectation that graduates beginning clinical fellowship have had coursework and been a part of practical training related to ASD. However, the majority of these same experienced SLP participants reported that they worked with five or fewer children with ASD during their graduate school training. The overall results of the study found that SLPs felt that their coursework and clinical training did not prepare them for working with individuals with ASD. Another study conducted by Schwartz and Drager (2008) found a clear need for expanding graduate coursework specifically focusing on ASD. Within the study, it was found that school-based SLPs have varied understandings of ASD. They noted that the SLPs training and knowledge had improved since earlier research conducted by Stone (1987), but they also found SLPs felt they were not provided with adequate coursework specifically pertaining to ASD.</a:t>
            </a:r>
          </a:p>
          <a:p>
            <a:pPr lvl="0"/>
            <a:endParaRPr lang="en-US" sz="2900" dirty="0">
              <a:latin typeface="+mn-lt"/>
            </a:endParaRPr>
          </a:p>
          <a:p>
            <a:r>
              <a:rPr lang="en-US" sz="2900" dirty="0">
                <a:latin typeface="+mn-lt"/>
              </a:rPr>
              <a:t>A study conducted by Prizant (2017) emphasizes the critical role SLPs have in treating and advocating for services for individuals with ASD. It is argued that SLPs serve as critical advocates for individuals with ASD and are essential for providing comprehensive treatment for neurodiverse individuals. From this research, it is clear that the ASD population is in need of services from SLPs and graduate students need to be clinically prepared to serve this population following graduation. </a:t>
            </a:r>
          </a:p>
          <a:p>
            <a:pPr lvl="0"/>
            <a:endParaRPr lang="en-US" sz="2900" dirty="0">
              <a:latin typeface="+mn-lt"/>
            </a:endParaRPr>
          </a:p>
          <a:p>
            <a:r>
              <a:rPr lang="en-US" sz="2900" dirty="0">
                <a:latin typeface="+mn-lt"/>
              </a:rPr>
              <a:t>Despite some small studies investigating low confidence, a gap remains in determining the specific causes of low confidence levels among SLP graduate students. Overall, current research lacks a solution to address the lack of clinical experience in graduate SLP programs and proper formal education as well as coursework. Thus, further research is needed to (1) identify the cause(s) of a lack of confidence in graduate students when working with individuals with ASD, (2) propose improvements to the curriculum to expand formal education on ASD, and to (3) ensure clinical experience and training for graduate SLP students. A survey which allows students to provide open-ended comments about their training and confidence will help pinpoint specific reasons for lack of confidence as well as potential areas needed for future training.</a:t>
            </a:r>
            <a:endParaRPr lang="en-US" sz="2900" dirty="0">
              <a:solidFill>
                <a:srgbClr val="073763"/>
              </a:solidFill>
              <a:latin typeface="+mn-lt"/>
            </a:endParaRPr>
          </a:p>
          <a:p>
            <a:br>
              <a:rPr lang="en-US" dirty="0"/>
            </a:br>
            <a:endParaRPr lang="en-US" sz="2900" dirty="0"/>
          </a:p>
        </p:txBody>
      </p:sp>
      <p:sp>
        <p:nvSpPr>
          <p:cNvPr id="85" name="Shape 85"/>
          <p:cNvSpPr txBox="1"/>
          <p:nvPr/>
        </p:nvSpPr>
        <p:spPr>
          <a:xfrm>
            <a:off x="22097800" y="6208675"/>
            <a:ext cx="10210500" cy="31992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Methodology</a:t>
            </a:r>
            <a:r>
              <a:rPr lang="en-US" sz="7200" b="1">
                <a:solidFill>
                  <a:srgbClr val="073763"/>
                </a:solidFill>
                <a:latin typeface="Century Gothic"/>
                <a:ea typeface="Century Gothic"/>
                <a:cs typeface="Century Gothic"/>
                <a:sym typeface="Century Gothic"/>
              </a:rPr>
              <a:t> </a:t>
            </a:r>
          </a:p>
        </p:txBody>
      </p:sp>
      <p:sp>
        <p:nvSpPr>
          <p:cNvPr id="86" name="Shape 86"/>
          <p:cNvSpPr txBox="1"/>
          <p:nvPr/>
        </p:nvSpPr>
        <p:spPr>
          <a:xfrm>
            <a:off x="22137675" y="6241600"/>
            <a:ext cx="10210500" cy="2120400"/>
          </a:xfrm>
          <a:prstGeom prst="rect">
            <a:avLst/>
          </a:prstGeom>
          <a:gradFill>
            <a:gsLst>
              <a:gs pos="0">
                <a:srgbClr val="D4E5F5"/>
              </a:gs>
              <a:gs pos="100000">
                <a:srgbClr val="70A4D5"/>
              </a:gs>
            </a:gsLst>
            <a:lin ang="5400012" scaled="0"/>
          </a:gra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Proposed </a:t>
            </a:r>
          </a:p>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Methodology</a:t>
            </a:r>
            <a:r>
              <a:rPr lang="en-US" sz="7200" b="1" dirty="0">
                <a:solidFill>
                  <a:srgbClr val="073763"/>
                </a:solidFill>
                <a:latin typeface="Century Gothic"/>
                <a:ea typeface="Century Gothic"/>
                <a:cs typeface="Century Gothic"/>
                <a:sym typeface="Century Gothic"/>
              </a:rPr>
              <a:t> </a:t>
            </a:r>
          </a:p>
        </p:txBody>
      </p:sp>
      <p:sp>
        <p:nvSpPr>
          <p:cNvPr id="87" name="Shape 87"/>
          <p:cNvSpPr txBox="1"/>
          <p:nvPr/>
        </p:nvSpPr>
        <p:spPr>
          <a:xfrm>
            <a:off x="22097825" y="8362000"/>
            <a:ext cx="10250400" cy="15438300"/>
          </a:xfrm>
          <a:prstGeom prst="rect">
            <a:avLst/>
          </a:prstGeom>
          <a:solidFill>
            <a:srgbClr val="FFFFFF"/>
          </a:solidFill>
          <a:ln>
            <a:noFill/>
          </a:ln>
        </p:spPr>
        <p:txBody>
          <a:bodyPr lIns="457200" tIns="457200" rIns="457200" bIns="457200" anchor="t" anchorCtr="0">
            <a:noAutofit/>
          </a:bodyPr>
          <a:lstStyle/>
          <a:p>
            <a:pPr marL="457200" indent="-419100">
              <a:buClr>
                <a:srgbClr val="073763"/>
              </a:buClr>
              <a:buSzPct val="100000"/>
              <a:buFont typeface="Century Gothic"/>
              <a:buChar char="●"/>
            </a:pPr>
            <a:r>
              <a:rPr lang="en-US" sz="2900" b="1" u="sng" dirty="0">
                <a:solidFill>
                  <a:srgbClr val="073763"/>
                </a:solidFill>
                <a:latin typeface="+mn-lt"/>
                <a:ea typeface="Century Gothic"/>
                <a:cs typeface="Century Gothic"/>
                <a:sym typeface="Century Gothic"/>
              </a:rPr>
              <a:t>Participants:</a:t>
            </a:r>
            <a:r>
              <a:rPr lang="en-US" sz="2900" u="sng" dirty="0">
                <a:solidFill>
                  <a:schemeClr val="accent6">
                    <a:lumMod val="10000"/>
                  </a:schemeClr>
                </a:solidFill>
                <a:latin typeface="+mn-lt"/>
                <a:ea typeface="Century Gothic"/>
                <a:cs typeface="Century Gothic"/>
                <a:sym typeface="Century Gothic"/>
              </a:rPr>
              <a:t> </a:t>
            </a:r>
            <a:r>
              <a:rPr lang="en-US" sz="2900" dirty="0">
                <a:solidFill>
                  <a:schemeClr val="accent6">
                    <a:lumMod val="10000"/>
                  </a:schemeClr>
                </a:solidFill>
                <a:latin typeface="+mn-lt"/>
              </a:rPr>
              <a:t>The participants of this study will be graduate students enrolled in an accredited speech-language pathology program in the United States. This study will include a minimum of 100 participants enrolled in </a:t>
            </a:r>
            <a:r>
              <a:rPr lang="en-US" sz="2900" dirty="0">
                <a:latin typeface="+mn-lt"/>
              </a:rPr>
              <a:t>an ASHA accredited university in the United States</a:t>
            </a:r>
            <a:r>
              <a:rPr lang="en-US" sz="2900" dirty="0">
                <a:solidFill>
                  <a:schemeClr val="accent6">
                    <a:lumMod val="10000"/>
                  </a:schemeClr>
                </a:solidFill>
                <a:latin typeface="+mn-lt"/>
              </a:rPr>
              <a:t>. It is estimated that the age range will be between 21 – 65 years of age and will consist of both males and females. However, researchers anticipate an age range of 22-25 with predominantly female participation based on the demographics of graduate school enrollment </a:t>
            </a:r>
            <a:r>
              <a:rPr lang="en-US" sz="2900" dirty="0">
                <a:latin typeface="+mn-lt"/>
              </a:rPr>
              <a:t>in SLP programs</a:t>
            </a:r>
            <a:r>
              <a:rPr lang="en-US" sz="2900" dirty="0">
                <a:solidFill>
                  <a:schemeClr val="accent6">
                    <a:lumMod val="10000"/>
                  </a:schemeClr>
                </a:solidFill>
                <a:latin typeface="+mn-lt"/>
              </a:rPr>
              <a:t>. There is no maximum response rate; however, the data collection will end after a one-month period. </a:t>
            </a:r>
          </a:p>
          <a:p>
            <a:pPr marL="38100" lvl="0">
              <a:buClr>
                <a:srgbClr val="073763"/>
              </a:buClr>
              <a:buSzPct val="100000"/>
            </a:pPr>
            <a:endParaRPr lang="en-US" sz="2900" dirty="0">
              <a:latin typeface="+mn-lt"/>
            </a:endParaRPr>
          </a:p>
          <a:p>
            <a:pPr marL="457200" indent="-419100">
              <a:buClr>
                <a:srgbClr val="073763"/>
              </a:buClr>
              <a:buSzPct val="100000"/>
              <a:buFont typeface="Century Gothic"/>
              <a:buChar char="●"/>
            </a:pPr>
            <a:r>
              <a:rPr lang="en-US" sz="2900" b="1" u="sng" dirty="0">
                <a:solidFill>
                  <a:srgbClr val="073763"/>
                </a:solidFill>
                <a:latin typeface="+mn-lt"/>
                <a:ea typeface="Century Gothic"/>
                <a:cs typeface="Century Gothic"/>
                <a:sym typeface="Century Gothic"/>
              </a:rPr>
              <a:t>Procedure: </a:t>
            </a:r>
            <a:r>
              <a:rPr lang="en-US" sz="2900" dirty="0">
                <a:latin typeface="+mn-lt"/>
                <a:ea typeface="Century Gothic"/>
                <a:sym typeface="Century Gothic"/>
              </a:rPr>
              <a:t>A </a:t>
            </a:r>
            <a:r>
              <a:rPr lang="en-US" sz="2900" dirty="0">
                <a:latin typeface="+mn-lt"/>
              </a:rPr>
              <a:t>Qualtrics link to an online survey will be posted within the Facebook-based online communities for graduate speech-language pathology students. The researchers anticipate that at least 100 responses will </a:t>
            </a:r>
            <a:r>
              <a:rPr lang="en-US" sz="2900">
                <a:latin typeface="+mn-lt"/>
              </a:rPr>
              <a:t>be obtained. </a:t>
            </a:r>
            <a:r>
              <a:rPr lang="en-US" sz="2900" dirty="0">
                <a:latin typeface="+mn-lt"/>
              </a:rPr>
              <a:t>The participants will be able to access the survey (and the consent form) through a direct link to the survey itself (i.e., Qualtrics direct link).</a:t>
            </a:r>
          </a:p>
          <a:p>
            <a:pPr marL="38100" lvl="0">
              <a:buClr>
                <a:srgbClr val="073763"/>
              </a:buClr>
              <a:buSzPct val="100000"/>
            </a:pPr>
            <a:endParaRPr lang="en-US" sz="2900" dirty="0">
              <a:latin typeface="+mn-lt"/>
            </a:endParaRPr>
          </a:p>
          <a:p>
            <a:pPr marL="38100" lvl="0">
              <a:buClr>
                <a:srgbClr val="073763"/>
              </a:buClr>
              <a:buSzPct val="100000"/>
            </a:pPr>
            <a:r>
              <a:rPr lang="en-US" sz="2900" dirty="0">
                <a:latin typeface="+mn-lt"/>
              </a:rPr>
              <a:t>When a participant launches the Qualtrics direct link, they will be presented with a letter of consent.  Consent will be provided when the participant selects “continue”. Upon providing consent, the participant will be presented with the survey. The participant will be shown one question at a time and the participant can skip any question at any time by selecting “continue”.  At the completion of the survey, the participant will be shown a thank you message and may close the Qualtrics link at that time.</a:t>
            </a:r>
          </a:p>
          <a:p>
            <a:br>
              <a:rPr lang="en-US" sz="3200" dirty="0"/>
            </a:br>
            <a:endParaRPr lang="en-US" sz="3000" dirty="0">
              <a:solidFill>
                <a:srgbClr val="073763"/>
              </a:solidFill>
              <a:latin typeface="Century Gothic"/>
              <a:ea typeface="Century Gothic"/>
              <a:cs typeface="Century Gothic"/>
              <a:sym typeface="Century Gothic"/>
            </a:endParaRPr>
          </a:p>
        </p:txBody>
      </p:sp>
      <p:pic>
        <p:nvPicPr>
          <p:cNvPr id="1026" name="Picture 2" descr="How SLPs Can Collaborate with Parents: 10 Strategies for Success -  University of St. Augustine for Health Sciences">
            <a:extLst>
              <a:ext uri="{FF2B5EF4-FFF2-40B4-BE49-F238E27FC236}">
                <a16:creationId xmlns:a16="http://schemas.microsoft.com/office/drawing/2014/main" id="{48DC2AD1-CB96-464C-8610-08F27EB1F0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44" y="19479161"/>
            <a:ext cx="5332550" cy="3120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Effective Strategies for Working with Preschoolers">
            <a:extLst>
              <a:ext uri="{FF2B5EF4-FFF2-40B4-BE49-F238E27FC236}">
                <a16:creationId xmlns:a16="http://schemas.microsoft.com/office/drawing/2014/main" id="{24B90010-3303-7648-B419-58DEA3E2E9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5369" y="19544798"/>
            <a:ext cx="4867856" cy="29891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es Speech Therapy Work?">
            <a:extLst>
              <a:ext uri="{FF2B5EF4-FFF2-40B4-BE49-F238E27FC236}">
                <a16:creationId xmlns:a16="http://schemas.microsoft.com/office/drawing/2014/main" id="{D0F94DEB-49E4-0F47-A14B-9E88F30D6B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7900" y="23991765"/>
            <a:ext cx="5051750" cy="35837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LPs and Autism: How Far We Have Come: A leading autism clinical scholar  reflects on speech-language pathologists' expanding role in autism  treatment—and the need to continue advocating for that role.: The ASHA">
            <a:extLst>
              <a:ext uri="{FF2B5EF4-FFF2-40B4-BE49-F238E27FC236}">
                <a16:creationId xmlns:a16="http://schemas.microsoft.com/office/drawing/2014/main" id="{F50071F2-7366-A24F-BD81-F0BEF27D6E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7799" y="27851358"/>
            <a:ext cx="9982199" cy="41323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utism Certification for Speech Language Pathologists: Why it's Important">
            <a:extLst>
              <a:ext uri="{FF2B5EF4-FFF2-40B4-BE49-F238E27FC236}">
                <a16:creationId xmlns:a16="http://schemas.microsoft.com/office/drawing/2014/main" id="{0F96C868-C709-804B-B8E4-62140955C1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68331" y="23991765"/>
            <a:ext cx="5051751" cy="35837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eech Services For Children With Autism: 5 Strategies That Work">
            <a:extLst>
              <a:ext uri="{FF2B5EF4-FFF2-40B4-BE49-F238E27FC236}">
                <a16:creationId xmlns:a16="http://schemas.microsoft.com/office/drawing/2014/main" id="{308474BF-60D4-A34E-A0D4-33289DC5E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18038" y="17719959"/>
            <a:ext cx="5216237" cy="347749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peech Therapy for Autism: Benefits &amp; How It Works - Homage">
            <a:extLst>
              <a:ext uri="{FF2B5EF4-FFF2-40B4-BE49-F238E27FC236}">
                <a16:creationId xmlns:a16="http://schemas.microsoft.com/office/drawing/2014/main" id="{23DEC2C9-5FDC-4B42-BD8C-7666A3D51D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4087" y="17719959"/>
            <a:ext cx="4721287" cy="3357469"/>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1039605072.m4a" descr="audio1039605072.m4a">
            <a:hlinkClick r:id="" action="ppaction://media"/>
            <a:extLst>
              <a:ext uri="{FF2B5EF4-FFF2-40B4-BE49-F238E27FC236}">
                <a16:creationId xmlns:a16="http://schemas.microsoft.com/office/drawing/2014/main" id="{D91AD7A5-0E80-D349-8F73-6BC533FF963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1539200" y="16052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8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B92F2FB1-27A6-474E-B551-578166C2DDD1}"/>
</file>

<file path=customXml/itemProps2.xml><?xml version="1.0" encoding="utf-8"?>
<ds:datastoreItem xmlns:ds="http://schemas.openxmlformats.org/officeDocument/2006/customXml" ds:itemID="{5B5950B5-F167-440C-A680-2871B86734A5}"/>
</file>

<file path=customXml/itemProps3.xml><?xml version="1.0" encoding="utf-8"?>
<ds:datastoreItem xmlns:ds="http://schemas.openxmlformats.org/officeDocument/2006/customXml" ds:itemID="{3051479F-B146-459A-8705-A3BCFCB00189}"/>
</file>

<file path=docProps/app.xml><?xml version="1.0" encoding="utf-8"?>
<Properties xmlns="http://schemas.openxmlformats.org/officeDocument/2006/extended-properties" xmlns:vt="http://schemas.openxmlformats.org/officeDocument/2006/docPropsVTypes">
  <TotalTime>5091</TotalTime>
  <Words>1374</Words>
  <Application>Microsoft Macintosh PowerPoint</Application>
  <PresentationFormat>Custom</PresentationFormat>
  <Paragraphs>56</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 Black</vt:lpstr>
      <vt:lpstr>Arial</vt:lpstr>
      <vt:lpstr>Oswald</vt:lpstr>
      <vt:lpstr>Average</vt:lpstr>
      <vt:lpstr>Century Gothic</vt:lpstr>
      <vt:lpstr>Arial Narrow</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Kathleen</dc:creator>
  <cp:lastModifiedBy>Hannah M. Milano</cp:lastModifiedBy>
  <cp:revision>36</cp:revision>
  <dcterms:modified xsi:type="dcterms:W3CDTF">2022-04-05T20:47:34Z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