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3"/>
    <p:restoredTop sz="91433"/>
  </p:normalViewPr>
  <p:slideViewPr>
    <p:cSldViewPr snapToGrid="0" snapToObjects="1">
      <p:cViewPr varScale="1">
        <p:scale>
          <a:sx n="38" d="100"/>
          <a:sy n="38" d="100"/>
        </p:scale>
        <p:origin x="1512"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7A0B7A-9F5B-8148-9351-BFD40B802F5F}"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28327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A0B7A-9F5B-8148-9351-BFD40B802F5F}"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375414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A0B7A-9F5B-8148-9351-BFD40B802F5F}"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364507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7A0B7A-9F5B-8148-9351-BFD40B802F5F}"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263137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7A0B7A-9F5B-8148-9351-BFD40B802F5F}" type="datetimeFigureOut">
              <a:rPr lang="en-US" smtClean="0"/>
              <a:t>4/10/22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379713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7A0B7A-9F5B-8148-9351-BFD40B802F5F}"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429395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7A0B7A-9F5B-8148-9351-BFD40B802F5F}" type="datetimeFigureOut">
              <a:rPr lang="en-US" smtClean="0"/>
              <a:t>4/10/22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266646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7A0B7A-9F5B-8148-9351-BFD40B802F5F}" type="datetimeFigureOut">
              <a:rPr lang="en-US" smtClean="0"/>
              <a:t>4/10/22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289682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A0B7A-9F5B-8148-9351-BFD40B802F5F}" type="datetimeFigureOut">
              <a:rPr lang="en-US" smtClean="0"/>
              <a:t>4/10/22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277950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07A0B7A-9F5B-8148-9351-BFD40B802F5F}"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95082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07A0B7A-9F5B-8148-9351-BFD40B802F5F}" type="datetimeFigureOut">
              <a:rPr lang="en-US" smtClean="0"/>
              <a:t>4/10/22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DDFCA-6EFF-A94F-80E8-E2E16385EA91}" type="slidenum">
              <a:rPr lang="en-US" smtClean="0"/>
              <a:t>‹#›</a:t>
            </a:fld>
            <a:endParaRPr lang="en-US"/>
          </a:p>
        </p:txBody>
      </p:sp>
    </p:spTree>
    <p:extLst>
      <p:ext uri="{BB962C8B-B14F-4D97-AF65-F5344CB8AC3E}">
        <p14:creationId xmlns:p14="http://schemas.microsoft.com/office/powerpoint/2010/main" val="148601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407A0B7A-9F5B-8148-9351-BFD40B802F5F}" type="datetimeFigureOut">
              <a:rPr lang="en-US" smtClean="0"/>
              <a:t>4/10/22</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A48DDFCA-6EFF-A94F-80E8-E2E16385EA91}" type="slidenum">
              <a:rPr lang="en-US" smtClean="0"/>
              <a:t>‹#›</a:t>
            </a:fld>
            <a:endParaRPr lang="en-US"/>
          </a:p>
        </p:txBody>
      </p:sp>
    </p:spTree>
    <p:extLst>
      <p:ext uri="{BB962C8B-B14F-4D97-AF65-F5344CB8AC3E}">
        <p14:creationId xmlns:p14="http://schemas.microsoft.com/office/powerpoint/2010/main" val="150659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https://www.mhanational.org/issues/black-and-african-american-communities-and-mental-health"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Text Box 191">
            <a:extLst>
              <a:ext uri="{FF2B5EF4-FFF2-40B4-BE49-F238E27FC236}">
                <a16:creationId xmlns:a16="http://schemas.microsoft.com/office/drawing/2014/main" id="{85759FAC-CAB6-5334-FB07-DB4690C19027}"/>
              </a:ext>
            </a:extLst>
          </p:cNvPr>
          <p:cNvSpPr txBox="1">
            <a:spLocks noChangeArrowheads="1"/>
          </p:cNvSpPr>
          <p:nvPr/>
        </p:nvSpPr>
        <p:spPr bwMode="auto">
          <a:xfrm>
            <a:off x="24062902" y="10193515"/>
            <a:ext cx="8226425" cy="3323987"/>
          </a:xfrm>
          <a:prstGeom prst="rect">
            <a:avLst/>
          </a:prstGeom>
          <a:solidFill>
            <a:schemeClr val="bg1"/>
          </a:solidFill>
          <a:ln>
            <a:solidFill>
              <a:schemeClr val="accent1"/>
            </a:solidFill>
          </a:ln>
          <a:effectLst/>
        </p:spPr>
        <p:txBody>
          <a:bodyPr lIns="182880" tIns="182880" rIns="182880" bIns="182880" anchor="t">
            <a:spAutoFit/>
          </a:bodyPr>
          <a:lstStyle/>
          <a:p>
            <a:pPr defTabSz="4023067"/>
            <a:r>
              <a:rPr lang="en-US" sz="2400" dirty="0">
                <a:latin typeface="Times New Roman"/>
                <a:cs typeface="Times New Roman"/>
              </a:rPr>
              <a:t>As specified in the General comment no. 14, the right to health is an inclusive right. It extends not only to timely and appropriate health care but also to the underlying determinants of health, including access to health-related education and information. </a:t>
            </a:r>
            <a:endParaRPr lang="en-US" sz="2400" dirty="0">
              <a:ea typeface="+mn-lt"/>
              <a:cs typeface="+mn-lt"/>
            </a:endParaRPr>
          </a:p>
          <a:p>
            <a:pPr defTabSz="4023067"/>
            <a:r>
              <a:rPr lang="en-US" sz="2400" dirty="0">
                <a:latin typeface="Times New Roman"/>
                <a:cs typeface="Times New Roman"/>
              </a:rPr>
              <a:t>Through this presentation, I advanced human rights and social justice by providing access to education on mental-health related education and information.</a:t>
            </a:r>
            <a:endParaRPr lang="en-US" sz="2400" dirty="0">
              <a:ea typeface="+mn-lt"/>
              <a:cs typeface="+mn-lt"/>
            </a:endParaRPr>
          </a:p>
        </p:txBody>
      </p:sp>
      <p:sp>
        <p:nvSpPr>
          <p:cNvPr id="6" name="Text Box 194">
            <a:extLst>
              <a:ext uri="{FF2B5EF4-FFF2-40B4-BE49-F238E27FC236}">
                <a16:creationId xmlns:a16="http://schemas.microsoft.com/office/drawing/2014/main" id="{BB7AAEED-DC01-C443-9D27-85616640FD5A}"/>
              </a:ext>
            </a:extLst>
          </p:cNvPr>
          <p:cNvSpPr txBox="1">
            <a:spLocks noChangeArrowheads="1"/>
          </p:cNvSpPr>
          <p:nvPr/>
        </p:nvSpPr>
        <p:spPr bwMode="auto">
          <a:xfrm>
            <a:off x="6022558" y="4848280"/>
            <a:ext cx="8226425" cy="8125301"/>
          </a:xfrm>
          <a:prstGeom prst="rect">
            <a:avLst/>
          </a:prstGeom>
          <a:solidFill>
            <a:schemeClr val="bg1"/>
          </a:solidFill>
          <a:ln>
            <a:solidFill>
              <a:schemeClr val="accent1"/>
            </a:solidFill>
          </a:ln>
          <a:effectLst/>
        </p:spPr>
        <p:txBody>
          <a:bodyPr lIns="182880" tIns="182880" rIns="182880" bIns="182880">
            <a:spAutoFit/>
          </a:bodyPr>
          <a:lstStyle/>
          <a:p>
            <a:pPr lvl="0" defTabSz="4023067" fontAlgn="auto">
              <a:spcBef>
                <a:spcPts val="0"/>
              </a:spcBef>
              <a:spcAft>
                <a:spcPts val="0"/>
              </a:spcAft>
            </a:pPr>
            <a:r>
              <a:rPr lang="en-US" sz="2400" dirty="0">
                <a:latin typeface="Times New Roman" panose="02020603050405020304" pitchFamily="18" charset="0"/>
                <a:cs typeface="Times New Roman" panose="02020603050405020304" pitchFamily="18" charset="0"/>
              </a:rPr>
              <a:t>Over the past decade, there has been a stigma within religious groups on how the church views mental illness. The topic of mental health has often been seen as a sign of weakness rather than accepted as a health issue; prayer and stronger faith were the solutions. The youths in the WOF church have shown interest in learning more about mental health and how it has affected them as youths within the church community. Approximately 75% of the kids in the church are second-generation immigrants from various Caribbean countries. The Black immigrant population has increased rapidly over the past two decades, with Black immigrants and their children making up about one-fifth of the U.S. Black population (</a:t>
            </a:r>
            <a:r>
              <a:rPr lang="en-US" sz="2400" dirty="0" err="1">
                <a:latin typeface="Times New Roman" panose="02020603050405020304" pitchFamily="18" charset="0"/>
                <a:cs typeface="Times New Roman" panose="02020603050405020304" pitchFamily="18" charset="0"/>
              </a:rPr>
              <a:t>Liwei</a:t>
            </a:r>
            <a:r>
              <a:rPr lang="en-US" sz="2400" dirty="0">
                <a:latin typeface="Times New Roman" panose="02020603050405020304" pitchFamily="18" charset="0"/>
                <a:cs typeface="Times New Roman" panose="02020603050405020304" pitchFamily="18" charset="0"/>
              </a:rPr>
              <a:t> Zhang, 2021). Immigrant youth that struggle with mental illness are disadvantaged because of stereotypes and lack of knowledge on mental health (</a:t>
            </a:r>
            <a:r>
              <a:rPr lang="en-US" sz="2400" dirty="0" err="1">
                <a:latin typeface="Times New Roman" panose="02020603050405020304" pitchFamily="18" charset="0"/>
                <a:cs typeface="Times New Roman" panose="02020603050405020304" pitchFamily="18" charset="0"/>
              </a:rPr>
              <a:t>Liwei</a:t>
            </a:r>
            <a:r>
              <a:rPr lang="en-US" sz="2400" dirty="0">
                <a:latin typeface="Times New Roman" panose="02020603050405020304" pitchFamily="18" charset="0"/>
                <a:cs typeface="Times New Roman" panose="02020603050405020304" pitchFamily="18" charset="0"/>
              </a:rPr>
              <a:t> Zhang, 2021). The pandemic of 2019 started a new wave of mental health issues among youth in WOF and across the country. They have reported signs of depression, loneliness, and feeling isolated from their friends and peers. In addition, African-Americans are 20% more likely to experience mental health issues than the rest of the population (Mental Health Association, 2022).</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8" name="Text Box 130">
            <a:extLst>
              <a:ext uri="{FF2B5EF4-FFF2-40B4-BE49-F238E27FC236}">
                <a16:creationId xmlns:a16="http://schemas.microsoft.com/office/drawing/2014/main" id="{25B50B77-434F-7946-96FE-BEE42A92AFE1}"/>
              </a:ext>
            </a:extLst>
          </p:cNvPr>
          <p:cNvSpPr txBox="1">
            <a:spLocks noChangeArrowheads="1"/>
          </p:cNvSpPr>
          <p:nvPr/>
        </p:nvSpPr>
        <p:spPr bwMode="auto">
          <a:xfrm>
            <a:off x="5933140" y="3861858"/>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Times New Roman" panose="02020603050405020304" pitchFamily="18" charset="0"/>
                <a:cs typeface="Times New Roman" panose="02020603050405020304" pitchFamily="18" charset="0"/>
              </a:rPr>
              <a:t>Problem and Population</a:t>
            </a:r>
          </a:p>
        </p:txBody>
      </p:sp>
      <p:sp>
        <p:nvSpPr>
          <p:cNvPr id="9" name="Rectangle 8">
            <a:extLst>
              <a:ext uri="{FF2B5EF4-FFF2-40B4-BE49-F238E27FC236}">
                <a16:creationId xmlns:a16="http://schemas.microsoft.com/office/drawing/2014/main" id="{0759145B-4834-3B47-A414-42FC82D0B966}"/>
              </a:ext>
            </a:extLst>
          </p:cNvPr>
          <p:cNvSpPr/>
          <p:nvPr/>
        </p:nvSpPr>
        <p:spPr>
          <a:xfrm>
            <a:off x="-74005" y="-23936"/>
            <a:ext cx="32992404" cy="3515477"/>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12B8A5-5B05-8249-9476-184E74020E43}"/>
              </a:ext>
            </a:extLst>
          </p:cNvPr>
          <p:cNvSpPr/>
          <p:nvPr/>
        </p:nvSpPr>
        <p:spPr>
          <a:xfrm rot="5400000">
            <a:off x="-6120048" y="10164127"/>
            <a:ext cx="18432087" cy="51032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p>
        </p:txBody>
      </p:sp>
      <p:sp>
        <p:nvSpPr>
          <p:cNvPr id="11" name="Text Box 189">
            <a:extLst>
              <a:ext uri="{FF2B5EF4-FFF2-40B4-BE49-F238E27FC236}">
                <a16:creationId xmlns:a16="http://schemas.microsoft.com/office/drawing/2014/main" id="{884B8338-17E3-B549-A0A3-DD645DA71EEA}"/>
              </a:ext>
            </a:extLst>
          </p:cNvPr>
          <p:cNvSpPr txBox="1">
            <a:spLocks noChangeArrowheads="1"/>
          </p:cNvSpPr>
          <p:nvPr/>
        </p:nvSpPr>
        <p:spPr bwMode="auto">
          <a:xfrm>
            <a:off x="1096580" y="5008408"/>
            <a:ext cx="4572000" cy="10341293"/>
          </a:xfrm>
          <a:prstGeom prst="rect">
            <a:avLst/>
          </a:prstGeom>
          <a:noFill/>
          <a:ln>
            <a:noFill/>
          </a:ln>
          <a:effectLst/>
        </p:spPr>
        <p:txBody>
          <a:bodyPr lIns="182880" tIns="182880" rIns="182880" bIns="182880">
            <a:spAutoFit/>
          </a:bodyPr>
          <a:lstStyle/>
          <a:p>
            <a:pPr lvl="0" defTabSz="4023067" fontAlgn="auto">
              <a:spcBef>
                <a:spcPts val="0"/>
              </a:spcBef>
              <a:spcAft>
                <a:spcPts val="0"/>
              </a:spcAft>
            </a:pPr>
            <a:r>
              <a:rPr lang="en-US" sz="2400" dirty="0">
                <a:latin typeface="Times New Roman" panose="02020603050405020304" pitchFamily="18" charset="0"/>
                <a:cs typeface="Times New Roman" panose="02020603050405020304" pitchFamily="18" charset="0"/>
              </a:rPr>
              <a:t>This project was inspired by the Social Work class Applications of Social Justice and Human Rights in Social Work. As a Clinical Practice with Families and Children student and as a leader of the Word of Faith Church of God, I wanted to bring mental health awareness to the youth and the community. After facilitating a panel discussion with youth, I found that their biggest concern was around mental health issues and how they were impacted. I was aware of the issue of religious mental health stigma and found that youth were concerned about that as well. To combat the stigma, I designed a mental health awareness presentation at the church. The response of the entire community was overwhelmingly positive.</a:t>
            </a:r>
          </a:p>
          <a:p>
            <a:pPr lvl="0" defTabSz="4023067" fontAlgn="auto">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lvl="0" defTabSz="4023067" fontAlgn="auto">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lvl="0" defTabSz="4023067" fontAlgn="auto">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lvl="0" defTabSz="4023067" fontAlgn="auto">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12" name="Text Box 182">
            <a:extLst>
              <a:ext uri="{FF2B5EF4-FFF2-40B4-BE49-F238E27FC236}">
                <a16:creationId xmlns:a16="http://schemas.microsoft.com/office/drawing/2014/main" id="{58C5F796-BF40-0B41-8EB2-C8E3525B6E4B}"/>
              </a:ext>
            </a:extLst>
          </p:cNvPr>
          <p:cNvSpPr txBox="1">
            <a:spLocks noChangeArrowheads="1"/>
          </p:cNvSpPr>
          <p:nvPr/>
        </p:nvSpPr>
        <p:spPr bwMode="auto">
          <a:xfrm>
            <a:off x="1205171" y="3861857"/>
            <a:ext cx="38064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dirty="0">
                <a:latin typeface="Times New Roman" panose="02020603050405020304" pitchFamily="18" charset="0"/>
                <a:cs typeface="Times New Roman" panose="02020603050405020304" pitchFamily="18" charset="0"/>
              </a:rPr>
              <a:t>ABSTRACT</a:t>
            </a:r>
          </a:p>
        </p:txBody>
      </p:sp>
      <p:sp>
        <p:nvSpPr>
          <p:cNvPr id="13" name="Text Box 135">
            <a:extLst>
              <a:ext uri="{FF2B5EF4-FFF2-40B4-BE49-F238E27FC236}">
                <a16:creationId xmlns:a16="http://schemas.microsoft.com/office/drawing/2014/main" id="{25A7CE6B-1814-B94E-BC6F-E1B94CDC34B5}"/>
              </a:ext>
            </a:extLst>
          </p:cNvPr>
          <p:cNvSpPr txBox="1">
            <a:spLocks noChangeArrowheads="1"/>
          </p:cNvSpPr>
          <p:nvPr/>
        </p:nvSpPr>
        <p:spPr bwMode="auto">
          <a:xfrm>
            <a:off x="15168151" y="3911909"/>
            <a:ext cx="82280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Times New Roman" panose="02020603050405020304" pitchFamily="18" charset="0"/>
                <a:cs typeface="Times New Roman" panose="02020603050405020304" pitchFamily="18" charset="0"/>
              </a:rPr>
              <a:t>Intervention</a:t>
            </a:r>
          </a:p>
        </p:txBody>
      </p:sp>
      <p:sp>
        <p:nvSpPr>
          <p:cNvPr id="14" name="Text Box 190">
            <a:extLst>
              <a:ext uri="{FF2B5EF4-FFF2-40B4-BE49-F238E27FC236}">
                <a16:creationId xmlns:a16="http://schemas.microsoft.com/office/drawing/2014/main" id="{3F2B9643-ACD4-704B-BFE5-6873DCC673BB}"/>
              </a:ext>
            </a:extLst>
          </p:cNvPr>
          <p:cNvSpPr txBox="1">
            <a:spLocks noChangeArrowheads="1"/>
          </p:cNvSpPr>
          <p:nvPr/>
        </p:nvSpPr>
        <p:spPr bwMode="auto">
          <a:xfrm>
            <a:off x="15168151" y="4848280"/>
            <a:ext cx="8228012" cy="2215991"/>
          </a:xfrm>
          <a:prstGeom prst="rect">
            <a:avLst/>
          </a:prstGeom>
          <a:solidFill>
            <a:schemeClr val="bg1"/>
          </a:solidFill>
          <a:ln>
            <a:solidFill>
              <a:schemeClr val="accent1"/>
            </a:solidFill>
          </a:ln>
          <a:effectLst/>
        </p:spPr>
        <p:txBody>
          <a:bodyPr lIns="182880" tIns="182880" rIns="182880" bIns="182880">
            <a:spAutoFit/>
          </a:bodyPr>
          <a:lstStyle/>
          <a:p>
            <a:pPr lvl="0" defTabSz="4023067"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A 45-minute mental health awareness presentation was provided to the church during morning service. The audience comprises of approximately 25 youths and 25 adults. The presentation was a viewed via social media with feedback from Jamaica, India, Africa, and Canada as well as the USA</a:t>
            </a:r>
            <a:r>
              <a:rPr lang="en-US" sz="2400" dirty="0">
                <a:solidFill>
                  <a:prstClr val="black"/>
                </a:solidFill>
                <a:latin typeface="Calibri" pitchFamily="34" charset="0"/>
              </a:rPr>
              <a:t>.</a:t>
            </a:r>
          </a:p>
        </p:txBody>
      </p:sp>
      <p:sp>
        <p:nvSpPr>
          <p:cNvPr id="15" name="Text Box 134">
            <a:extLst>
              <a:ext uri="{FF2B5EF4-FFF2-40B4-BE49-F238E27FC236}">
                <a16:creationId xmlns:a16="http://schemas.microsoft.com/office/drawing/2014/main" id="{79453C06-4D69-8F4C-8758-AA55C9436155}"/>
              </a:ext>
            </a:extLst>
          </p:cNvPr>
          <p:cNvSpPr txBox="1">
            <a:spLocks noChangeArrowheads="1"/>
          </p:cNvSpPr>
          <p:nvPr/>
        </p:nvSpPr>
        <p:spPr bwMode="auto">
          <a:xfrm>
            <a:off x="23868187" y="3912414"/>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Times New Roman" panose="02020603050405020304" pitchFamily="18" charset="0"/>
                <a:cs typeface="Times New Roman" panose="02020603050405020304" pitchFamily="18" charset="0"/>
              </a:rPr>
              <a:t>Impact</a:t>
            </a:r>
            <a:r>
              <a:rPr lang="en-US" sz="4000" b="1" dirty="0">
                <a:latin typeface="Calibri" pitchFamily="34" charset="0"/>
              </a:rPr>
              <a:t> </a:t>
            </a:r>
          </a:p>
        </p:txBody>
      </p:sp>
      <p:sp>
        <p:nvSpPr>
          <p:cNvPr id="16" name="Text Box 191">
            <a:extLst>
              <a:ext uri="{FF2B5EF4-FFF2-40B4-BE49-F238E27FC236}">
                <a16:creationId xmlns:a16="http://schemas.microsoft.com/office/drawing/2014/main" id="{C6584029-761F-A24B-B60A-CDC3D1F917E3}"/>
              </a:ext>
            </a:extLst>
          </p:cNvPr>
          <p:cNvSpPr txBox="1">
            <a:spLocks noChangeArrowheads="1"/>
          </p:cNvSpPr>
          <p:nvPr/>
        </p:nvSpPr>
        <p:spPr bwMode="auto">
          <a:xfrm>
            <a:off x="24089667" y="4731457"/>
            <a:ext cx="8226425" cy="3693319"/>
          </a:xfrm>
          <a:prstGeom prst="rect">
            <a:avLst/>
          </a:prstGeom>
          <a:solidFill>
            <a:schemeClr val="bg1"/>
          </a:solidFill>
          <a:ln>
            <a:solidFill>
              <a:schemeClr val="accent1"/>
            </a:solidFill>
          </a:ln>
          <a:effectLst/>
        </p:spPr>
        <p:txBody>
          <a:bodyPr lIns="182880" tIns="182880" rIns="182880" bIns="182880" anchor="t">
            <a:spAutoFit/>
          </a:bodyPr>
          <a:lstStyle/>
          <a:p>
            <a:pPr lvl="0" defTabSz="4023067"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In feedback gathered after the presentation-</a:t>
            </a:r>
          </a:p>
          <a:p>
            <a:pPr marL="457200" lvl="0" indent="-457200" defTabSz="4023067" fontAlgn="auto">
              <a:spcBef>
                <a:spcPts val="0"/>
              </a:spcBef>
              <a:spcAft>
                <a:spcPts val="0"/>
              </a:spcAf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all participants reported they were impacted by the presentation</a:t>
            </a:r>
          </a:p>
          <a:p>
            <a:pPr marL="457200" lvl="0" indent="-457200" defTabSz="4023067" fontAlgn="auto">
              <a:spcBef>
                <a:spcPts val="0"/>
              </a:spcBef>
              <a:spcAft>
                <a:spcPts val="0"/>
              </a:spcAf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all wanted more training about mental health</a:t>
            </a:r>
          </a:p>
          <a:p>
            <a:pPr marL="457200" lvl="0" indent="-457200" defTabSz="4023067" fontAlgn="auto">
              <a:spcBef>
                <a:spcPts val="0"/>
              </a:spcBef>
              <a:spcAft>
                <a:spcPts val="0"/>
              </a:spcAft>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some participants were referred for counseling after getting information presentation</a:t>
            </a:r>
          </a:p>
          <a:p>
            <a:pPr marL="457200" lvl="0" indent="-457200" defTabSz="4023067" fontAlgn="auto">
              <a:spcBef>
                <a:spcPts val="0"/>
              </a:spcBef>
              <a:spcAft>
                <a:spcPts val="0"/>
              </a:spcAft>
              <a:buFont typeface="Arial" panose="020B0604020202020204" pitchFamily="34" charset="0"/>
              <a:buChar char="•"/>
            </a:pPr>
            <a:r>
              <a:rPr lang="en-US" sz="2400" dirty="0">
                <a:latin typeface="Times New Roman"/>
                <a:cs typeface="Times New Roman"/>
              </a:rPr>
              <a:t>parents of second-generation youth increased their awareness of mental health and the cultural barriers that they may encounter</a:t>
            </a:r>
          </a:p>
        </p:txBody>
      </p:sp>
      <p:sp>
        <p:nvSpPr>
          <p:cNvPr id="18" name="Text Box 133">
            <a:extLst>
              <a:ext uri="{FF2B5EF4-FFF2-40B4-BE49-F238E27FC236}">
                <a16:creationId xmlns:a16="http://schemas.microsoft.com/office/drawing/2014/main" id="{6BBCE8ED-8423-A944-81C4-F41B9C4D2ECD}"/>
              </a:ext>
            </a:extLst>
          </p:cNvPr>
          <p:cNvSpPr txBox="1">
            <a:spLocks noChangeArrowheads="1"/>
          </p:cNvSpPr>
          <p:nvPr/>
        </p:nvSpPr>
        <p:spPr bwMode="auto">
          <a:xfrm>
            <a:off x="24053840" y="8792653"/>
            <a:ext cx="8226425" cy="126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Times New Roman" panose="02020603050405020304" pitchFamily="18" charset="0"/>
                <a:cs typeface="Times New Roman" panose="02020603050405020304" pitchFamily="18" charset="0"/>
              </a:rPr>
              <a:t>Advancing Social Justice </a:t>
            </a:r>
          </a:p>
          <a:p>
            <a:r>
              <a:rPr lang="en-US" sz="4000" b="1" dirty="0">
                <a:latin typeface="Times New Roman" panose="02020603050405020304" pitchFamily="18" charset="0"/>
                <a:cs typeface="Times New Roman" panose="02020603050405020304" pitchFamily="18" charset="0"/>
              </a:rPr>
              <a:t>and Human Rights</a:t>
            </a:r>
          </a:p>
        </p:txBody>
      </p:sp>
      <p:sp>
        <p:nvSpPr>
          <p:cNvPr id="19" name="Text Box 193">
            <a:extLst>
              <a:ext uri="{FF2B5EF4-FFF2-40B4-BE49-F238E27FC236}">
                <a16:creationId xmlns:a16="http://schemas.microsoft.com/office/drawing/2014/main" id="{6FDD2BA7-D1E3-ED4B-ADB7-9D909D54FE0E}"/>
              </a:ext>
            </a:extLst>
          </p:cNvPr>
          <p:cNvSpPr txBox="1">
            <a:spLocks noChangeArrowheads="1"/>
          </p:cNvSpPr>
          <p:nvPr/>
        </p:nvSpPr>
        <p:spPr bwMode="auto">
          <a:xfrm>
            <a:off x="24101747" y="14929573"/>
            <a:ext cx="8226425" cy="4801314"/>
          </a:xfrm>
          <a:prstGeom prst="rect">
            <a:avLst/>
          </a:prstGeom>
          <a:solidFill>
            <a:schemeClr val="bg1"/>
          </a:solidFill>
          <a:ln>
            <a:solidFill>
              <a:schemeClr val="accent1"/>
            </a:solidFill>
          </a:ln>
          <a:effectLst/>
        </p:spPr>
        <p:txBody>
          <a:bodyPr lIns="182880" tIns="182880" rIns="182880" bIns="182880">
            <a:spAutoFit/>
          </a:bodyPr>
          <a:lstStyle/>
          <a:p>
            <a:pPr defTabSz="4023067"/>
            <a:r>
              <a:rPr lang="en-US" sz="2400" dirty="0" err="1">
                <a:latin typeface="Times New Roman" panose="02020603050405020304" pitchFamily="18" charset="0"/>
                <a:cs typeface="Times New Roman" panose="02020603050405020304" pitchFamily="18" charset="0"/>
              </a:rPr>
              <a:t>Liwei</a:t>
            </a:r>
            <a:r>
              <a:rPr lang="en-US" sz="2400" dirty="0">
                <a:latin typeface="Times New Roman" panose="02020603050405020304" pitchFamily="18" charset="0"/>
                <a:cs typeface="Times New Roman" panose="02020603050405020304" pitchFamily="18" charset="0"/>
              </a:rPr>
              <a:t> Zhang, A. B. (2021). To unfold the immigrant paradox: maltreatment risk and mental health of racial-ethnic minority children. </a:t>
            </a:r>
            <a:r>
              <a:rPr lang="en-US" sz="2400" i="1" dirty="0">
                <a:latin typeface="Times New Roman" panose="02020603050405020304" pitchFamily="18" charset="0"/>
                <a:cs typeface="Times New Roman" panose="02020603050405020304" pitchFamily="18" charset="0"/>
              </a:rPr>
              <a:t>Front. Public Health</a:t>
            </a:r>
            <a:r>
              <a:rPr lang="en-US" sz="2400" dirty="0">
                <a:latin typeface="Times New Roman" panose="02020603050405020304" pitchFamily="18" charset="0"/>
                <a:cs typeface="Times New Roman" panose="02020603050405020304" pitchFamily="18" charset="0"/>
              </a:rPr>
              <a:t>.1-13</a:t>
            </a:r>
          </a:p>
          <a:p>
            <a:pPr lvl="0" defTabSz="4023067" fontAlgn="auto">
              <a:spcBef>
                <a:spcPts val="0"/>
              </a:spcBef>
              <a:spcAft>
                <a:spcPts val="0"/>
              </a:spcAft>
            </a:pPr>
            <a:endParaRPr lang="en-US" sz="2400" dirty="0">
              <a:solidFill>
                <a:prstClr val="black"/>
              </a:solidFill>
              <a:latin typeface="Times New Roman" panose="02020603050405020304" pitchFamily="18" charset="0"/>
              <a:cs typeface="Times New Roman" panose="02020603050405020304" pitchFamily="18" charset="0"/>
            </a:endParaRPr>
          </a:p>
          <a:p>
            <a:pPr lvl="0" defTabSz="4023067"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Mental Health Association (2022). Black and African American Communities and Mental Health. </a:t>
            </a:r>
            <a:r>
              <a:rPr lang="en-US" sz="2400" dirty="0">
                <a:solidFill>
                  <a:prstClr val="black"/>
                </a:solidFill>
                <a:latin typeface="Times New Roman" panose="02020603050405020304" pitchFamily="18" charset="0"/>
                <a:cs typeface="Times New Roman" panose="02020603050405020304" pitchFamily="18" charset="0"/>
                <a:hlinkClick r:id="rId4"/>
              </a:rPr>
              <a:t>https://www.mhanational.org/issues/black-and-african-american-communities-and-mental-health</a:t>
            </a:r>
            <a:endParaRPr lang="en-US" sz="2400" dirty="0">
              <a:solidFill>
                <a:prstClr val="black"/>
              </a:solidFill>
              <a:latin typeface="Times New Roman" panose="02020603050405020304" pitchFamily="18" charset="0"/>
              <a:cs typeface="Times New Roman" panose="02020603050405020304" pitchFamily="18" charset="0"/>
            </a:endParaRPr>
          </a:p>
          <a:p>
            <a:pPr lvl="0" defTabSz="4023067" fontAlgn="auto">
              <a:spcBef>
                <a:spcPts val="0"/>
              </a:spcBef>
              <a:spcAft>
                <a:spcPts val="0"/>
              </a:spcAft>
            </a:pPr>
            <a:endParaRPr lang="en-US" sz="2400" dirty="0">
              <a:solidFill>
                <a:prstClr val="black"/>
              </a:solidFill>
              <a:latin typeface="Times New Roman" panose="02020603050405020304" pitchFamily="18" charset="0"/>
              <a:cs typeface="Times New Roman" panose="02020603050405020304" pitchFamily="18" charset="0"/>
            </a:endParaRPr>
          </a:p>
          <a:p>
            <a:pPr lvl="0" defTabSz="4023067"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Office for High Commissioner for Human Rights (OHCR) https://</a:t>
            </a:r>
            <a:r>
              <a:rPr lang="en-US" sz="2400" dirty="0" err="1">
                <a:solidFill>
                  <a:prstClr val="black"/>
                </a:solidFill>
                <a:latin typeface="Times New Roman" panose="02020603050405020304" pitchFamily="18" charset="0"/>
                <a:cs typeface="Times New Roman" panose="02020603050405020304" pitchFamily="18" charset="0"/>
              </a:rPr>
              <a:t>www.ohchr.org</a:t>
            </a:r>
            <a:r>
              <a:rPr lang="en-US" sz="2400" dirty="0">
                <a:solidFill>
                  <a:prstClr val="black"/>
                </a:solidFill>
                <a:latin typeface="Times New Roman" panose="02020603050405020304" pitchFamily="18" charset="0"/>
                <a:cs typeface="Times New Roman" panose="02020603050405020304" pitchFamily="18" charset="0"/>
              </a:rPr>
              <a:t>/</a:t>
            </a:r>
            <a:r>
              <a:rPr lang="en-US" sz="2400" dirty="0" err="1">
                <a:solidFill>
                  <a:prstClr val="black"/>
                </a:solidFill>
                <a:latin typeface="Times New Roman" panose="02020603050405020304" pitchFamily="18" charset="0"/>
                <a:cs typeface="Times New Roman" panose="02020603050405020304" pitchFamily="18" charset="0"/>
              </a:rPr>
              <a:t>en</a:t>
            </a:r>
            <a:r>
              <a:rPr lang="en-US" sz="2400" dirty="0">
                <a:solidFill>
                  <a:prstClr val="black"/>
                </a:solidFill>
                <a:latin typeface="Times New Roman" panose="02020603050405020304" pitchFamily="18" charset="0"/>
                <a:cs typeface="Times New Roman" panose="02020603050405020304" pitchFamily="18" charset="0"/>
              </a:rPr>
              <a:t>/health</a:t>
            </a:r>
          </a:p>
          <a:p>
            <a:pPr lvl="0" defTabSz="4023067" fontAlgn="auto">
              <a:spcBef>
                <a:spcPts val="0"/>
              </a:spcBef>
              <a:spcAft>
                <a:spcPts val="0"/>
              </a:spcAft>
            </a:pPr>
            <a:endParaRPr lang="en-US" sz="2400" dirty="0">
              <a:solidFill>
                <a:prstClr val="black"/>
              </a:solidFill>
              <a:latin typeface="Calibri" pitchFamily="34" charset="0"/>
            </a:endParaRPr>
          </a:p>
        </p:txBody>
      </p:sp>
      <p:sp>
        <p:nvSpPr>
          <p:cNvPr id="21" name="Text Box 131">
            <a:extLst>
              <a:ext uri="{FF2B5EF4-FFF2-40B4-BE49-F238E27FC236}">
                <a16:creationId xmlns:a16="http://schemas.microsoft.com/office/drawing/2014/main" id="{10D44FAE-F9E1-104A-9787-CCC512B827E0}"/>
              </a:ext>
            </a:extLst>
          </p:cNvPr>
          <p:cNvSpPr txBox="1">
            <a:spLocks noChangeArrowheads="1"/>
          </p:cNvSpPr>
          <p:nvPr/>
        </p:nvSpPr>
        <p:spPr bwMode="auto">
          <a:xfrm>
            <a:off x="5941917" y="13302710"/>
            <a:ext cx="8226425" cy="117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000" b="1" dirty="0">
                <a:latin typeface="Times New Roman" panose="02020603050405020304" pitchFamily="18" charset="0"/>
                <a:cs typeface="Times New Roman" panose="02020603050405020304" pitchFamily="18" charset="0"/>
              </a:rPr>
              <a:t>Site of Intervention</a:t>
            </a:r>
          </a:p>
        </p:txBody>
      </p:sp>
      <p:sp>
        <p:nvSpPr>
          <p:cNvPr id="22" name="Text Box 192">
            <a:extLst>
              <a:ext uri="{FF2B5EF4-FFF2-40B4-BE49-F238E27FC236}">
                <a16:creationId xmlns:a16="http://schemas.microsoft.com/office/drawing/2014/main" id="{EC7819D6-C051-1649-A1AC-9FB9C370B2D4}"/>
              </a:ext>
            </a:extLst>
          </p:cNvPr>
          <p:cNvSpPr txBox="1">
            <a:spLocks noChangeArrowheads="1"/>
          </p:cNvSpPr>
          <p:nvPr/>
        </p:nvSpPr>
        <p:spPr bwMode="auto">
          <a:xfrm>
            <a:off x="6034014" y="14455557"/>
            <a:ext cx="7748368" cy="4062651"/>
          </a:xfrm>
          <a:prstGeom prst="rect">
            <a:avLst/>
          </a:prstGeom>
          <a:solidFill>
            <a:schemeClr val="bg1"/>
          </a:solidFill>
          <a:ln>
            <a:solidFill>
              <a:schemeClr val="accent1"/>
            </a:solidFill>
          </a:ln>
          <a:effectLst/>
        </p:spPr>
        <p:txBody>
          <a:bodyPr wrap="square" lIns="182880" tIns="182880" rIns="182880" bIns="182880" anchor="t">
            <a:spAutoFit/>
          </a:bodyPr>
          <a:lstStyle/>
          <a:p>
            <a:pPr defTabSz="4023067"/>
            <a:r>
              <a:rPr lang="en-US" sz="2400" dirty="0">
                <a:latin typeface="Times New Roman"/>
                <a:cs typeface="Times New Roman"/>
              </a:rPr>
              <a:t>Word of Faith Church 108 Fortunato Pl. Neptune, NJ, a part of Monmouth County; Neptune has a population of 27,384, of which 10.5% are below the poverty level (Neptune township, 2001). The issues addressed concern the 8-18 years old and their parents that attend the WOF church on Sundays. The congregation lives in Ocean and Monmouth County. There are also congregants that participate digitally as the services are live-streamed on Facebook. There is also participation from families in Jamaica, Canada, Kenya and Florida, Georgia, and New York.</a:t>
            </a:r>
            <a:r>
              <a:rPr lang="en-US" sz="2400" dirty="0">
                <a:latin typeface="Calibri"/>
                <a:cs typeface="Calibri"/>
              </a:rPr>
              <a:t>   </a:t>
            </a:r>
            <a:endParaRPr lang="en-US" sz="2400" dirty="0">
              <a:latin typeface="Calibri" pitchFamily="34" charset="0"/>
              <a:cs typeface="Calibri"/>
            </a:endParaRPr>
          </a:p>
        </p:txBody>
      </p:sp>
      <p:sp>
        <p:nvSpPr>
          <p:cNvPr id="25" name="TextBox 24">
            <a:extLst>
              <a:ext uri="{FF2B5EF4-FFF2-40B4-BE49-F238E27FC236}">
                <a16:creationId xmlns:a16="http://schemas.microsoft.com/office/drawing/2014/main" id="{1A324A8F-429E-5146-97E4-C1DB77959FC3}"/>
              </a:ext>
            </a:extLst>
          </p:cNvPr>
          <p:cNvSpPr txBox="1"/>
          <p:nvPr/>
        </p:nvSpPr>
        <p:spPr>
          <a:xfrm>
            <a:off x="587855" y="1012050"/>
            <a:ext cx="21266331" cy="830997"/>
          </a:xfrm>
          <a:prstGeom prst="rect">
            <a:avLst/>
          </a:prstGeom>
          <a:noFill/>
        </p:spPr>
        <p:txBody>
          <a:bodyPr wrap="square" rtlCol="0">
            <a:spAutoFit/>
          </a:bodyPr>
          <a:lstStyle/>
          <a:p>
            <a:pPr algn="ctr"/>
            <a:r>
              <a:rPr lang="en-US" sz="4800" dirty="0">
                <a:solidFill>
                  <a:schemeClr val="bg1"/>
                </a:solidFill>
                <a:latin typeface="Times New Roman" panose="02020603050405020304" pitchFamily="18" charset="0"/>
                <a:cs typeface="Times New Roman" panose="02020603050405020304" pitchFamily="18" charset="0"/>
              </a:rPr>
              <a:t>Combatting Religious Mental Health Stigma Through Education</a:t>
            </a:r>
            <a:endParaRPr lang="en-US" sz="4800" dirty="0">
              <a:solidFill>
                <a:schemeClr val="bg1"/>
              </a:solidFill>
            </a:endParaRPr>
          </a:p>
        </p:txBody>
      </p:sp>
      <p:sp>
        <p:nvSpPr>
          <p:cNvPr id="26" name="Text Box 123">
            <a:extLst>
              <a:ext uri="{FF2B5EF4-FFF2-40B4-BE49-F238E27FC236}">
                <a16:creationId xmlns:a16="http://schemas.microsoft.com/office/drawing/2014/main" id="{E46B1805-8CB2-AD42-9599-247300CBCE5E}"/>
              </a:ext>
            </a:extLst>
          </p:cNvPr>
          <p:cNvSpPr txBox="1">
            <a:spLocks noChangeArrowheads="1"/>
          </p:cNvSpPr>
          <p:nvPr/>
        </p:nvSpPr>
        <p:spPr bwMode="auto">
          <a:xfrm>
            <a:off x="858651" y="1931140"/>
            <a:ext cx="25847462" cy="180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42" tIns="97942" rIns="97942" bIns="97942"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4800" dirty="0" err="1">
                <a:solidFill>
                  <a:schemeClr val="accent3">
                    <a:lumMod val="20000"/>
                    <a:lumOff val="80000"/>
                  </a:schemeClr>
                </a:solidFill>
                <a:latin typeface="Times New Roman" panose="02020603050405020304" pitchFamily="18" charset="0"/>
                <a:cs typeface="Times New Roman" panose="02020603050405020304" pitchFamily="18" charset="0"/>
              </a:rPr>
              <a:t>Jossett</a:t>
            </a:r>
            <a:r>
              <a:rPr lang="en-US" sz="4800" dirty="0">
                <a:solidFill>
                  <a:schemeClr val="accent3">
                    <a:lumMod val="20000"/>
                    <a:lumOff val="80000"/>
                  </a:schemeClr>
                </a:solidFill>
                <a:latin typeface="Times New Roman" panose="02020603050405020304" pitchFamily="18" charset="0"/>
                <a:cs typeface="Times New Roman" panose="02020603050405020304" pitchFamily="18" charset="0"/>
              </a:rPr>
              <a:t> McKenzie, April 2022</a:t>
            </a:r>
          </a:p>
        </p:txBody>
      </p:sp>
      <p:sp>
        <p:nvSpPr>
          <p:cNvPr id="28" name="Rectangle 27">
            <a:extLst>
              <a:ext uri="{FF2B5EF4-FFF2-40B4-BE49-F238E27FC236}">
                <a16:creationId xmlns:a16="http://schemas.microsoft.com/office/drawing/2014/main" id="{1151A153-B882-FC4A-AB98-4907ADAE5354}"/>
              </a:ext>
            </a:extLst>
          </p:cNvPr>
          <p:cNvSpPr/>
          <p:nvPr/>
        </p:nvSpPr>
        <p:spPr>
          <a:xfrm>
            <a:off x="15725765" y="14223981"/>
            <a:ext cx="6345095" cy="38097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p:txBody>
      </p:sp>
      <p:pic>
        <p:nvPicPr>
          <p:cNvPr id="3" name="Picture 2" descr="A picture containing text, sign, tableware, dishware&#10;&#10;Description automatically generated">
            <a:extLst>
              <a:ext uri="{FF2B5EF4-FFF2-40B4-BE49-F238E27FC236}">
                <a16:creationId xmlns:a16="http://schemas.microsoft.com/office/drawing/2014/main" id="{734C2346-3DFE-924C-8146-92ABD0F2CA08}"/>
              </a:ext>
            </a:extLst>
          </p:cNvPr>
          <p:cNvPicPr>
            <a:picLocks noChangeAspect="1"/>
          </p:cNvPicPr>
          <p:nvPr/>
        </p:nvPicPr>
        <p:blipFill>
          <a:blip r:embed="rId5"/>
          <a:stretch>
            <a:fillRect/>
          </a:stretch>
        </p:blipFill>
        <p:spPr>
          <a:xfrm>
            <a:off x="24080603" y="19971101"/>
            <a:ext cx="7679931" cy="1658865"/>
          </a:xfrm>
          <a:prstGeom prst="rect">
            <a:avLst/>
          </a:prstGeom>
        </p:spPr>
      </p:pic>
      <p:pic>
        <p:nvPicPr>
          <p:cNvPr id="24" name="Picture 23">
            <a:extLst>
              <a:ext uri="{FF2B5EF4-FFF2-40B4-BE49-F238E27FC236}">
                <a16:creationId xmlns:a16="http://schemas.microsoft.com/office/drawing/2014/main" id="{EA5A523C-A10D-7643-BF18-02D177F7F166}"/>
              </a:ext>
            </a:extLst>
          </p:cNvPr>
          <p:cNvPicPr>
            <a:picLocks noChangeAspect="1"/>
          </p:cNvPicPr>
          <p:nvPr/>
        </p:nvPicPr>
        <p:blipFill rotWithShape="1">
          <a:blip r:embed="rId6"/>
          <a:srcRect l="3962" r="10769"/>
          <a:stretch/>
        </p:blipFill>
        <p:spPr>
          <a:xfrm>
            <a:off x="21266331" y="624931"/>
            <a:ext cx="11064214" cy="2024562"/>
          </a:xfrm>
          <a:prstGeom prst="rect">
            <a:avLst/>
          </a:prstGeom>
        </p:spPr>
      </p:pic>
      <p:pic>
        <p:nvPicPr>
          <p:cNvPr id="4" name="Picture 3">
            <a:extLst>
              <a:ext uri="{FF2B5EF4-FFF2-40B4-BE49-F238E27FC236}">
                <a16:creationId xmlns:a16="http://schemas.microsoft.com/office/drawing/2014/main" id="{0FAB4D9F-2A4C-4AD0-9308-AD27F0047329}"/>
              </a:ext>
            </a:extLst>
          </p:cNvPr>
          <p:cNvPicPr>
            <a:picLocks noChangeAspect="1"/>
          </p:cNvPicPr>
          <p:nvPr/>
        </p:nvPicPr>
        <p:blipFill>
          <a:blip r:embed="rId7"/>
          <a:stretch>
            <a:fillRect/>
          </a:stretch>
        </p:blipFill>
        <p:spPr>
          <a:xfrm>
            <a:off x="15625157" y="7525079"/>
            <a:ext cx="7436018" cy="5929064"/>
          </a:xfrm>
          <a:prstGeom prst="rect">
            <a:avLst/>
          </a:prstGeom>
          <a:ln>
            <a:solidFill>
              <a:schemeClr val="accent1"/>
            </a:solidFill>
          </a:ln>
        </p:spPr>
      </p:pic>
      <p:sp>
        <p:nvSpPr>
          <p:cNvPr id="20" name="TextBox 19">
            <a:extLst>
              <a:ext uri="{FF2B5EF4-FFF2-40B4-BE49-F238E27FC236}">
                <a16:creationId xmlns:a16="http://schemas.microsoft.com/office/drawing/2014/main" id="{320C8C8C-DE57-4E95-B4BF-A50E71F9F09E}"/>
              </a:ext>
            </a:extLst>
          </p:cNvPr>
          <p:cNvSpPr txBox="1"/>
          <p:nvPr/>
        </p:nvSpPr>
        <p:spPr>
          <a:xfrm flipH="1">
            <a:off x="24082291" y="14218102"/>
            <a:ext cx="5860499"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References</a:t>
            </a:r>
          </a:p>
        </p:txBody>
      </p:sp>
      <p:pic>
        <p:nvPicPr>
          <p:cNvPr id="5" name="Picture 4" descr="Shape&#10;&#10;Description automatically generated with medium confidence">
            <a:extLst>
              <a:ext uri="{FF2B5EF4-FFF2-40B4-BE49-F238E27FC236}">
                <a16:creationId xmlns:a16="http://schemas.microsoft.com/office/drawing/2014/main" id="{EAFBB950-93E1-4B92-ADC6-47BE5E23F193}"/>
              </a:ext>
            </a:extLst>
          </p:cNvPr>
          <p:cNvPicPr>
            <a:picLocks noChangeAspect="1"/>
          </p:cNvPicPr>
          <p:nvPr/>
        </p:nvPicPr>
        <p:blipFill>
          <a:blip r:embed="rId8"/>
          <a:stretch>
            <a:fillRect/>
          </a:stretch>
        </p:blipFill>
        <p:spPr>
          <a:xfrm>
            <a:off x="15966963" y="14804622"/>
            <a:ext cx="5941059" cy="2648428"/>
          </a:xfrm>
          <a:prstGeom prst="rect">
            <a:avLst/>
          </a:prstGeom>
        </p:spPr>
      </p:pic>
      <p:pic>
        <p:nvPicPr>
          <p:cNvPr id="40" name="Audio 39">
            <a:hlinkClick r:id="" action="ppaction://media"/>
            <a:extLst>
              <a:ext uri="{FF2B5EF4-FFF2-40B4-BE49-F238E27FC236}">
                <a16:creationId xmlns:a16="http://schemas.microsoft.com/office/drawing/2014/main" id="{14B9BBB8-D53F-4AB8-ACE0-E2D23DA3CBC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2359600" y="21386800"/>
            <a:ext cx="406400" cy="406400"/>
          </a:xfrm>
          <a:prstGeom prst="rect">
            <a:avLst/>
          </a:prstGeom>
        </p:spPr>
      </p:pic>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slow" p14:dur="2000" advTm="95616"/>
    </mc:Choice>
    <mc:Fallback xmlns="">
      <p:transition spd="slow" advTm="95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1309E174-6F79-4B17-B7E0-95A23883906D}">
  <ds:schemaRefs>
    <ds:schemaRef ds:uri="http://schemas.microsoft.com/sharepoint/v3/contenttype/forms"/>
  </ds:schemaRefs>
</ds:datastoreItem>
</file>

<file path=customXml/itemProps2.xml><?xml version="1.0" encoding="utf-8"?>
<ds:datastoreItem xmlns:ds="http://schemas.openxmlformats.org/officeDocument/2006/customXml" ds:itemID="{9EA4FFCF-189D-4AD7-8EE1-BFA90B4C2116}"/>
</file>

<file path=customXml/itemProps3.xml><?xml version="1.0" encoding="utf-8"?>
<ds:datastoreItem xmlns:ds="http://schemas.openxmlformats.org/officeDocument/2006/customXml" ds:itemID="{D810658F-011E-420D-B68C-89C4E96C162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3182</TotalTime>
  <Words>734</Words>
  <Application>Microsoft Macintosh PowerPoint</Application>
  <PresentationFormat>Custom</PresentationFormat>
  <Paragraphs>28</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Deepak, Anne</cp:lastModifiedBy>
  <cp:revision>43</cp:revision>
  <dcterms:created xsi:type="dcterms:W3CDTF">2017-11-20T20:05:03Z</dcterms:created>
  <dcterms:modified xsi:type="dcterms:W3CDTF">2022-04-10T23:08:13Z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