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</p:sldIdLst>
  <p:sldSz cx="329184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20"/>
    <p:restoredTop sz="94977" autoAdjust="0"/>
  </p:normalViewPr>
  <p:slideViewPr>
    <p:cSldViewPr snapToGrid="0" snapToObjects="1">
      <p:cViewPr varScale="1">
        <p:scale>
          <a:sx n="25" d="100"/>
          <a:sy n="25" d="100"/>
        </p:scale>
        <p:origin x="182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4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7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7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30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5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67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2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2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1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A0B7A-9F5B-8148-9351-BFD40B802F5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DDFCA-6EFF-A94F-80E8-E2E16385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hyperlink" Target="https://doi:10.1002/ajcp.12138" TargetMode="Externa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audio" Target="../media/media1.m4a"/><Relationship Id="rId16" Type="http://schemas.openxmlformats.org/officeDocument/2006/relationships/image" Target="../media/image9.png"/><Relationship Id="rId20" Type="http://schemas.openxmlformats.org/officeDocument/2006/relationships/hyperlink" Target="https://doi.org/10.1080/13607863.2016.1168362" TargetMode="External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5" Type="http://schemas.openxmlformats.org/officeDocument/2006/relationships/image" Target="../media/image2.emf"/><Relationship Id="rId15" Type="http://schemas.microsoft.com/office/2007/relationships/hdphoto" Target="../media/hdphoto4.wdp"/><Relationship Id="rId23" Type="http://schemas.openxmlformats.org/officeDocument/2006/relationships/image" Target="../media/image12.jpeg"/><Relationship Id="rId10" Type="http://schemas.openxmlformats.org/officeDocument/2006/relationships/image" Target="../media/image6.png"/><Relationship Id="rId19" Type="http://schemas.openxmlformats.org/officeDocument/2006/relationships/hyperlink" Target="https://www.cdc.gov/hiv/pdf/library/reports/surveillance/cdc-hiv-surveillance-special-report-number-27.pdf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hyperlink" Target="https://transequality.org/sites/default/files/docs/usts/USTS-Full-Report-Dec17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94">
            <a:extLst>
              <a:ext uri="{FF2B5EF4-FFF2-40B4-BE49-F238E27FC236}">
                <a16:creationId xmlns:a16="http://schemas.microsoft.com/office/drawing/2014/main" id="{BB7AAEED-DC01-C443-9D27-85616640F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647" y="4357562"/>
            <a:ext cx="8110255" cy="4678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82880" tIns="182880" rIns="182880" bIns="182880">
            <a:spAutoFit/>
          </a:bodyPr>
          <a:lstStyle/>
          <a:p>
            <a:r>
              <a:rPr lang="en-US" sz="3600" dirty="0"/>
              <a:t>National Conference  Sponsored by the School of Social Work’s  LGBT+ Older Adult Project: January 29, 2022, 1-4 pm </a:t>
            </a:r>
          </a:p>
          <a:p>
            <a:endParaRPr lang="en-US" sz="1000" dirty="0"/>
          </a:p>
          <a:p>
            <a:endParaRPr lang="en-US" sz="1000" dirty="0"/>
          </a:p>
          <a:p>
            <a:pPr marL="2197100" indent="-6350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7030A0"/>
                </a:solidFill>
                <a:latin typeface="Calibri" pitchFamily="34" charset="0"/>
              </a:rPr>
              <a:t>353</a:t>
            </a:r>
            <a:r>
              <a:rPr lang="en-US" sz="3600" dirty="0">
                <a:solidFill>
                  <a:srgbClr val="7030A0"/>
                </a:solidFill>
                <a:latin typeface="Calibri" pitchFamily="34" charset="0"/>
              </a:rPr>
              <a:t>	p</a:t>
            </a:r>
            <a:r>
              <a:rPr lang="en-US" sz="3600" dirty="0">
                <a:latin typeface="Calibri" pitchFamily="34" charset="0"/>
              </a:rPr>
              <a:t>eople</a:t>
            </a:r>
            <a:r>
              <a:rPr lang="en-US" sz="3600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3600" dirty="0">
                <a:latin typeface="Calibri" pitchFamily="34" charset="0"/>
              </a:rPr>
              <a:t>REGISTERED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Calibri" pitchFamily="34" charset="0"/>
              </a:rPr>
              <a:t>220+   </a:t>
            </a:r>
            <a:r>
              <a:rPr lang="en-US" sz="3600" dirty="0">
                <a:latin typeface="Calibri" pitchFamily="34" charset="0"/>
              </a:rPr>
              <a:t>ATTENDEES</a:t>
            </a:r>
          </a:p>
          <a:p>
            <a:pPr marL="2197100" indent="-6350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2"/>
                </a:solidFill>
                <a:latin typeface="Calibri" pitchFamily="34" charset="0"/>
              </a:rPr>
              <a:t>25</a:t>
            </a:r>
            <a:r>
              <a:rPr lang="en-US" sz="36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4400" b="1" dirty="0">
                <a:solidFill>
                  <a:schemeClr val="accent2"/>
                </a:solidFill>
                <a:latin typeface="Calibri" pitchFamily="34" charset="0"/>
              </a:rPr>
              <a:t>	</a:t>
            </a:r>
            <a:r>
              <a:rPr lang="en-US" sz="3600" dirty="0">
                <a:latin typeface="Calibri" pitchFamily="34" charset="0"/>
              </a:rPr>
              <a:t>STATES represented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5"/>
                </a:solidFill>
                <a:latin typeface="Calibri" pitchFamily="34" charset="0"/>
              </a:rPr>
              <a:t>23</a:t>
            </a:r>
            <a:r>
              <a:rPr lang="en-US" sz="3600" b="1" dirty="0">
                <a:latin typeface="Calibri" pitchFamily="34" charset="0"/>
              </a:rPr>
              <a:t> 	</a:t>
            </a:r>
            <a:r>
              <a:rPr lang="en-US" sz="3600" dirty="0">
                <a:latin typeface="Calibri" pitchFamily="34" charset="0"/>
              </a:rPr>
              <a:t>COLLEGES/UNIVERSITIES</a:t>
            </a:r>
            <a:r>
              <a:rPr lang="en-US" sz="3600" dirty="0">
                <a:solidFill>
                  <a:srgbClr val="7030A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8" name="Text Box 130">
            <a:extLst>
              <a:ext uri="{FF2B5EF4-FFF2-40B4-BE49-F238E27FC236}">
                <a16:creationId xmlns:a16="http://schemas.microsoft.com/office/drawing/2014/main" id="{25B50B77-434F-7946-96FE-BEE42A92A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480" y="3515419"/>
            <a:ext cx="8147874" cy="87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>
              <a:defRPr>
                <a:solidFill>
                  <a:schemeClr val="tx1"/>
                </a:solidFill>
                <a:latin typeface="Arial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latin typeface="Calibri" pitchFamily="34" charset="0"/>
              </a:rPr>
              <a:t>Event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59145B-4834-3B47-A414-42FC82D0B966}"/>
              </a:ext>
            </a:extLst>
          </p:cNvPr>
          <p:cNvSpPr/>
          <p:nvPr/>
        </p:nvSpPr>
        <p:spPr>
          <a:xfrm>
            <a:off x="-74004" y="-27491"/>
            <a:ext cx="32992404" cy="3515477"/>
          </a:xfrm>
          <a:prstGeom prst="rect">
            <a:avLst/>
          </a:prstGeom>
          <a:solidFill>
            <a:srgbClr val="0028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12B8A5-5B05-8249-9476-184E74020E43}"/>
              </a:ext>
            </a:extLst>
          </p:cNvPr>
          <p:cNvSpPr/>
          <p:nvPr/>
        </p:nvSpPr>
        <p:spPr>
          <a:xfrm rot="5400000">
            <a:off x="-6691668" y="10224733"/>
            <a:ext cx="18432087" cy="50096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/>
              <a:t>Na</a:t>
            </a:r>
          </a:p>
        </p:txBody>
      </p:sp>
      <p:sp>
        <p:nvSpPr>
          <p:cNvPr id="12" name="Text Box 182">
            <a:extLst>
              <a:ext uri="{FF2B5EF4-FFF2-40B4-BE49-F238E27FC236}">
                <a16:creationId xmlns:a16="http://schemas.microsoft.com/office/drawing/2014/main" id="{58C5F796-BF40-0B41-8EB2-C8E3525B6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" y="3767323"/>
            <a:ext cx="4656534" cy="1688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0"/>
          <a:lstStyle>
            <a:lvl1pPr defTabSz="4389438">
              <a:defRPr>
                <a:solidFill>
                  <a:schemeClr val="tx1"/>
                </a:solidFill>
                <a:latin typeface="Arial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>
                <a:latin typeface="Calibri" pitchFamily="34" charset="0"/>
              </a:rPr>
              <a:t>ABSTRACT</a:t>
            </a:r>
          </a:p>
          <a:p>
            <a:endParaRPr lang="en-US" sz="1000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The diverse experiences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of transgender and 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gender nonconforming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(GNC) adults, especially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in older adulthood, were 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explored in this event. </a:t>
            </a:r>
          </a:p>
          <a:p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---------------------------</a:t>
            </a:r>
          </a:p>
          <a:p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Keynote speaker Loree 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Cook-Daniels, M.S.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provided historical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context &amp; an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overview of some of the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challenges of aging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in the trans/GNC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community. 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----------------------------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Three panels followed: 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three panelists spoke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about their lived 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experiences.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Next, experts in the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health care and mental 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health care fields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reviewed barriers,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stigma, and 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complexities that people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In the community face. </a:t>
            </a:r>
          </a:p>
        </p:txBody>
      </p:sp>
      <p:sp>
        <p:nvSpPr>
          <p:cNvPr id="13" name="Text Box 135">
            <a:extLst>
              <a:ext uri="{FF2B5EF4-FFF2-40B4-BE49-F238E27FC236}">
                <a16:creationId xmlns:a16="http://schemas.microsoft.com/office/drawing/2014/main" id="{25A7CE6B-1814-B94E-BC6F-E1B94CDC3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3834" y="3722929"/>
            <a:ext cx="9109318" cy="54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>
              <a:defRPr>
                <a:solidFill>
                  <a:schemeClr val="tx1"/>
                </a:solidFill>
                <a:latin typeface="Arial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latin typeface="Calibri" pitchFamily="34" charset="0"/>
              </a:rPr>
              <a:t>      Health &amp; Mental Health </a:t>
            </a:r>
          </a:p>
        </p:txBody>
      </p:sp>
      <p:sp>
        <p:nvSpPr>
          <p:cNvPr id="14" name="Text Box 190">
            <a:extLst>
              <a:ext uri="{FF2B5EF4-FFF2-40B4-BE49-F238E27FC236}">
                <a16:creationId xmlns:a16="http://schemas.microsoft.com/office/drawing/2014/main" id="{3F2B9643-ACD4-704B-BFE5-6873DCC67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3834" y="4439304"/>
            <a:ext cx="9058112" cy="8279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 algn="l"/>
            <a:r>
              <a:rPr lang="en-US" sz="3600" dirty="0"/>
              <a:t>-57% of transgender/GNC women ages 50 and older are HIV+ </a:t>
            </a:r>
            <a:r>
              <a:rPr lang="en-US" dirty="0"/>
              <a:t>(Centers for Disease Control and Prevention, 2021)</a:t>
            </a:r>
          </a:p>
          <a:p>
            <a:pPr algn="l"/>
            <a:endParaRPr lang="en-US" sz="1400" dirty="0"/>
          </a:p>
          <a:p>
            <a:pPr lvl="0" defTabSz="4023067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-Nearly 2/3 of older adult transgender/GNC persons are disabled </a:t>
            </a:r>
            <a:r>
              <a:rPr lang="en-US" dirty="0"/>
              <a:t>(James, et al., 2016)</a:t>
            </a:r>
          </a:p>
          <a:p>
            <a:pPr lvl="0" defTabSz="4023067" fontAlgn="auto">
              <a:spcBef>
                <a:spcPts val="0"/>
              </a:spcBef>
              <a:spcAft>
                <a:spcPts val="0"/>
              </a:spcAft>
            </a:pPr>
            <a:endParaRPr lang="en-US" sz="1400" dirty="0"/>
          </a:p>
          <a:p>
            <a:pPr lvl="0" defTabSz="4023067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-Little to no training on transgender/GNC health for geriatric health care providers </a:t>
            </a:r>
            <a:r>
              <a:rPr lang="en-US" dirty="0"/>
              <a:t>(James, et al., 2016)</a:t>
            </a:r>
          </a:p>
          <a:p>
            <a:pPr lvl="0" defTabSz="4023067" fontAlgn="auto">
              <a:spcBef>
                <a:spcPts val="0"/>
              </a:spcBef>
              <a:spcAft>
                <a:spcPts val="0"/>
              </a:spcAft>
            </a:pPr>
            <a:endParaRPr lang="en-US" sz="1000" dirty="0"/>
          </a:p>
          <a:p>
            <a:pPr defTabSz="4023067"/>
            <a:r>
              <a:rPr lang="en-US" sz="3600" dirty="0"/>
              <a:t>-40% have attempted suicide in their lifetime </a:t>
            </a:r>
            <a:r>
              <a:rPr lang="en-US" dirty="0"/>
              <a:t>(James, et al., 2016) </a:t>
            </a:r>
          </a:p>
          <a:p>
            <a:pPr defTabSz="4023067"/>
            <a:endParaRPr lang="en-US" sz="1400" dirty="0"/>
          </a:p>
          <a:p>
            <a:pPr lvl="0" defTabSz="4023067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-Particularly high rates of distress (general stress) and depression among transgender/ GNC older adults as compared with LGB or straight older adults </a:t>
            </a:r>
            <a:r>
              <a:rPr lang="en-US" dirty="0"/>
              <a:t>(Hoy-Ellis, et al., 2016; Hoy-Ellis et al., 2017)</a:t>
            </a:r>
          </a:p>
          <a:p>
            <a:pPr lvl="0" defTabSz="4023067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5" name="Text Box 134">
            <a:extLst>
              <a:ext uri="{FF2B5EF4-FFF2-40B4-BE49-F238E27FC236}">
                <a16:creationId xmlns:a16="http://schemas.microsoft.com/office/drawing/2014/main" id="{79453C06-4D69-8F4C-8758-AA55C9436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2353" y="3640752"/>
            <a:ext cx="8450267" cy="69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>
              <a:defRPr>
                <a:solidFill>
                  <a:schemeClr val="tx1"/>
                </a:solidFill>
                <a:latin typeface="Arial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latin typeface="Calibri" pitchFamily="34" charset="0"/>
              </a:rPr>
              <a:t>Transgender/GNC Older Adults</a:t>
            </a:r>
          </a:p>
        </p:txBody>
      </p:sp>
      <p:sp>
        <p:nvSpPr>
          <p:cNvPr id="16" name="Text Box 191">
            <a:extLst>
              <a:ext uri="{FF2B5EF4-FFF2-40B4-BE49-F238E27FC236}">
                <a16:creationId xmlns:a16="http://schemas.microsoft.com/office/drawing/2014/main" id="{C6584029-761F-A24B-B60A-CDC3D1F91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2353" y="4411345"/>
            <a:ext cx="8443793" cy="615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 marL="342900" indent="-342900" defTabSz="4023067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Pioneers</a:t>
            </a:r>
          </a:p>
          <a:p>
            <a:pPr marL="342900" indent="-342900" defTabSz="4023067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Learned “how to be trans” from other people- there was no road map</a:t>
            </a:r>
          </a:p>
          <a:p>
            <a:pPr marL="342900" lvl="0" indent="-342900" defTabSz="402306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May have been rejected by families and others</a:t>
            </a:r>
          </a:p>
          <a:p>
            <a:pPr marL="342900" lvl="0" indent="-342900" defTabSz="402306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LGB Bias- not always accepted in the community</a:t>
            </a:r>
          </a:p>
          <a:p>
            <a:pPr marL="342900" lvl="0" indent="-342900" defTabSz="402306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Some waited for certain changes in their lives- death of parents; children leaving home; retirement; divorce; medical crisis; etc. before “transitioning” in any way</a:t>
            </a:r>
          </a:p>
          <a:p>
            <a:pPr marL="342900" lvl="0" indent="-342900" defTabSz="402306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Avoided seeking care for fear of discrimination</a:t>
            </a:r>
          </a:p>
          <a:p>
            <a:pPr lvl="0" defTabSz="4023067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Text Box 133">
            <a:extLst>
              <a:ext uri="{FF2B5EF4-FFF2-40B4-BE49-F238E27FC236}">
                <a16:creationId xmlns:a16="http://schemas.microsoft.com/office/drawing/2014/main" id="{6BBCE8ED-8423-A944-81C4-F41B9C4D2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8827" y="13283494"/>
            <a:ext cx="8429247" cy="93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>
              <a:defRPr>
                <a:solidFill>
                  <a:schemeClr val="tx1"/>
                </a:solidFill>
                <a:latin typeface="Arial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latin typeface="Calibri" pitchFamily="34" charset="0"/>
              </a:rPr>
              <a:t>Takeaways</a:t>
            </a:r>
          </a:p>
        </p:txBody>
      </p:sp>
      <p:sp>
        <p:nvSpPr>
          <p:cNvPr id="19" name="Text Box 193">
            <a:extLst>
              <a:ext uri="{FF2B5EF4-FFF2-40B4-BE49-F238E27FC236}">
                <a16:creationId xmlns:a16="http://schemas.microsoft.com/office/drawing/2014/main" id="{6FDD2BA7-D1E3-ED4B-ADB7-9D909D54F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2353" y="14235263"/>
            <a:ext cx="8443793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 marL="571500" lvl="0" indent="-571500" defTabSz="402306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itchFamily="34" charset="0"/>
              </a:rPr>
              <a:t>Need for training on transgender/GNC concerns for mental health and health care providers.</a:t>
            </a:r>
          </a:p>
          <a:p>
            <a:pPr lvl="0" defTabSz="4023067" fontAlgn="auto">
              <a:spcBef>
                <a:spcPts val="0"/>
              </a:spcBef>
              <a:spcAft>
                <a:spcPts val="0"/>
              </a:spcAft>
            </a:pPr>
            <a:endParaRPr lang="en-US" sz="1000" dirty="0">
              <a:latin typeface="Calibri" pitchFamily="34" charset="0"/>
            </a:endParaRPr>
          </a:p>
          <a:p>
            <a:pPr marL="571500" lvl="0" indent="-571500" defTabSz="402306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itchFamily="34" charset="0"/>
              </a:rPr>
              <a:t>Gender-affirming care reduces stigma and may allay fear of discrimination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.</a:t>
            </a:r>
          </a:p>
          <a:p>
            <a:pPr marL="571500" lvl="0" indent="-571500" defTabSz="402306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latin typeface="Calibri" pitchFamily="34" charset="0"/>
            </a:endParaRPr>
          </a:p>
        </p:txBody>
      </p:sp>
      <p:sp>
        <p:nvSpPr>
          <p:cNvPr id="22" name="Text Box 192">
            <a:extLst>
              <a:ext uri="{FF2B5EF4-FFF2-40B4-BE49-F238E27FC236}">
                <a16:creationId xmlns:a16="http://schemas.microsoft.com/office/drawing/2014/main" id="{EC7819D6-C051-1649-A1AC-9FB9C370B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759" y="10051540"/>
            <a:ext cx="8147874" cy="11837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 marL="635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Keynote</a:t>
            </a:r>
            <a:r>
              <a:rPr lang="en-US" sz="3200" b="1" u="sng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7030A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Loree Cook-Daniels M.S. (she/her)</a:t>
            </a:r>
            <a:endParaRPr lang="en-US" sz="3400" dirty="0">
              <a:solidFill>
                <a:srgbClr val="212C3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rgbClr val="212C3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Panel 1- Lived Experiences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Nicole (Niki) Brownstein (she/her)</a:t>
            </a:r>
            <a:endParaRPr lang="en-US" sz="3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Graeme Davis (he/him)</a:t>
            </a:r>
            <a:endParaRPr lang="en-US" sz="3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Bamby</a:t>
            </a: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Salcedo (she/her/</a:t>
            </a:r>
            <a:r>
              <a:rPr lang="en-US" sz="3400" dirty="0" err="1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ella</a:t>
            </a: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rgbClr val="212C3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Panel 2- Health Care</a:t>
            </a:r>
            <a:endParaRPr lang="en-US" sz="3600" dirty="0">
              <a:solidFill>
                <a:srgbClr val="7030A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(1) Jennifer L. Aldrich, M.D.(she/her)</a:t>
            </a:r>
            <a:endParaRPr lang="en-US" sz="3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(2) Nik Lampe, M.A. (they/them)</a:t>
            </a:r>
            <a:endParaRPr lang="en-US" sz="3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3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Alexandra Nowakowski, PhD, MPH</a:t>
            </a:r>
            <a:r>
              <a:rPr lang="en-US" sz="3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(they/them/theirs)</a:t>
            </a:r>
          </a:p>
          <a:p>
            <a:pPr marL="3175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Panel 3- Mental Health Care</a:t>
            </a:r>
            <a:endParaRPr lang="en-US" sz="3600" dirty="0">
              <a:solidFill>
                <a:srgbClr val="00B0F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Avery </a:t>
            </a:r>
            <a:r>
              <a:rPr lang="en-US" sz="3400" dirty="0" err="1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Heimann</a:t>
            </a: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M.A., MEd, MSW, LSW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212C3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(they/them)</a:t>
            </a:r>
            <a:endParaRPr lang="en-US" sz="3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212C3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Charles P. Hoy-Ellis, PhD, MSW, LCSW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212C3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(he/him)</a:t>
            </a:r>
            <a:endParaRPr lang="en-US" sz="3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212C3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(3)  </a:t>
            </a: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Laura A. Jacobs, MSW, LCSW-R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212C3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400" dirty="0">
                <a:solidFill>
                  <a:srgbClr val="212C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(he/she/they/none)</a:t>
            </a:r>
            <a:endParaRPr lang="en-US" sz="3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324A8F-429E-5146-97E4-C1DB77959FC3}"/>
              </a:ext>
            </a:extLst>
          </p:cNvPr>
          <p:cNvSpPr txBox="1"/>
          <p:nvPr/>
        </p:nvSpPr>
        <p:spPr>
          <a:xfrm>
            <a:off x="477460" y="582306"/>
            <a:ext cx="13151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i="0" u="none" strike="noStrike" baseline="0" dirty="0">
                <a:solidFill>
                  <a:srgbClr val="00B0F0"/>
                </a:solidFill>
                <a:latin typeface="DIN2014-ExtraBold"/>
              </a:rPr>
              <a:t>AGING AND THE EXPERIENCES OF TRANSGENDER AND</a:t>
            </a:r>
          </a:p>
          <a:p>
            <a:pPr algn="l"/>
            <a:r>
              <a:rPr lang="en-US" sz="4400" b="1" i="0" u="none" strike="noStrike" baseline="0" dirty="0">
                <a:solidFill>
                  <a:srgbClr val="00B0F0"/>
                </a:solidFill>
                <a:latin typeface="DIN2014-ExtraBold"/>
              </a:rPr>
              <a:t>GENDER NONCONFORMING ADULTS</a:t>
            </a:r>
          </a:p>
          <a:p>
            <a:pPr algn="l"/>
            <a:endParaRPr lang="en-US" sz="4400" dirty="0">
              <a:solidFill>
                <a:schemeClr val="bg1"/>
              </a:solidFill>
            </a:endParaRPr>
          </a:p>
          <a:p>
            <a:pPr algn="l"/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6" name="Text Box 123">
            <a:extLst>
              <a:ext uri="{FF2B5EF4-FFF2-40B4-BE49-F238E27FC236}">
                <a16:creationId xmlns:a16="http://schemas.microsoft.com/office/drawing/2014/main" id="{E46B1805-8CB2-AD42-9599-247300CBC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460" y="2524179"/>
            <a:ext cx="10970828" cy="5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942" tIns="97942" rIns="97942" bIns="97942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 Mars Graves, MSW Student, Coordinator of Event</a:t>
            </a:r>
          </a:p>
        </p:txBody>
      </p:sp>
      <p:pic>
        <p:nvPicPr>
          <p:cNvPr id="3" name="Picture 2" descr="A picture containing text, sign, tableware, dishware&#10;&#10;Description automatically generated">
            <a:extLst>
              <a:ext uri="{FF2B5EF4-FFF2-40B4-BE49-F238E27FC236}">
                <a16:creationId xmlns:a16="http://schemas.microsoft.com/office/drawing/2014/main" id="{734C2346-3DFE-924C-8146-92ABD0F2C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8527" y="19661804"/>
            <a:ext cx="7679931" cy="1658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5A523C-A10D-7643-BF18-02D177F7F1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2" r="10769"/>
          <a:stretch/>
        </p:blipFill>
        <p:spPr>
          <a:xfrm>
            <a:off x="21422648" y="624931"/>
            <a:ext cx="11355347" cy="2024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54F13D-53C4-4F2C-97F2-4729E73CF7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5358" t="13373" r="20590"/>
          <a:stretch/>
        </p:blipFill>
        <p:spPr>
          <a:xfrm>
            <a:off x="20197708" y="12650246"/>
            <a:ext cx="2982188" cy="3706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7D6CFA-540D-49A5-92EC-1B4256B58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19761" y="12661610"/>
            <a:ext cx="2982188" cy="5296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6D31C-68BB-4125-B7D8-B4879F172C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11" r="17368" b="1002"/>
          <a:stretch/>
        </p:blipFill>
        <p:spPr>
          <a:xfrm>
            <a:off x="28355355" y="10805122"/>
            <a:ext cx="1684502" cy="2491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62D08A-497E-4F43-9F19-CA2E0DAF3F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68484" y="16470170"/>
            <a:ext cx="2323064" cy="21459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E5FF12-AFFB-4BF7-937A-C780A9D62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24875" y="12661610"/>
            <a:ext cx="2816029" cy="37360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76172C-F4DF-4055-A552-7CC9ECDF3A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20622" y="16470170"/>
            <a:ext cx="3959274" cy="21878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11C6784-D176-4457-B155-8D5A9A4F5E8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353" r="3950"/>
          <a:stretch/>
        </p:blipFill>
        <p:spPr>
          <a:xfrm>
            <a:off x="26369537" y="10716942"/>
            <a:ext cx="1934963" cy="26082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A3EBC2-E178-4F36-9CE4-F9D7196F46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08827" y="10703025"/>
            <a:ext cx="2605017" cy="26355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146816-1DE9-6C4C-ADE4-5FF388F5B7E5}"/>
              </a:ext>
            </a:extLst>
          </p:cNvPr>
          <p:cNvSpPr/>
          <p:nvPr/>
        </p:nvSpPr>
        <p:spPr>
          <a:xfrm>
            <a:off x="14012087" y="783855"/>
            <a:ext cx="5192067" cy="22469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23391E9-E696-4E6F-8ED7-A0AC983596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090712" y="10700519"/>
            <a:ext cx="2061908" cy="2608254"/>
          </a:xfrm>
          <a:prstGeom prst="rect">
            <a:avLst/>
          </a:prstGeom>
        </p:spPr>
      </p:pic>
      <p:sp>
        <p:nvSpPr>
          <p:cNvPr id="36" name="Text Box 133">
            <a:extLst>
              <a:ext uri="{FF2B5EF4-FFF2-40B4-BE49-F238E27FC236}">
                <a16:creationId xmlns:a16="http://schemas.microsoft.com/office/drawing/2014/main" id="{567B4C64-5402-5947-A4C9-1C07FD102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2353" y="17677809"/>
            <a:ext cx="8450267" cy="93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>
              <a:defRPr>
                <a:solidFill>
                  <a:schemeClr val="tx1"/>
                </a:solidFill>
                <a:latin typeface="Arial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latin typeface="Calibri" pitchFamily="34" charset="0"/>
              </a:rPr>
              <a:t>References</a:t>
            </a:r>
          </a:p>
        </p:txBody>
      </p:sp>
      <p:sp>
        <p:nvSpPr>
          <p:cNvPr id="37" name="Text Box 193">
            <a:extLst>
              <a:ext uri="{FF2B5EF4-FFF2-40B4-BE49-F238E27FC236}">
                <a16:creationId xmlns:a16="http://schemas.microsoft.com/office/drawing/2014/main" id="{CADF3F12-9922-8646-BC19-EDAACB759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8827" y="18530673"/>
            <a:ext cx="8443793" cy="4678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 defTabSz="4023067"/>
            <a:r>
              <a:rPr lang="en-US" sz="1600" dirty="0"/>
              <a:t>Centers for Disease Control and Prevention (2021). HIV Infection, Risk, Prevention, and Testing Behaviors Among Transgender Women—National HIV Behavioral Surveillance, 7 U.S. Cities, 2019–2020. </a:t>
            </a:r>
            <a:r>
              <a:rPr lang="en-US" sz="1600" i="1" dirty="0"/>
              <a:t>HIV Surveillance Special Report 27</a:t>
            </a:r>
            <a:r>
              <a:rPr lang="en-US" sz="1600" dirty="0"/>
              <a:t>. </a:t>
            </a:r>
            <a:r>
              <a:rPr lang="en-US" sz="1600" dirty="0">
                <a:hlinkClick r:id="rId19"/>
              </a:rPr>
              <a:t>https://www.cdc.gov/hiv/pdf/library/reports/surveillance/cdc-hiv-surveillance-special-report-number-27.pdf</a:t>
            </a:r>
            <a:endParaRPr lang="en-US" sz="1600" dirty="0"/>
          </a:p>
          <a:p>
            <a:pPr lvl="0" defTabSz="4023067" fontAlgn="auto">
              <a:spcBef>
                <a:spcPts val="0"/>
              </a:spcBef>
              <a:spcAft>
                <a:spcPts val="0"/>
              </a:spcAft>
            </a:pPr>
            <a:endParaRPr lang="en-US" sz="800" dirty="0"/>
          </a:p>
          <a:p>
            <a:pPr lvl="0" defTabSz="4023067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Hoy-Ellis, C.P. &amp; Fredriksen-Goldsen, K.I. (2016). 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Lesbian, gay, &amp; bisexual older adults: Linking internal minority stressors, chronic health conditions, and depression. </a:t>
            </a:r>
            <a:r>
              <a:rPr lang="en-US" sz="1600" b="0" i="1" dirty="0">
                <a:solidFill>
                  <a:srgbClr val="222222"/>
                </a:solidFill>
                <a:effectLst/>
              </a:rPr>
              <a:t>Aging &amp; Mental Health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600" b="0" i="1" dirty="0">
                <a:solidFill>
                  <a:srgbClr val="222222"/>
                </a:solidFill>
                <a:effectLst/>
              </a:rPr>
              <a:t>20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(11), 1119-1130. </a:t>
            </a:r>
            <a:r>
              <a:rPr lang="en-US" sz="1600" b="0" i="0" dirty="0">
                <a:solidFill>
                  <a:srgbClr val="222222"/>
                </a:solidFill>
                <a:effectLst/>
                <a:hlinkClick r:id="rId20"/>
              </a:rPr>
              <a:t>https://doi.org/10.1080/13607863.2016.1168362</a:t>
            </a:r>
            <a:endParaRPr lang="en-US" sz="1600" b="0" i="0" dirty="0">
              <a:solidFill>
                <a:srgbClr val="222222"/>
              </a:solidFill>
              <a:effectLst/>
            </a:endParaRPr>
          </a:p>
          <a:p>
            <a:pPr lvl="0" defTabSz="4023067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555555"/>
              </a:solidFill>
            </a:endParaRPr>
          </a:p>
          <a:p>
            <a:pPr defTabSz="4023067"/>
            <a:r>
              <a:rPr lang="en-US" sz="1600" dirty="0"/>
              <a:t>Hoy-Ellis, C.P. &amp; Fredriksen-Goldsen, K.I. (2017). Depression among transgender older adults: General and minority stress. </a:t>
            </a:r>
            <a:r>
              <a:rPr lang="en-US" sz="1600" i="1" dirty="0"/>
              <a:t>American Journal of Community Psychology, 59</a:t>
            </a:r>
            <a:r>
              <a:rPr lang="en-US" sz="1600" dirty="0"/>
              <a:t>(3-4), 295-305. </a:t>
            </a:r>
            <a:r>
              <a:rPr lang="en-US" sz="1600" dirty="0">
                <a:hlinkClick r:id="rId21"/>
              </a:rPr>
              <a:t>https://doi</a:t>
            </a:r>
            <a:r>
              <a:rPr lang="en-US" sz="1600" dirty="0">
                <a:solidFill>
                  <a:srgbClr val="555555"/>
                </a:solidFill>
                <a:hlinkClick r:id="rId21"/>
              </a:rPr>
              <a:t>:10.1002/ajcp.12138</a:t>
            </a:r>
            <a:endParaRPr lang="en-US" sz="1600" dirty="0">
              <a:solidFill>
                <a:srgbClr val="555555"/>
              </a:solidFill>
            </a:endParaRPr>
          </a:p>
          <a:p>
            <a:pPr defTabSz="4023067"/>
            <a:endParaRPr lang="en-US" sz="1600" dirty="0">
              <a:solidFill>
                <a:srgbClr val="555555"/>
              </a:solidFill>
            </a:endParaRPr>
          </a:p>
          <a:p>
            <a:pPr defTabSz="4023067"/>
            <a:r>
              <a:rPr lang="en-US" sz="1600" dirty="0">
                <a:solidFill>
                  <a:srgbClr val="555555"/>
                </a:solidFill>
              </a:rPr>
              <a:t>James, S.E., Herman, J.L., Rankin, S., </a:t>
            </a:r>
            <a:r>
              <a:rPr lang="en-US" sz="1600" dirty="0" err="1">
                <a:solidFill>
                  <a:srgbClr val="555555"/>
                </a:solidFill>
              </a:rPr>
              <a:t>Keisling</a:t>
            </a:r>
            <a:r>
              <a:rPr lang="en-US" sz="1600" dirty="0">
                <a:solidFill>
                  <a:srgbClr val="555555"/>
                </a:solidFill>
              </a:rPr>
              <a:t>, M., </a:t>
            </a:r>
            <a:r>
              <a:rPr lang="en-US" sz="1600" dirty="0" err="1">
                <a:solidFill>
                  <a:srgbClr val="555555"/>
                </a:solidFill>
              </a:rPr>
              <a:t>Mottet</a:t>
            </a:r>
            <a:r>
              <a:rPr lang="en-US" sz="1600" dirty="0">
                <a:solidFill>
                  <a:srgbClr val="555555"/>
                </a:solidFill>
              </a:rPr>
              <a:t>, L., &amp; Anafi, M. (2016). </a:t>
            </a:r>
            <a:r>
              <a:rPr lang="en-US" sz="1600" i="1" dirty="0">
                <a:solidFill>
                  <a:srgbClr val="555555"/>
                </a:solidFill>
              </a:rPr>
              <a:t>The Report of the 2015 U.S. Transgender Survey,</a:t>
            </a:r>
            <a:r>
              <a:rPr lang="en-US" sz="1600" dirty="0">
                <a:solidFill>
                  <a:srgbClr val="555555"/>
                </a:solidFill>
              </a:rPr>
              <a:t> National Center for Transgender Equality. </a:t>
            </a:r>
            <a:r>
              <a:rPr lang="en-US" sz="1600">
                <a:solidFill>
                  <a:srgbClr val="555555"/>
                </a:solidFill>
                <a:hlinkClick r:id="rId22"/>
              </a:rPr>
              <a:t>https://transequality.org/sites/default/files/docs/usts/USTS-Full-Report-Dec17.pdf</a:t>
            </a:r>
            <a:endParaRPr lang="en-US" sz="1600">
              <a:solidFill>
                <a:srgbClr val="555555"/>
              </a:solidFill>
            </a:endParaRPr>
          </a:p>
          <a:p>
            <a:pPr defTabSz="4023067"/>
            <a:endParaRPr lang="en-US" sz="1600" dirty="0">
              <a:solidFill>
                <a:srgbClr val="555555"/>
              </a:solidFill>
            </a:endParaRPr>
          </a:p>
        </p:txBody>
      </p:sp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C91B2007-018F-C54B-A7C5-C03D680EC3C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4622" b="34321"/>
          <a:stretch/>
        </p:blipFill>
        <p:spPr>
          <a:xfrm>
            <a:off x="1152056" y="8092228"/>
            <a:ext cx="2743200" cy="2504611"/>
          </a:xfrm>
          <a:prstGeom prst="rect">
            <a:avLst/>
          </a:prstGeom>
        </p:spPr>
      </p:pic>
      <p:sp>
        <p:nvSpPr>
          <p:cNvPr id="38" name="Text Box 130">
            <a:extLst>
              <a:ext uri="{FF2B5EF4-FFF2-40B4-BE49-F238E27FC236}">
                <a16:creationId xmlns:a16="http://schemas.microsoft.com/office/drawing/2014/main" id="{22C01BEE-569A-2D4E-8732-F240AEB9A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647" y="9030412"/>
            <a:ext cx="8147874" cy="87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>
              <a:defRPr>
                <a:solidFill>
                  <a:schemeClr val="tx1"/>
                </a:solidFill>
                <a:latin typeface="Arial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latin typeface="Calibri" pitchFamily="34" charset="0"/>
              </a:rPr>
              <a:t>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6D8D6-A186-421F-8D36-44119675FBB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V="1">
            <a:off x="15819238" y="951369"/>
            <a:ext cx="3183061" cy="19198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7CA7BF-5359-4A62-B448-F61DB38B659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142715" y="959655"/>
            <a:ext cx="1532714" cy="1868941"/>
          </a:xfrm>
          <a:prstGeom prst="rect">
            <a:avLst/>
          </a:prstGeom>
        </p:spPr>
      </p:pic>
      <p:pic>
        <p:nvPicPr>
          <p:cNvPr id="11" name="Mars Graves Poster Audio.m4a" descr="Mars Graves Poster Audio.m4a">
            <a:hlinkClick r:id="" action="ppaction://media"/>
            <a:extLst>
              <a:ext uri="{FF2B5EF4-FFF2-40B4-BE49-F238E27FC236}">
                <a16:creationId xmlns:a16="http://schemas.microsoft.com/office/drawing/2014/main" id="{958BCDB9-51E4-644D-8293-6D058A82A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907001" y="13238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Description xmlns="http://schemas.microsoft.com/sharepoint/v3" xsi:nil="true"/>
    <ImageCreate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7B66DF71965B6B4AA1B1A4C55B8C25A5" ma:contentTypeVersion="0" ma:contentTypeDescription="Upload an image or a photograph." ma:contentTypeScope="" ma:versionID="d1ac3ceb69e8bbe7f5cbb87ec5f921f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9ba6c4eb4c259e6f11f92fa440fe313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10658F-011E-420D-B68C-89C4E96C1629}">
  <ds:schemaRefs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309E174-6F79-4B17-B7E0-95A2388390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3267A6-B5CF-4429-B516-727C29852C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4268</TotalTime>
  <Words>786</Words>
  <Application>Microsoft Office PowerPoint</Application>
  <PresentationFormat>Custom</PresentationFormat>
  <Paragraphs>96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DIN2014-ExtraBold</vt:lpstr>
      <vt:lpstr>Times New Roman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Robert Smith</cp:lastModifiedBy>
  <cp:revision>32</cp:revision>
  <dcterms:created xsi:type="dcterms:W3CDTF">2017-11-20T20:05:03Z</dcterms:created>
  <dcterms:modified xsi:type="dcterms:W3CDTF">2022-04-15T14:59:00Z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0x010102007B66DF71965B6B4AA1B1A4C55B8C25A5</vt:lpwstr>
  </property>
</Properties>
</file>