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81" r:id="rId2"/>
    <p:sldId id="393" r:id="rId3"/>
    <p:sldId id="395" r:id="rId4"/>
    <p:sldId id="397" r:id="rId5"/>
    <p:sldId id="398" r:id="rId6"/>
    <p:sldId id="39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74CDE-747A-4A59-886E-D8A582F53437}" type="doc">
      <dgm:prSet loTypeId="urn:microsoft.com/office/officeart/2005/8/layout/process3" loCatId="process" qsTypeId="urn:microsoft.com/office/officeart/2005/8/quickstyle/simple1" qsCatId="simple" csTypeId="urn:microsoft.com/office/officeart/2005/8/colors/accent6_2" csCatId="accent6" phldr="1"/>
      <dgm:spPr/>
    </dgm:pt>
    <dgm:pt modelId="{3356E771-EF4B-4F25-B0C6-17547E12F390}">
      <dgm:prSet phldrT="[Text]"/>
      <dgm:spPr/>
      <dgm:t>
        <a:bodyPr/>
        <a:lstStyle/>
        <a:p>
          <a:r>
            <a:rPr lang="en-US" dirty="0" smtClean="0"/>
            <a:t>Date of the debit card transaction</a:t>
          </a:r>
          <a:endParaRPr lang="en-US" dirty="0"/>
        </a:p>
      </dgm:t>
    </dgm:pt>
    <dgm:pt modelId="{2BC06B6F-AEF6-455A-8356-5552B172DBC5}" type="parTrans" cxnId="{4D466C4F-93AB-42A9-878A-E07D3FF7A307}">
      <dgm:prSet/>
      <dgm:spPr/>
      <dgm:t>
        <a:bodyPr/>
        <a:lstStyle/>
        <a:p>
          <a:endParaRPr lang="en-US"/>
        </a:p>
      </dgm:t>
    </dgm:pt>
    <dgm:pt modelId="{A3FEBF5F-17AA-4F06-B228-E8509F87EEBD}" type="sibTrans" cxnId="{4D466C4F-93AB-42A9-878A-E07D3FF7A307}">
      <dgm:prSet/>
      <dgm:spPr/>
      <dgm:t>
        <a:bodyPr/>
        <a:lstStyle/>
        <a:p>
          <a:endParaRPr lang="en-US"/>
        </a:p>
      </dgm:t>
    </dgm:pt>
    <dgm:pt modelId="{33E5EBEC-A037-4F1A-85D4-DEA43B96B405}">
      <dgm:prSet phldrT="[Text]"/>
      <dgm:spPr/>
      <dgm:t>
        <a:bodyPr/>
        <a:lstStyle/>
        <a:p>
          <a:r>
            <a:rPr lang="en-US" dirty="0" smtClean="0"/>
            <a:t>30 days after the date of the transaction</a:t>
          </a:r>
          <a:endParaRPr lang="en-US" dirty="0"/>
        </a:p>
      </dgm:t>
    </dgm:pt>
    <dgm:pt modelId="{0FE2F563-D80B-4B10-BD0C-E52604733C53}" type="parTrans" cxnId="{7BDBDD01-323E-40B7-9EC0-932D5DE552BC}">
      <dgm:prSet/>
      <dgm:spPr/>
      <dgm:t>
        <a:bodyPr/>
        <a:lstStyle/>
        <a:p>
          <a:endParaRPr lang="en-US"/>
        </a:p>
      </dgm:t>
    </dgm:pt>
    <dgm:pt modelId="{566294FF-08FC-45DA-B4A8-DDED4E30874B}" type="sibTrans" cxnId="{7BDBDD01-323E-40B7-9EC0-932D5DE552BC}">
      <dgm:prSet/>
      <dgm:spPr/>
      <dgm:t>
        <a:bodyPr/>
        <a:lstStyle/>
        <a:p>
          <a:endParaRPr lang="en-US"/>
        </a:p>
      </dgm:t>
    </dgm:pt>
    <dgm:pt modelId="{7659A2B2-FF61-4A7D-9C29-21E9CC76729C}">
      <dgm:prSet phldrT="[Text]"/>
      <dgm:spPr/>
      <dgm:t>
        <a:bodyPr/>
        <a:lstStyle/>
        <a:p>
          <a:r>
            <a:rPr lang="en-US" dirty="0" smtClean="0"/>
            <a:t>72 days after the date of the transaction</a:t>
          </a:r>
          <a:endParaRPr lang="en-US" dirty="0"/>
        </a:p>
      </dgm:t>
    </dgm:pt>
    <dgm:pt modelId="{2B18F21A-CCE6-401E-8698-979AD1A5A285}" type="parTrans" cxnId="{ACB8B545-0B5F-4459-A1F8-BCE621E238F1}">
      <dgm:prSet/>
      <dgm:spPr/>
      <dgm:t>
        <a:bodyPr/>
        <a:lstStyle/>
        <a:p>
          <a:endParaRPr lang="en-US"/>
        </a:p>
      </dgm:t>
    </dgm:pt>
    <dgm:pt modelId="{FDAFA464-72FE-4CFA-B4C3-2BA79B80BBD6}" type="sibTrans" cxnId="{ACB8B545-0B5F-4459-A1F8-BCE621E238F1}">
      <dgm:prSet/>
      <dgm:spPr/>
      <dgm:t>
        <a:bodyPr/>
        <a:lstStyle/>
        <a:p>
          <a:endParaRPr lang="en-US"/>
        </a:p>
      </dgm:t>
    </dgm:pt>
    <dgm:pt modelId="{11392438-F2B6-4CEE-96AA-D1DB644D3F30}">
      <dgm:prSet/>
      <dgm:spPr/>
      <dgm:t>
        <a:bodyPr/>
        <a:lstStyle/>
        <a:p>
          <a:r>
            <a:rPr lang="en-US" dirty="0" smtClean="0"/>
            <a:t>Discovery Benefits will reach out to the participant requesting substantiation</a:t>
          </a:r>
          <a:endParaRPr lang="en-US" dirty="0"/>
        </a:p>
      </dgm:t>
    </dgm:pt>
    <dgm:pt modelId="{C22F0E71-A8B3-48D0-A6FB-18C7F2A56E59}" type="parTrans" cxnId="{7155A476-C566-4AF3-8062-FA076702FA8F}">
      <dgm:prSet/>
      <dgm:spPr/>
      <dgm:t>
        <a:bodyPr/>
        <a:lstStyle/>
        <a:p>
          <a:endParaRPr lang="en-US"/>
        </a:p>
      </dgm:t>
    </dgm:pt>
    <dgm:pt modelId="{3164FAE3-8200-4317-BD88-DFD3B4D8EB8E}" type="sibTrans" cxnId="{7155A476-C566-4AF3-8062-FA076702FA8F}">
      <dgm:prSet/>
      <dgm:spPr/>
      <dgm:t>
        <a:bodyPr/>
        <a:lstStyle/>
        <a:p>
          <a:endParaRPr lang="en-US"/>
        </a:p>
      </dgm:t>
    </dgm:pt>
    <dgm:pt modelId="{DF316661-6DBE-437A-921B-AB1B228D36F7}">
      <dgm:prSet/>
      <dgm:spPr/>
      <dgm:t>
        <a:bodyPr/>
        <a:lstStyle/>
        <a:p>
          <a:r>
            <a:rPr lang="en-US" dirty="0" smtClean="0"/>
            <a:t>Discovery Benefits sends out an initial reminder to the participant that substantiation is needed</a:t>
          </a:r>
          <a:endParaRPr lang="en-US" dirty="0"/>
        </a:p>
      </dgm:t>
    </dgm:pt>
    <dgm:pt modelId="{4289C839-46F3-48BC-BB62-EFCE8CFA4C4A}" type="parTrans" cxnId="{9696404D-B3DF-471F-B7E6-AE467F7A3E2E}">
      <dgm:prSet/>
      <dgm:spPr/>
      <dgm:t>
        <a:bodyPr/>
        <a:lstStyle/>
        <a:p>
          <a:endParaRPr lang="en-US"/>
        </a:p>
      </dgm:t>
    </dgm:pt>
    <dgm:pt modelId="{B3B4E34D-C62F-4F21-A69F-CF6F3C343420}" type="sibTrans" cxnId="{9696404D-B3DF-471F-B7E6-AE467F7A3E2E}">
      <dgm:prSet/>
      <dgm:spPr/>
      <dgm:t>
        <a:bodyPr/>
        <a:lstStyle/>
        <a:p>
          <a:endParaRPr lang="en-US"/>
        </a:p>
      </dgm:t>
    </dgm:pt>
    <dgm:pt modelId="{86C56B73-01C6-4FB0-A9BE-6DAFC1367B9F}">
      <dgm:prSet/>
      <dgm:spPr/>
      <dgm:t>
        <a:bodyPr/>
        <a:lstStyle/>
        <a:p>
          <a:r>
            <a:rPr lang="en-US" dirty="0" smtClean="0"/>
            <a:t>Denial e-mail sent advising the claim is considered formally denied</a:t>
          </a:r>
          <a:endParaRPr lang="en-US" dirty="0"/>
        </a:p>
      </dgm:t>
    </dgm:pt>
    <dgm:pt modelId="{4706DBC1-68A8-4AD1-91CC-161F76BED530}" type="parTrans" cxnId="{0A3A2C2D-8895-41BD-98C0-13F86A70E734}">
      <dgm:prSet/>
      <dgm:spPr/>
      <dgm:t>
        <a:bodyPr/>
        <a:lstStyle/>
        <a:p>
          <a:endParaRPr lang="en-US"/>
        </a:p>
      </dgm:t>
    </dgm:pt>
    <dgm:pt modelId="{EF8F3D1E-FADF-4409-A20F-2990DD5AD702}" type="sibTrans" cxnId="{0A3A2C2D-8895-41BD-98C0-13F86A70E734}">
      <dgm:prSet/>
      <dgm:spPr/>
      <dgm:t>
        <a:bodyPr/>
        <a:lstStyle/>
        <a:p>
          <a:endParaRPr lang="en-US"/>
        </a:p>
      </dgm:t>
    </dgm:pt>
    <dgm:pt modelId="{D6DA749C-A2F7-4189-BD40-3725B83E4770}">
      <dgm:prSet/>
      <dgm:spPr/>
      <dgm:t>
        <a:bodyPr/>
        <a:lstStyle/>
        <a:p>
          <a:r>
            <a:rPr lang="en-US" dirty="0" smtClean="0"/>
            <a:t>Debit card use is suspended </a:t>
          </a:r>
          <a:endParaRPr lang="en-US" dirty="0"/>
        </a:p>
      </dgm:t>
    </dgm:pt>
    <dgm:pt modelId="{50F9BD31-D4FD-475B-989C-089A21222A89}" type="parTrans" cxnId="{FC4B1AD2-47CC-4BC3-94FA-D6BBA3DBE2A6}">
      <dgm:prSet/>
      <dgm:spPr/>
      <dgm:t>
        <a:bodyPr/>
        <a:lstStyle/>
        <a:p>
          <a:endParaRPr lang="en-US"/>
        </a:p>
      </dgm:t>
    </dgm:pt>
    <dgm:pt modelId="{54F5F50C-CF71-4A34-BE0C-47F57AB32F35}" type="sibTrans" cxnId="{FC4B1AD2-47CC-4BC3-94FA-D6BBA3DBE2A6}">
      <dgm:prSet/>
      <dgm:spPr/>
      <dgm:t>
        <a:bodyPr/>
        <a:lstStyle/>
        <a:p>
          <a:endParaRPr lang="en-US"/>
        </a:p>
      </dgm:t>
    </dgm:pt>
    <dgm:pt modelId="{1E869D7F-18E2-4595-8E38-9F4FE4FDE978}" type="pres">
      <dgm:prSet presAssocID="{DA974CDE-747A-4A59-886E-D8A582F53437}" presName="linearFlow" presStyleCnt="0">
        <dgm:presLayoutVars>
          <dgm:dir/>
          <dgm:animLvl val="lvl"/>
          <dgm:resizeHandles val="exact"/>
        </dgm:presLayoutVars>
      </dgm:prSet>
      <dgm:spPr/>
    </dgm:pt>
    <dgm:pt modelId="{529913CB-DC58-4761-A60B-02A1F353AAB8}" type="pres">
      <dgm:prSet presAssocID="{3356E771-EF4B-4F25-B0C6-17547E12F390}" presName="composite" presStyleCnt="0"/>
      <dgm:spPr/>
    </dgm:pt>
    <dgm:pt modelId="{98FD164D-5905-449D-8D2D-2176D9FCF521}" type="pres">
      <dgm:prSet presAssocID="{3356E771-EF4B-4F25-B0C6-17547E12F39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BC673-D6F9-4987-B792-5FE534ABF34B}" type="pres">
      <dgm:prSet presAssocID="{3356E771-EF4B-4F25-B0C6-17547E12F390}" presName="parSh" presStyleLbl="node1" presStyleIdx="0" presStyleCnt="3"/>
      <dgm:spPr/>
      <dgm:t>
        <a:bodyPr/>
        <a:lstStyle/>
        <a:p>
          <a:endParaRPr lang="en-US"/>
        </a:p>
      </dgm:t>
    </dgm:pt>
    <dgm:pt modelId="{1F9AD366-CCA4-4B9C-8EE5-0C1718CEA79B}" type="pres">
      <dgm:prSet presAssocID="{3356E771-EF4B-4F25-B0C6-17547E12F390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A9528-F8AA-41D3-A773-79AD257052BC}" type="pres">
      <dgm:prSet presAssocID="{A3FEBF5F-17AA-4F06-B228-E8509F87EEB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4CDEE49-E888-48A1-92D2-B160B5121343}" type="pres">
      <dgm:prSet presAssocID="{A3FEBF5F-17AA-4F06-B228-E8509F87EEBD}" presName="connTx" presStyleLbl="sibTrans2D1" presStyleIdx="0" presStyleCnt="2"/>
      <dgm:spPr/>
      <dgm:t>
        <a:bodyPr/>
        <a:lstStyle/>
        <a:p>
          <a:endParaRPr lang="en-US"/>
        </a:p>
      </dgm:t>
    </dgm:pt>
    <dgm:pt modelId="{F253B74D-F4C9-4E9C-AD6A-04E6F9D62025}" type="pres">
      <dgm:prSet presAssocID="{33E5EBEC-A037-4F1A-85D4-DEA43B96B405}" presName="composite" presStyleCnt="0"/>
      <dgm:spPr/>
    </dgm:pt>
    <dgm:pt modelId="{0EBFAF58-F4B9-450E-9DEA-EEB1B2C49E7C}" type="pres">
      <dgm:prSet presAssocID="{33E5EBEC-A037-4F1A-85D4-DEA43B96B40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0C425-605A-41F7-966C-566A1C22638D}" type="pres">
      <dgm:prSet presAssocID="{33E5EBEC-A037-4F1A-85D4-DEA43B96B405}" presName="parSh" presStyleLbl="node1" presStyleIdx="1" presStyleCnt="3"/>
      <dgm:spPr/>
      <dgm:t>
        <a:bodyPr/>
        <a:lstStyle/>
        <a:p>
          <a:endParaRPr lang="en-US"/>
        </a:p>
      </dgm:t>
    </dgm:pt>
    <dgm:pt modelId="{E178F2C7-70E6-48A9-8845-93C2FFDF2AAE}" type="pres">
      <dgm:prSet presAssocID="{33E5EBEC-A037-4F1A-85D4-DEA43B96B405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01EAB-8CAB-450F-B735-7191AAC5CA98}" type="pres">
      <dgm:prSet presAssocID="{566294FF-08FC-45DA-B4A8-DDED4E30874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252761D-E104-4725-9688-0185F9CEF5FB}" type="pres">
      <dgm:prSet presAssocID="{566294FF-08FC-45DA-B4A8-DDED4E30874B}" presName="connTx" presStyleLbl="sibTrans2D1" presStyleIdx="1" presStyleCnt="2"/>
      <dgm:spPr/>
      <dgm:t>
        <a:bodyPr/>
        <a:lstStyle/>
        <a:p>
          <a:endParaRPr lang="en-US"/>
        </a:p>
      </dgm:t>
    </dgm:pt>
    <dgm:pt modelId="{C33D21EF-DBE6-49BA-BBE9-6A03E3886EEB}" type="pres">
      <dgm:prSet presAssocID="{7659A2B2-FF61-4A7D-9C29-21E9CC76729C}" presName="composite" presStyleCnt="0"/>
      <dgm:spPr/>
    </dgm:pt>
    <dgm:pt modelId="{D8A4BDA9-1B3F-4FA4-B438-59C1CBE0784C}" type="pres">
      <dgm:prSet presAssocID="{7659A2B2-FF61-4A7D-9C29-21E9CC76729C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C939B-6E1B-4138-AFDB-BC94DF2B0B01}" type="pres">
      <dgm:prSet presAssocID="{7659A2B2-FF61-4A7D-9C29-21E9CC76729C}" presName="parSh" presStyleLbl="node1" presStyleIdx="2" presStyleCnt="3"/>
      <dgm:spPr/>
      <dgm:t>
        <a:bodyPr/>
        <a:lstStyle/>
        <a:p>
          <a:endParaRPr lang="en-US"/>
        </a:p>
      </dgm:t>
    </dgm:pt>
    <dgm:pt modelId="{92D4685A-6176-430A-8CDF-501A4848B062}" type="pres">
      <dgm:prSet presAssocID="{7659A2B2-FF61-4A7D-9C29-21E9CC76729C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55A476-C566-4AF3-8062-FA076702FA8F}" srcId="{3356E771-EF4B-4F25-B0C6-17547E12F390}" destId="{11392438-F2B6-4CEE-96AA-D1DB644D3F30}" srcOrd="0" destOrd="0" parTransId="{C22F0E71-A8B3-48D0-A6FB-18C7F2A56E59}" sibTransId="{3164FAE3-8200-4317-BD88-DFD3B4D8EB8E}"/>
    <dgm:cxn modelId="{4D466C4F-93AB-42A9-878A-E07D3FF7A307}" srcId="{DA974CDE-747A-4A59-886E-D8A582F53437}" destId="{3356E771-EF4B-4F25-B0C6-17547E12F390}" srcOrd="0" destOrd="0" parTransId="{2BC06B6F-AEF6-455A-8356-5552B172DBC5}" sibTransId="{A3FEBF5F-17AA-4F06-B228-E8509F87EEBD}"/>
    <dgm:cxn modelId="{E86477E9-27E1-4F5D-91D4-78C61AA14796}" type="presOf" srcId="{86C56B73-01C6-4FB0-A9BE-6DAFC1367B9F}" destId="{92D4685A-6176-430A-8CDF-501A4848B062}" srcOrd="0" destOrd="0" presId="urn:microsoft.com/office/officeart/2005/8/layout/process3"/>
    <dgm:cxn modelId="{AAD3BFD6-8999-4C7B-8AD3-CC72832D5ACC}" type="presOf" srcId="{7659A2B2-FF61-4A7D-9C29-21E9CC76729C}" destId="{85BC939B-6E1B-4138-AFDB-BC94DF2B0B01}" srcOrd="1" destOrd="0" presId="urn:microsoft.com/office/officeart/2005/8/layout/process3"/>
    <dgm:cxn modelId="{3CA94955-FC18-47BF-BE63-5191337111BA}" type="presOf" srcId="{11392438-F2B6-4CEE-96AA-D1DB644D3F30}" destId="{1F9AD366-CCA4-4B9C-8EE5-0C1718CEA79B}" srcOrd="0" destOrd="0" presId="urn:microsoft.com/office/officeart/2005/8/layout/process3"/>
    <dgm:cxn modelId="{9A4C378E-5832-41FF-8576-AEF79A1CB4D9}" type="presOf" srcId="{33E5EBEC-A037-4F1A-85D4-DEA43B96B405}" destId="{0EBFAF58-F4B9-450E-9DEA-EEB1B2C49E7C}" srcOrd="0" destOrd="0" presId="urn:microsoft.com/office/officeart/2005/8/layout/process3"/>
    <dgm:cxn modelId="{5414E397-C5F4-4067-9E46-B8E81E955D10}" type="presOf" srcId="{566294FF-08FC-45DA-B4A8-DDED4E30874B}" destId="{C4201EAB-8CAB-450F-B735-7191AAC5CA98}" srcOrd="0" destOrd="0" presId="urn:microsoft.com/office/officeart/2005/8/layout/process3"/>
    <dgm:cxn modelId="{8B2EAA9E-EFE9-404F-AFD5-94E39C535DEF}" type="presOf" srcId="{7659A2B2-FF61-4A7D-9C29-21E9CC76729C}" destId="{D8A4BDA9-1B3F-4FA4-B438-59C1CBE0784C}" srcOrd="0" destOrd="0" presId="urn:microsoft.com/office/officeart/2005/8/layout/process3"/>
    <dgm:cxn modelId="{80BF3D30-0036-4CA4-BF9B-589DF69461DC}" type="presOf" srcId="{A3FEBF5F-17AA-4F06-B228-E8509F87EEBD}" destId="{54CDEE49-E888-48A1-92D2-B160B5121343}" srcOrd="1" destOrd="0" presId="urn:microsoft.com/office/officeart/2005/8/layout/process3"/>
    <dgm:cxn modelId="{7BDBDD01-323E-40B7-9EC0-932D5DE552BC}" srcId="{DA974CDE-747A-4A59-886E-D8A582F53437}" destId="{33E5EBEC-A037-4F1A-85D4-DEA43B96B405}" srcOrd="1" destOrd="0" parTransId="{0FE2F563-D80B-4B10-BD0C-E52604733C53}" sibTransId="{566294FF-08FC-45DA-B4A8-DDED4E30874B}"/>
    <dgm:cxn modelId="{ACB8B545-0B5F-4459-A1F8-BCE621E238F1}" srcId="{DA974CDE-747A-4A59-886E-D8A582F53437}" destId="{7659A2B2-FF61-4A7D-9C29-21E9CC76729C}" srcOrd="2" destOrd="0" parTransId="{2B18F21A-CCE6-401E-8698-979AD1A5A285}" sibTransId="{FDAFA464-72FE-4CFA-B4C3-2BA79B80BBD6}"/>
    <dgm:cxn modelId="{993EA87A-4A48-4FA6-86CC-B4B633580057}" type="presOf" srcId="{3356E771-EF4B-4F25-B0C6-17547E12F390}" destId="{54EBC673-D6F9-4987-B792-5FE534ABF34B}" srcOrd="1" destOrd="0" presId="urn:microsoft.com/office/officeart/2005/8/layout/process3"/>
    <dgm:cxn modelId="{39C5B22A-C9E7-4386-8394-476AFC06899C}" type="presOf" srcId="{33E5EBEC-A037-4F1A-85D4-DEA43B96B405}" destId="{EE00C425-605A-41F7-966C-566A1C22638D}" srcOrd="1" destOrd="0" presId="urn:microsoft.com/office/officeart/2005/8/layout/process3"/>
    <dgm:cxn modelId="{0A3A2C2D-8895-41BD-98C0-13F86A70E734}" srcId="{7659A2B2-FF61-4A7D-9C29-21E9CC76729C}" destId="{86C56B73-01C6-4FB0-A9BE-6DAFC1367B9F}" srcOrd="0" destOrd="0" parTransId="{4706DBC1-68A8-4AD1-91CC-161F76BED530}" sibTransId="{EF8F3D1E-FADF-4409-A20F-2990DD5AD702}"/>
    <dgm:cxn modelId="{8CF9A9EA-CA08-4D04-9B0A-2E5CBDEEA291}" type="presOf" srcId="{3356E771-EF4B-4F25-B0C6-17547E12F390}" destId="{98FD164D-5905-449D-8D2D-2176D9FCF521}" srcOrd="0" destOrd="0" presId="urn:microsoft.com/office/officeart/2005/8/layout/process3"/>
    <dgm:cxn modelId="{4B4AB000-7BCE-4618-A894-D89C4F92DD46}" type="presOf" srcId="{DA974CDE-747A-4A59-886E-D8A582F53437}" destId="{1E869D7F-18E2-4595-8E38-9F4FE4FDE978}" srcOrd="0" destOrd="0" presId="urn:microsoft.com/office/officeart/2005/8/layout/process3"/>
    <dgm:cxn modelId="{FC4B1AD2-47CC-4BC3-94FA-D6BBA3DBE2A6}" srcId="{7659A2B2-FF61-4A7D-9C29-21E9CC76729C}" destId="{D6DA749C-A2F7-4189-BD40-3725B83E4770}" srcOrd="1" destOrd="0" parTransId="{50F9BD31-D4FD-475B-989C-089A21222A89}" sibTransId="{54F5F50C-CF71-4A34-BE0C-47F57AB32F35}"/>
    <dgm:cxn modelId="{A1837F95-DD68-4EC8-867F-54CAD71C57FF}" type="presOf" srcId="{A3FEBF5F-17AA-4F06-B228-E8509F87EEBD}" destId="{99AA9528-F8AA-41D3-A773-79AD257052BC}" srcOrd="0" destOrd="0" presId="urn:microsoft.com/office/officeart/2005/8/layout/process3"/>
    <dgm:cxn modelId="{BE7567D9-D74E-4A7B-B9AC-119FF1B87230}" type="presOf" srcId="{D6DA749C-A2F7-4189-BD40-3725B83E4770}" destId="{92D4685A-6176-430A-8CDF-501A4848B062}" srcOrd="0" destOrd="1" presId="urn:microsoft.com/office/officeart/2005/8/layout/process3"/>
    <dgm:cxn modelId="{3BE33735-8E61-4E94-8243-ABAA7738D010}" type="presOf" srcId="{566294FF-08FC-45DA-B4A8-DDED4E30874B}" destId="{2252761D-E104-4725-9688-0185F9CEF5FB}" srcOrd="1" destOrd="0" presId="urn:microsoft.com/office/officeart/2005/8/layout/process3"/>
    <dgm:cxn modelId="{9696404D-B3DF-471F-B7E6-AE467F7A3E2E}" srcId="{33E5EBEC-A037-4F1A-85D4-DEA43B96B405}" destId="{DF316661-6DBE-437A-921B-AB1B228D36F7}" srcOrd="0" destOrd="0" parTransId="{4289C839-46F3-48BC-BB62-EFCE8CFA4C4A}" sibTransId="{B3B4E34D-C62F-4F21-A69F-CF6F3C343420}"/>
    <dgm:cxn modelId="{2DA84780-5F54-44B5-96AB-CA5F001DE0B7}" type="presOf" srcId="{DF316661-6DBE-437A-921B-AB1B228D36F7}" destId="{E178F2C7-70E6-48A9-8845-93C2FFDF2AAE}" srcOrd="0" destOrd="0" presId="urn:microsoft.com/office/officeart/2005/8/layout/process3"/>
    <dgm:cxn modelId="{AE9CC6C9-D6C0-4A6A-9C9F-CB902C61FDE3}" type="presParOf" srcId="{1E869D7F-18E2-4595-8E38-9F4FE4FDE978}" destId="{529913CB-DC58-4761-A60B-02A1F353AAB8}" srcOrd="0" destOrd="0" presId="urn:microsoft.com/office/officeart/2005/8/layout/process3"/>
    <dgm:cxn modelId="{27BDB56B-A4D1-4A12-A38A-796BB12ABD03}" type="presParOf" srcId="{529913CB-DC58-4761-A60B-02A1F353AAB8}" destId="{98FD164D-5905-449D-8D2D-2176D9FCF521}" srcOrd="0" destOrd="0" presId="urn:microsoft.com/office/officeart/2005/8/layout/process3"/>
    <dgm:cxn modelId="{1D04A854-FE7C-4EA1-B29E-AE224BCC787D}" type="presParOf" srcId="{529913CB-DC58-4761-A60B-02A1F353AAB8}" destId="{54EBC673-D6F9-4987-B792-5FE534ABF34B}" srcOrd="1" destOrd="0" presId="urn:microsoft.com/office/officeart/2005/8/layout/process3"/>
    <dgm:cxn modelId="{38210590-D0DB-4A10-A9CD-5E278F9395E0}" type="presParOf" srcId="{529913CB-DC58-4761-A60B-02A1F353AAB8}" destId="{1F9AD366-CCA4-4B9C-8EE5-0C1718CEA79B}" srcOrd="2" destOrd="0" presId="urn:microsoft.com/office/officeart/2005/8/layout/process3"/>
    <dgm:cxn modelId="{C51535DD-38C4-4FF6-8A80-D00351EF15D2}" type="presParOf" srcId="{1E869D7F-18E2-4595-8E38-9F4FE4FDE978}" destId="{99AA9528-F8AA-41D3-A773-79AD257052BC}" srcOrd="1" destOrd="0" presId="urn:microsoft.com/office/officeart/2005/8/layout/process3"/>
    <dgm:cxn modelId="{C241C117-6BCE-49C3-8A61-56A837CA14BF}" type="presParOf" srcId="{99AA9528-F8AA-41D3-A773-79AD257052BC}" destId="{54CDEE49-E888-48A1-92D2-B160B5121343}" srcOrd="0" destOrd="0" presId="urn:microsoft.com/office/officeart/2005/8/layout/process3"/>
    <dgm:cxn modelId="{94D7B844-DDCA-4C8D-8523-FD51FB8E927F}" type="presParOf" srcId="{1E869D7F-18E2-4595-8E38-9F4FE4FDE978}" destId="{F253B74D-F4C9-4E9C-AD6A-04E6F9D62025}" srcOrd="2" destOrd="0" presId="urn:microsoft.com/office/officeart/2005/8/layout/process3"/>
    <dgm:cxn modelId="{3CB973A4-ACBF-4BC3-B462-BFF3423D07F0}" type="presParOf" srcId="{F253B74D-F4C9-4E9C-AD6A-04E6F9D62025}" destId="{0EBFAF58-F4B9-450E-9DEA-EEB1B2C49E7C}" srcOrd="0" destOrd="0" presId="urn:microsoft.com/office/officeart/2005/8/layout/process3"/>
    <dgm:cxn modelId="{299BCE3E-E947-493A-9CB0-9BF93FCE053F}" type="presParOf" srcId="{F253B74D-F4C9-4E9C-AD6A-04E6F9D62025}" destId="{EE00C425-605A-41F7-966C-566A1C22638D}" srcOrd="1" destOrd="0" presId="urn:microsoft.com/office/officeart/2005/8/layout/process3"/>
    <dgm:cxn modelId="{71A2AF73-8DC8-47F3-AB19-57347D351756}" type="presParOf" srcId="{F253B74D-F4C9-4E9C-AD6A-04E6F9D62025}" destId="{E178F2C7-70E6-48A9-8845-93C2FFDF2AAE}" srcOrd="2" destOrd="0" presId="urn:microsoft.com/office/officeart/2005/8/layout/process3"/>
    <dgm:cxn modelId="{BCCC0464-861B-4B86-89CE-85B1CAF2528B}" type="presParOf" srcId="{1E869D7F-18E2-4595-8E38-9F4FE4FDE978}" destId="{C4201EAB-8CAB-450F-B735-7191AAC5CA98}" srcOrd="3" destOrd="0" presId="urn:microsoft.com/office/officeart/2005/8/layout/process3"/>
    <dgm:cxn modelId="{9281AF57-8954-4FCB-85A0-B02BD1E2DA1C}" type="presParOf" srcId="{C4201EAB-8CAB-450F-B735-7191AAC5CA98}" destId="{2252761D-E104-4725-9688-0185F9CEF5FB}" srcOrd="0" destOrd="0" presId="urn:microsoft.com/office/officeart/2005/8/layout/process3"/>
    <dgm:cxn modelId="{69938317-C60A-43DA-9010-89E7C24FA3AF}" type="presParOf" srcId="{1E869D7F-18E2-4595-8E38-9F4FE4FDE978}" destId="{C33D21EF-DBE6-49BA-BBE9-6A03E3886EEB}" srcOrd="4" destOrd="0" presId="urn:microsoft.com/office/officeart/2005/8/layout/process3"/>
    <dgm:cxn modelId="{9EF1BD78-9193-4774-9107-2E827150C666}" type="presParOf" srcId="{C33D21EF-DBE6-49BA-BBE9-6A03E3886EEB}" destId="{D8A4BDA9-1B3F-4FA4-B438-59C1CBE0784C}" srcOrd="0" destOrd="0" presId="urn:microsoft.com/office/officeart/2005/8/layout/process3"/>
    <dgm:cxn modelId="{3CCDF04A-F835-4F44-9F5F-F9EF51268A90}" type="presParOf" srcId="{C33D21EF-DBE6-49BA-BBE9-6A03E3886EEB}" destId="{85BC939B-6E1B-4138-AFDB-BC94DF2B0B01}" srcOrd="1" destOrd="0" presId="urn:microsoft.com/office/officeart/2005/8/layout/process3"/>
    <dgm:cxn modelId="{A819D11C-F073-4DA5-A785-7FADDE22893A}" type="presParOf" srcId="{C33D21EF-DBE6-49BA-BBE9-6A03E3886EEB}" destId="{92D4685A-6176-430A-8CDF-501A4848B06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BC673-D6F9-4987-B792-5FE534ABF34B}">
      <dsp:nvSpPr>
        <dsp:cNvPr id="0" name=""/>
        <dsp:cNvSpPr/>
      </dsp:nvSpPr>
      <dsp:spPr>
        <a:xfrm>
          <a:off x="3666" y="660967"/>
          <a:ext cx="1667318" cy="7672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Date of the debit card transaction</a:t>
          </a:r>
          <a:endParaRPr lang="en-US" sz="1300" kern="1200" dirty="0"/>
        </a:p>
      </dsp:txBody>
      <dsp:txXfrm>
        <a:off x="3666" y="660967"/>
        <a:ext cx="1667318" cy="511522"/>
      </dsp:txXfrm>
    </dsp:sp>
    <dsp:sp modelId="{1F9AD366-CCA4-4B9C-8EE5-0C1718CEA79B}">
      <dsp:nvSpPr>
        <dsp:cNvPr id="0" name=""/>
        <dsp:cNvSpPr/>
      </dsp:nvSpPr>
      <dsp:spPr>
        <a:xfrm>
          <a:off x="345165" y="1172490"/>
          <a:ext cx="1667318" cy="139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Discovery Benefits will reach out to the participant requesting substantiation</a:t>
          </a:r>
          <a:endParaRPr lang="en-US" sz="1300" kern="1200" dirty="0"/>
        </a:p>
      </dsp:txBody>
      <dsp:txXfrm>
        <a:off x="386026" y="1213351"/>
        <a:ext cx="1585596" cy="1313365"/>
      </dsp:txXfrm>
    </dsp:sp>
    <dsp:sp modelId="{99AA9528-F8AA-41D3-A773-79AD257052BC}">
      <dsp:nvSpPr>
        <dsp:cNvPr id="0" name=""/>
        <dsp:cNvSpPr/>
      </dsp:nvSpPr>
      <dsp:spPr>
        <a:xfrm>
          <a:off x="1923744" y="709172"/>
          <a:ext cx="535849" cy="415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923744" y="792195"/>
        <a:ext cx="411315" cy="249068"/>
      </dsp:txXfrm>
    </dsp:sp>
    <dsp:sp modelId="{EE00C425-605A-41F7-966C-566A1C22638D}">
      <dsp:nvSpPr>
        <dsp:cNvPr id="0" name=""/>
        <dsp:cNvSpPr/>
      </dsp:nvSpPr>
      <dsp:spPr>
        <a:xfrm>
          <a:off x="2682022" y="660967"/>
          <a:ext cx="1667318" cy="7672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30 days after the date of the transaction</a:t>
          </a:r>
          <a:endParaRPr lang="en-US" sz="1300" kern="1200" dirty="0"/>
        </a:p>
      </dsp:txBody>
      <dsp:txXfrm>
        <a:off x="2682022" y="660967"/>
        <a:ext cx="1667318" cy="511522"/>
      </dsp:txXfrm>
    </dsp:sp>
    <dsp:sp modelId="{E178F2C7-70E6-48A9-8845-93C2FFDF2AAE}">
      <dsp:nvSpPr>
        <dsp:cNvPr id="0" name=""/>
        <dsp:cNvSpPr/>
      </dsp:nvSpPr>
      <dsp:spPr>
        <a:xfrm>
          <a:off x="3023521" y="1172490"/>
          <a:ext cx="1667318" cy="139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Discovery Benefits sends out an initial reminder to the participant that substantiation is needed</a:t>
          </a:r>
          <a:endParaRPr lang="en-US" sz="1300" kern="1200" dirty="0"/>
        </a:p>
      </dsp:txBody>
      <dsp:txXfrm>
        <a:off x="3064382" y="1213351"/>
        <a:ext cx="1585596" cy="1313365"/>
      </dsp:txXfrm>
    </dsp:sp>
    <dsp:sp modelId="{C4201EAB-8CAB-450F-B735-7191AAC5CA98}">
      <dsp:nvSpPr>
        <dsp:cNvPr id="0" name=""/>
        <dsp:cNvSpPr/>
      </dsp:nvSpPr>
      <dsp:spPr>
        <a:xfrm>
          <a:off x="4602100" y="709172"/>
          <a:ext cx="535849" cy="415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602100" y="792195"/>
        <a:ext cx="411315" cy="249068"/>
      </dsp:txXfrm>
    </dsp:sp>
    <dsp:sp modelId="{85BC939B-6E1B-4138-AFDB-BC94DF2B0B01}">
      <dsp:nvSpPr>
        <dsp:cNvPr id="0" name=""/>
        <dsp:cNvSpPr/>
      </dsp:nvSpPr>
      <dsp:spPr>
        <a:xfrm>
          <a:off x="5360378" y="660967"/>
          <a:ext cx="1667318" cy="7672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72 days after the date of the transaction</a:t>
          </a:r>
          <a:endParaRPr lang="en-US" sz="1300" kern="1200" dirty="0"/>
        </a:p>
      </dsp:txBody>
      <dsp:txXfrm>
        <a:off x="5360378" y="660967"/>
        <a:ext cx="1667318" cy="511522"/>
      </dsp:txXfrm>
    </dsp:sp>
    <dsp:sp modelId="{92D4685A-6176-430A-8CDF-501A4848B062}">
      <dsp:nvSpPr>
        <dsp:cNvPr id="0" name=""/>
        <dsp:cNvSpPr/>
      </dsp:nvSpPr>
      <dsp:spPr>
        <a:xfrm>
          <a:off x="5701877" y="1172490"/>
          <a:ext cx="1667318" cy="13950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Denial e-mail sent advising the claim is considered formally denied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Debit card use is suspended </a:t>
          </a:r>
          <a:endParaRPr lang="en-US" sz="1300" kern="1200" dirty="0"/>
        </a:p>
      </dsp:txBody>
      <dsp:txXfrm>
        <a:off x="5742738" y="1213351"/>
        <a:ext cx="1585596" cy="1313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4041A-68DF-4052-8DE6-F4859883B000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9E340-1D32-4669-8B69-D757AF7BE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0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Dashboard has been removed as a Tab within the Main Menu navigation and can now be found under the "Accounts" menu group.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page will be updated to a more modern look and feel that matches the appearance of the Home Page. The action buttons &amp; filters options currently on the left-hand side of the page are moved within the page: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Expense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 My Healthcare Claim Data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 Expenses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additional filter option is added: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 Date Range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481CB7-FB7C-46F3-9045-6B5E5B634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808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Dashboard has been removed as a Tab within the Main Menu navigation and can now be found under the "Accounts" menu group.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page will be updated to a more modern look and feel that matches the appearance of the Home Page. The action buttons &amp; filters options currently on the left-hand side of the page are moved within the page: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Expense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 My Healthcare Claim Data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 Expenses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additional filter option is added: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 Date Range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481CB7-FB7C-46F3-9045-6B5E5B634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817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Dashboard has been removed as a Tab within the Main Menu navigation and can now be found under the "Accounts" menu group.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page will be updated to a more modern look and feel that matches the appearance of the Home Page. The action buttons &amp; filters options currently on the left-hand side of the page are moved within the page: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Expense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 My Healthcare Claim Data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 Expenses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additional filter option is added: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 Date Range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481CB7-FB7C-46F3-9045-6B5E5B634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213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Dashboard has been removed as a Tab within the Main Menu navigation and can now be found under the "Accounts" menu group.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page will be updated to a more modern look and feel that matches the appearance of the Home Page. The action buttons &amp; filters options currently on the left-hand side of the page are moved within the page: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Expense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 My Healthcare Claim Data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 Expenses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additional filter option is added: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 Date Range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481CB7-FB7C-46F3-9045-6B5E5B634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18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7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6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2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0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4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8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5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7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2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6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8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AFE53-4727-45CE-AC03-BFD7443C1F09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95B03-B6F9-4F70-98EE-E5094DDD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3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761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045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2994" y="2343437"/>
            <a:ext cx="446079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Up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Procedure Changes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en-US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up Process and </a:t>
            </a:r>
            <a:r>
              <a:rPr lang="en-US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request for more information (RMI) </a:t>
            </a:r>
            <a:r>
              <a:rPr lang="en-US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 implemented to allow: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Customization 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letters </a:t>
            </a:r>
            <a:endParaRPr lang="en-US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Ability </a:t>
            </a:r>
            <a:r>
              <a:rPr lang="en-US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suspend debit cards at the purse level for the specific plan year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 system proficiency</a:t>
            </a:r>
            <a:br>
              <a:rPr lang="en-US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Projected Release Date: 08/01/2019</a:t>
            </a:r>
            <a:endParaRPr lang="en-US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7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2457" y="1253153"/>
            <a:ext cx="8333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Up Procedure (Receipt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Reminder)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Current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09923497"/>
              </p:ext>
            </p:extLst>
          </p:nvPr>
        </p:nvGraphicFramePr>
        <p:xfrm>
          <a:off x="838198" y="2211573"/>
          <a:ext cx="7372863" cy="3228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035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2458" y="1253153"/>
            <a:ext cx="7415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Up Procedure – Future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5542" y="2513079"/>
            <a:ext cx="8825293" cy="2632771"/>
            <a:chOff x="215542" y="2513079"/>
            <a:chExt cx="8825293" cy="2632771"/>
          </a:xfrm>
        </p:grpSpPr>
        <p:sp>
          <p:nvSpPr>
            <p:cNvPr id="7" name="Freeform 6"/>
            <p:cNvSpPr/>
            <p:nvPr/>
          </p:nvSpPr>
          <p:spPr>
            <a:xfrm>
              <a:off x="215542" y="2513079"/>
              <a:ext cx="1584991" cy="1746604"/>
            </a:xfrm>
            <a:custGeom>
              <a:avLst/>
              <a:gdLst>
                <a:gd name="connsiteX0" fmla="*/ 0 w 1464833"/>
                <a:gd name="connsiteY0" fmla="*/ 146483 h 1746604"/>
                <a:gd name="connsiteX1" fmla="*/ 146483 w 1464833"/>
                <a:gd name="connsiteY1" fmla="*/ 0 h 1746604"/>
                <a:gd name="connsiteX2" fmla="*/ 1318350 w 1464833"/>
                <a:gd name="connsiteY2" fmla="*/ 0 h 1746604"/>
                <a:gd name="connsiteX3" fmla="*/ 1464833 w 1464833"/>
                <a:gd name="connsiteY3" fmla="*/ 146483 h 1746604"/>
                <a:gd name="connsiteX4" fmla="*/ 1464833 w 1464833"/>
                <a:gd name="connsiteY4" fmla="*/ 1600121 h 1746604"/>
                <a:gd name="connsiteX5" fmla="*/ 1318350 w 1464833"/>
                <a:gd name="connsiteY5" fmla="*/ 1746604 h 1746604"/>
                <a:gd name="connsiteX6" fmla="*/ 146483 w 1464833"/>
                <a:gd name="connsiteY6" fmla="*/ 1746604 h 1746604"/>
                <a:gd name="connsiteX7" fmla="*/ 0 w 1464833"/>
                <a:gd name="connsiteY7" fmla="*/ 1600121 h 1746604"/>
                <a:gd name="connsiteX8" fmla="*/ 0 w 1464833"/>
                <a:gd name="connsiteY8" fmla="*/ 146483 h 174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3" h="1746604">
                  <a:moveTo>
                    <a:pt x="0" y="146483"/>
                  </a:moveTo>
                  <a:cubicBezTo>
                    <a:pt x="0" y="65583"/>
                    <a:pt x="65583" y="0"/>
                    <a:pt x="146483" y="0"/>
                  </a:cubicBezTo>
                  <a:lnTo>
                    <a:pt x="1318350" y="0"/>
                  </a:lnTo>
                  <a:cubicBezTo>
                    <a:pt x="1399250" y="0"/>
                    <a:pt x="1464833" y="65583"/>
                    <a:pt x="1464833" y="146483"/>
                  </a:cubicBezTo>
                  <a:lnTo>
                    <a:pt x="1464833" y="1600121"/>
                  </a:lnTo>
                  <a:cubicBezTo>
                    <a:pt x="1464833" y="1681021"/>
                    <a:pt x="1399250" y="1746604"/>
                    <a:pt x="1318350" y="1746604"/>
                  </a:cubicBezTo>
                  <a:lnTo>
                    <a:pt x="146483" y="1746604"/>
                  </a:lnTo>
                  <a:cubicBezTo>
                    <a:pt x="65583" y="1746604"/>
                    <a:pt x="0" y="1681021"/>
                    <a:pt x="0" y="1600121"/>
                  </a:cubicBezTo>
                  <a:lnTo>
                    <a:pt x="0" y="1464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1333905" numCol="1" spcCol="1270" anchor="t" anchorCtr="0">
              <a:noAutofit/>
            </a:bodyPr>
            <a:lstStyle/>
            <a:p>
              <a:pPr lvl="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0 days after the claim cannot be auto substantiated </a:t>
              </a:r>
              <a:endParaRPr lang="en-US" sz="13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662462" y="3561850"/>
              <a:ext cx="1464833" cy="1584000"/>
            </a:xfrm>
            <a:custGeom>
              <a:avLst/>
              <a:gdLst>
                <a:gd name="connsiteX0" fmla="*/ 0 w 1464833"/>
                <a:gd name="connsiteY0" fmla="*/ 146483 h 1584000"/>
                <a:gd name="connsiteX1" fmla="*/ 146483 w 1464833"/>
                <a:gd name="connsiteY1" fmla="*/ 0 h 1584000"/>
                <a:gd name="connsiteX2" fmla="*/ 1318350 w 1464833"/>
                <a:gd name="connsiteY2" fmla="*/ 0 h 1584000"/>
                <a:gd name="connsiteX3" fmla="*/ 1464833 w 1464833"/>
                <a:gd name="connsiteY3" fmla="*/ 146483 h 1584000"/>
                <a:gd name="connsiteX4" fmla="*/ 1464833 w 1464833"/>
                <a:gd name="connsiteY4" fmla="*/ 1437517 h 1584000"/>
                <a:gd name="connsiteX5" fmla="*/ 1318350 w 1464833"/>
                <a:gd name="connsiteY5" fmla="*/ 1584000 h 1584000"/>
                <a:gd name="connsiteX6" fmla="*/ 146483 w 1464833"/>
                <a:gd name="connsiteY6" fmla="*/ 1584000 h 1584000"/>
                <a:gd name="connsiteX7" fmla="*/ 0 w 1464833"/>
                <a:gd name="connsiteY7" fmla="*/ 1437517 h 1584000"/>
                <a:gd name="connsiteX8" fmla="*/ 0 w 1464833"/>
                <a:gd name="connsiteY8" fmla="*/ 146483 h 15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3" h="1584000">
                  <a:moveTo>
                    <a:pt x="0" y="146483"/>
                  </a:moveTo>
                  <a:cubicBezTo>
                    <a:pt x="0" y="65583"/>
                    <a:pt x="65583" y="0"/>
                    <a:pt x="146483" y="0"/>
                  </a:cubicBezTo>
                  <a:lnTo>
                    <a:pt x="1318350" y="0"/>
                  </a:lnTo>
                  <a:cubicBezTo>
                    <a:pt x="1399250" y="0"/>
                    <a:pt x="1464833" y="65583"/>
                    <a:pt x="1464833" y="146483"/>
                  </a:cubicBezTo>
                  <a:lnTo>
                    <a:pt x="1464833" y="1437517"/>
                  </a:lnTo>
                  <a:cubicBezTo>
                    <a:pt x="1464833" y="1518417"/>
                    <a:pt x="1399250" y="1584000"/>
                    <a:pt x="1318350" y="1584000"/>
                  </a:cubicBezTo>
                  <a:lnTo>
                    <a:pt x="146483" y="1584000"/>
                  </a:lnTo>
                  <a:cubicBezTo>
                    <a:pt x="65583" y="1584000"/>
                    <a:pt x="0" y="1518417"/>
                    <a:pt x="0" y="1437517"/>
                  </a:cubicBezTo>
                  <a:lnTo>
                    <a:pt x="0" y="146483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359" tIns="135359" rIns="135359" bIns="135359" numCol="1" spcCol="1270" anchor="t" anchorCtr="0">
              <a:noAutofit/>
            </a:bodyPr>
            <a:lstStyle/>
            <a:p>
              <a:pPr marL="114300" lvl="1" indent="-1143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b="0" kern="1200" dirty="0" smtClean="0"/>
                <a:t>First Receipt Request Generates</a:t>
              </a:r>
              <a:endParaRPr lang="en-US" sz="1300" b="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02439" y="2561843"/>
              <a:ext cx="470774" cy="364701"/>
            </a:xfrm>
            <a:custGeom>
              <a:avLst/>
              <a:gdLst>
                <a:gd name="connsiteX0" fmla="*/ 0 w 470774"/>
                <a:gd name="connsiteY0" fmla="*/ 72940 h 364701"/>
                <a:gd name="connsiteX1" fmla="*/ 288424 w 470774"/>
                <a:gd name="connsiteY1" fmla="*/ 72940 h 364701"/>
                <a:gd name="connsiteX2" fmla="*/ 288424 w 470774"/>
                <a:gd name="connsiteY2" fmla="*/ 0 h 364701"/>
                <a:gd name="connsiteX3" fmla="*/ 470774 w 470774"/>
                <a:gd name="connsiteY3" fmla="*/ 182351 h 364701"/>
                <a:gd name="connsiteX4" fmla="*/ 288424 w 470774"/>
                <a:gd name="connsiteY4" fmla="*/ 364701 h 364701"/>
                <a:gd name="connsiteX5" fmla="*/ 288424 w 470774"/>
                <a:gd name="connsiteY5" fmla="*/ 291761 h 364701"/>
                <a:gd name="connsiteX6" fmla="*/ 0 w 470774"/>
                <a:gd name="connsiteY6" fmla="*/ 291761 h 364701"/>
                <a:gd name="connsiteX7" fmla="*/ 0 w 470774"/>
                <a:gd name="connsiteY7" fmla="*/ 72940 h 364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774" h="364701">
                  <a:moveTo>
                    <a:pt x="0" y="72940"/>
                  </a:moveTo>
                  <a:lnTo>
                    <a:pt x="288424" y="72940"/>
                  </a:lnTo>
                  <a:lnTo>
                    <a:pt x="288424" y="0"/>
                  </a:lnTo>
                  <a:lnTo>
                    <a:pt x="470774" y="182351"/>
                  </a:lnTo>
                  <a:lnTo>
                    <a:pt x="288424" y="364701"/>
                  </a:lnTo>
                  <a:lnTo>
                    <a:pt x="288424" y="291761"/>
                  </a:lnTo>
                  <a:lnTo>
                    <a:pt x="0" y="291761"/>
                  </a:lnTo>
                  <a:lnTo>
                    <a:pt x="0" y="72940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2940" rIns="109410" bIns="7294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00" kern="12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68630" y="2513079"/>
              <a:ext cx="1584991" cy="1746604"/>
            </a:xfrm>
            <a:custGeom>
              <a:avLst/>
              <a:gdLst>
                <a:gd name="connsiteX0" fmla="*/ 0 w 1464833"/>
                <a:gd name="connsiteY0" fmla="*/ 146483 h 1746604"/>
                <a:gd name="connsiteX1" fmla="*/ 146483 w 1464833"/>
                <a:gd name="connsiteY1" fmla="*/ 0 h 1746604"/>
                <a:gd name="connsiteX2" fmla="*/ 1318350 w 1464833"/>
                <a:gd name="connsiteY2" fmla="*/ 0 h 1746604"/>
                <a:gd name="connsiteX3" fmla="*/ 1464833 w 1464833"/>
                <a:gd name="connsiteY3" fmla="*/ 146483 h 1746604"/>
                <a:gd name="connsiteX4" fmla="*/ 1464833 w 1464833"/>
                <a:gd name="connsiteY4" fmla="*/ 1600121 h 1746604"/>
                <a:gd name="connsiteX5" fmla="*/ 1318350 w 1464833"/>
                <a:gd name="connsiteY5" fmla="*/ 1746604 h 1746604"/>
                <a:gd name="connsiteX6" fmla="*/ 146483 w 1464833"/>
                <a:gd name="connsiteY6" fmla="*/ 1746604 h 1746604"/>
                <a:gd name="connsiteX7" fmla="*/ 0 w 1464833"/>
                <a:gd name="connsiteY7" fmla="*/ 1600121 h 1746604"/>
                <a:gd name="connsiteX8" fmla="*/ 0 w 1464833"/>
                <a:gd name="connsiteY8" fmla="*/ 146483 h 174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3" h="1746604">
                  <a:moveTo>
                    <a:pt x="0" y="146483"/>
                  </a:moveTo>
                  <a:cubicBezTo>
                    <a:pt x="0" y="65583"/>
                    <a:pt x="65583" y="0"/>
                    <a:pt x="146483" y="0"/>
                  </a:cubicBezTo>
                  <a:lnTo>
                    <a:pt x="1318350" y="0"/>
                  </a:lnTo>
                  <a:cubicBezTo>
                    <a:pt x="1399250" y="0"/>
                    <a:pt x="1464833" y="65583"/>
                    <a:pt x="1464833" y="146483"/>
                  </a:cubicBezTo>
                  <a:lnTo>
                    <a:pt x="1464833" y="1600121"/>
                  </a:lnTo>
                  <a:cubicBezTo>
                    <a:pt x="1464833" y="1681021"/>
                    <a:pt x="1399250" y="1746604"/>
                    <a:pt x="1318350" y="1746604"/>
                  </a:cubicBezTo>
                  <a:lnTo>
                    <a:pt x="146483" y="1746604"/>
                  </a:lnTo>
                  <a:cubicBezTo>
                    <a:pt x="65583" y="1746604"/>
                    <a:pt x="0" y="1681021"/>
                    <a:pt x="0" y="1600121"/>
                  </a:cubicBezTo>
                  <a:lnTo>
                    <a:pt x="0" y="1464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1333905" numCol="1" spcCol="1270" anchor="t" anchorCtr="0">
              <a:noAutofit/>
            </a:bodyPr>
            <a:lstStyle/>
            <a:p>
              <a:pPr lvl="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45 days later (Day 45)</a:t>
              </a:r>
              <a:endParaRPr lang="en-US" sz="13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031780" y="3561850"/>
              <a:ext cx="1464833" cy="1584000"/>
            </a:xfrm>
            <a:custGeom>
              <a:avLst/>
              <a:gdLst>
                <a:gd name="connsiteX0" fmla="*/ 0 w 1464833"/>
                <a:gd name="connsiteY0" fmla="*/ 146483 h 1584000"/>
                <a:gd name="connsiteX1" fmla="*/ 146483 w 1464833"/>
                <a:gd name="connsiteY1" fmla="*/ 0 h 1584000"/>
                <a:gd name="connsiteX2" fmla="*/ 1318350 w 1464833"/>
                <a:gd name="connsiteY2" fmla="*/ 0 h 1584000"/>
                <a:gd name="connsiteX3" fmla="*/ 1464833 w 1464833"/>
                <a:gd name="connsiteY3" fmla="*/ 146483 h 1584000"/>
                <a:gd name="connsiteX4" fmla="*/ 1464833 w 1464833"/>
                <a:gd name="connsiteY4" fmla="*/ 1437517 h 1584000"/>
                <a:gd name="connsiteX5" fmla="*/ 1318350 w 1464833"/>
                <a:gd name="connsiteY5" fmla="*/ 1584000 h 1584000"/>
                <a:gd name="connsiteX6" fmla="*/ 146483 w 1464833"/>
                <a:gd name="connsiteY6" fmla="*/ 1584000 h 1584000"/>
                <a:gd name="connsiteX7" fmla="*/ 0 w 1464833"/>
                <a:gd name="connsiteY7" fmla="*/ 1437517 h 1584000"/>
                <a:gd name="connsiteX8" fmla="*/ 0 w 1464833"/>
                <a:gd name="connsiteY8" fmla="*/ 146483 h 15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3" h="1584000">
                  <a:moveTo>
                    <a:pt x="0" y="146483"/>
                  </a:moveTo>
                  <a:cubicBezTo>
                    <a:pt x="0" y="65583"/>
                    <a:pt x="65583" y="0"/>
                    <a:pt x="146483" y="0"/>
                  </a:cubicBezTo>
                  <a:lnTo>
                    <a:pt x="1318350" y="0"/>
                  </a:lnTo>
                  <a:cubicBezTo>
                    <a:pt x="1399250" y="0"/>
                    <a:pt x="1464833" y="65583"/>
                    <a:pt x="1464833" y="146483"/>
                  </a:cubicBezTo>
                  <a:lnTo>
                    <a:pt x="1464833" y="1437517"/>
                  </a:lnTo>
                  <a:cubicBezTo>
                    <a:pt x="1464833" y="1518417"/>
                    <a:pt x="1399250" y="1584000"/>
                    <a:pt x="1318350" y="1584000"/>
                  </a:cubicBezTo>
                  <a:lnTo>
                    <a:pt x="146483" y="1584000"/>
                  </a:lnTo>
                  <a:cubicBezTo>
                    <a:pt x="65583" y="1584000"/>
                    <a:pt x="0" y="1518417"/>
                    <a:pt x="0" y="1437517"/>
                  </a:cubicBezTo>
                  <a:lnTo>
                    <a:pt x="0" y="146483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359" tIns="135359" rIns="135359" bIns="135359" numCol="1" spcCol="1270" anchor="t" anchorCtr="0">
              <a:noAutofit/>
            </a:bodyPr>
            <a:lstStyle/>
            <a:p>
              <a:pPr marL="114300" lvl="1" indent="-1143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b="0" kern="1200" dirty="0" smtClean="0"/>
                <a:t>Second Receipt Request Generates</a:t>
              </a:r>
              <a:endParaRPr lang="en-US" sz="1300" b="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255526" y="2561843"/>
              <a:ext cx="470774" cy="364701"/>
            </a:xfrm>
            <a:custGeom>
              <a:avLst/>
              <a:gdLst>
                <a:gd name="connsiteX0" fmla="*/ 0 w 470774"/>
                <a:gd name="connsiteY0" fmla="*/ 72940 h 364701"/>
                <a:gd name="connsiteX1" fmla="*/ 288424 w 470774"/>
                <a:gd name="connsiteY1" fmla="*/ 72940 h 364701"/>
                <a:gd name="connsiteX2" fmla="*/ 288424 w 470774"/>
                <a:gd name="connsiteY2" fmla="*/ 0 h 364701"/>
                <a:gd name="connsiteX3" fmla="*/ 470774 w 470774"/>
                <a:gd name="connsiteY3" fmla="*/ 182351 h 364701"/>
                <a:gd name="connsiteX4" fmla="*/ 288424 w 470774"/>
                <a:gd name="connsiteY4" fmla="*/ 364701 h 364701"/>
                <a:gd name="connsiteX5" fmla="*/ 288424 w 470774"/>
                <a:gd name="connsiteY5" fmla="*/ 291761 h 364701"/>
                <a:gd name="connsiteX6" fmla="*/ 0 w 470774"/>
                <a:gd name="connsiteY6" fmla="*/ 291761 h 364701"/>
                <a:gd name="connsiteX7" fmla="*/ 0 w 470774"/>
                <a:gd name="connsiteY7" fmla="*/ 72940 h 364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774" h="364701">
                  <a:moveTo>
                    <a:pt x="0" y="72940"/>
                  </a:moveTo>
                  <a:lnTo>
                    <a:pt x="288424" y="72940"/>
                  </a:lnTo>
                  <a:lnTo>
                    <a:pt x="288424" y="0"/>
                  </a:lnTo>
                  <a:lnTo>
                    <a:pt x="470774" y="182351"/>
                  </a:lnTo>
                  <a:lnTo>
                    <a:pt x="288424" y="364701"/>
                  </a:lnTo>
                  <a:lnTo>
                    <a:pt x="288424" y="291761"/>
                  </a:lnTo>
                  <a:lnTo>
                    <a:pt x="0" y="291761"/>
                  </a:lnTo>
                  <a:lnTo>
                    <a:pt x="0" y="72940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2940" rIns="109410" bIns="7294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00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921717" y="2513079"/>
              <a:ext cx="1584991" cy="1746604"/>
            </a:xfrm>
            <a:custGeom>
              <a:avLst/>
              <a:gdLst>
                <a:gd name="connsiteX0" fmla="*/ 0 w 1464833"/>
                <a:gd name="connsiteY0" fmla="*/ 146483 h 1746604"/>
                <a:gd name="connsiteX1" fmla="*/ 146483 w 1464833"/>
                <a:gd name="connsiteY1" fmla="*/ 0 h 1746604"/>
                <a:gd name="connsiteX2" fmla="*/ 1318350 w 1464833"/>
                <a:gd name="connsiteY2" fmla="*/ 0 h 1746604"/>
                <a:gd name="connsiteX3" fmla="*/ 1464833 w 1464833"/>
                <a:gd name="connsiteY3" fmla="*/ 146483 h 1746604"/>
                <a:gd name="connsiteX4" fmla="*/ 1464833 w 1464833"/>
                <a:gd name="connsiteY4" fmla="*/ 1600121 h 1746604"/>
                <a:gd name="connsiteX5" fmla="*/ 1318350 w 1464833"/>
                <a:gd name="connsiteY5" fmla="*/ 1746604 h 1746604"/>
                <a:gd name="connsiteX6" fmla="*/ 146483 w 1464833"/>
                <a:gd name="connsiteY6" fmla="*/ 1746604 h 1746604"/>
                <a:gd name="connsiteX7" fmla="*/ 0 w 1464833"/>
                <a:gd name="connsiteY7" fmla="*/ 1600121 h 1746604"/>
                <a:gd name="connsiteX8" fmla="*/ 0 w 1464833"/>
                <a:gd name="connsiteY8" fmla="*/ 146483 h 174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3" h="1746604">
                  <a:moveTo>
                    <a:pt x="0" y="146483"/>
                  </a:moveTo>
                  <a:cubicBezTo>
                    <a:pt x="0" y="65583"/>
                    <a:pt x="65583" y="0"/>
                    <a:pt x="146483" y="0"/>
                  </a:cubicBezTo>
                  <a:lnTo>
                    <a:pt x="1318350" y="0"/>
                  </a:lnTo>
                  <a:cubicBezTo>
                    <a:pt x="1399250" y="0"/>
                    <a:pt x="1464833" y="65583"/>
                    <a:pt x="1464833" y="146483"/>
                  </a:cubicBezTo>
                  <a:lnTo>
                    <a:pt x="1464833" y="1600121"/>
                  </a:lnTo>
                  <a:cubicBezTo>
                    <a:pt x="1464833" y="1681021"/>
                    <a:pt x="1399250" y="1746604"/>
                    <a:pt x="1318350" y="1746604"/>
                  </a:cubicBezTo>
                  <a:lnTo>
                    <a:pt x="146483" y="1746604"/>
                  </a:lnTo>
                  <a:cubicBezTo>
                    <a:pt x="65583" y="1746604"/>
                    <a:pt x="0" y="1681021"/>
                    <a:pt x="0" y="1600121"/>
                  </a:cubicBezTo>
                  <a:lnTo>
                    <a:pt x="0" y="1464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1333905" numCol="1" spcCol="1270" anchor="t" anchorCtr="0">
              <a:noAutofit/>
            </a:bodyPr>
            <a:lstStyle/>
            <a:p>
              <a:pPr lvl="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60 days later (Day 105)</a:t>
              </a:r>
              <a:endParaRPr lang="en-US" sz="13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384867" y="3561850"/>
              <a:ext cx="1464833" cy="1584000"/>
            </a:xfrm>
            <a:custGeom>
              <a:avLst/>
              <a:gdLst>
                <a:gd name="connsiteX0" fmla="*/ 0 w 1464833"/>
                <a:gd name="connsiteY0" fmla="*/ 146483 h 1584000"/>
                <a:gd name="connsiteX1" fmla="*/ 146483 w 1464833"/>
                <a:gd name="connsiteY1" fmla="*/ 0 h 1584000"/>
                <a:gd name="connsiteX2" fmla="*/ 1318350 w 1464833"/>
                <a:gd name="connsiteY2" fmla="*/ 0 h 1584000"/>
                <a:gd name="connsiteX3" fmla="*/ 1464833 w 1464833"/>
                <a:gd name="connsiteY3" fmla="*/ 146483 h 1584000"/>
                <a:gd name="connsiteX4" fmla="*/ 1464833 w 1464833"/>
                <a:gd name="connsiteY4" fmla="*/ 1437517 h 1584000"/>
                <a:gd name="connsiteX5" fmla="*/ 1318350 w 1464833"/>
                <a:gd name="connsiteY5" fmla="*/ 1584000 h 1584000"/>
                <a:gd name="connsiteX6" fmla="*/ 146483 w 1464833"/>
                <a:gd name="connsiteY6" fmla="*/ 1584000 h 1584000"/>
                <a:gd name="connsiteX7" fmla="*/ 0 w 1464833"/>
                <a:gd name="connsiteY7" fmla="*/ 1437517 h 1584000"/>
                <a:gd name="connsiteX8" fmla="*/ 0 w 1464833"/>
                <a:gd name="connsiteY8" fmla="*/ 146483 h 15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3" h="1584000">
                  <a:moveTo>
                    <a:pt x="0" y="146483"/>
                  </a:moveTo>
                  <a:cubicBezTo>
                    <a:pt x="0" y="65583"/>
                    <a:pt x="65583" y="0"/>
                    <a:pt x="146483" y="0"/>
                  </a:cubicBezTo>
                  <a:lnTo>
                    <a:pt x="1318350" y="0"/>
                  </a:lnTo>
                  <a:cubicBezTo>
                    <a:pt x="1399250" y="0"/>
                    <a:pt x="1464833" y="65583"/>
                    <a:pt x="1464833" y="146483"/>
                  </a:cubicBezTo>
                  <a:lnTo>
                    <a:pt x="1464833" y="1437517"/>
                  </a:lnTo>
                  <a:cubicBezTo>
                    <a:pt x="1464833" y="1518417"/>
                    <a:pt x="1399250" y="1584000"/>
                    <a:pt x="1318350" y="1584000"/>
                  </a:cubicBezTo>
                  <a:lnTo>
                    <a:pt x="146483" y="1584000"/>
                  </a:lnTo>
                  <a:cubicBezTo>
                    <a:pt x="65583" y="1584000"/>
                    <a:pt x="0" y="1518417"/>
                    <a:pt x="0" y="1437517"/>
                  </a:cubicBezTo>
                  <a:lnTo>
                    <a:pt x="0" y="146483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359" tIns="135359" rIns="135359" bIns="135359" numCol="1" spcCol="1270" anchor="t" anchorCtr="0">
              <a:noAutofit/>
            </a:bodyPr>
            <a:lstStyle/>
            <a:p>
              <a:pPr marL="114300" lvl="1" indent="-1143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b="0" kern="1200" dirty="0" smtClean="0"/>
                <a:t>Overdue Notice Generates</a:t>
              </a:r>
              <a:endParaRPr lang="en-US" sz="1300" b="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608614" y="2561843"/>
              <a:ext cx="470774" cy="364701"/>
            </a:xfrm>
            <a:custGeom>
              <a:avLst/>
              <a:gdLst>
                <a:gd name="connsiteX0" fmla="*/ 0 w 470774"/>
                <a:gd name="connsiteY0" fmla="*/ 72940 h 364701"/>
                <a:gd name="connsiteX1" fmla="*/ 288424 w 470774"/>
                <a:gd name="connsiteY1" fmla="*/ 72940 h 364701"/>
                <a:gd name="connsiteX2" fmla="*/ 288424 w 470774"/>
                <a:gd name="connsiteY2" fmla="*/ 0 h 364701"/>
                <a:gd name="connsiteX3" fmla="*/ 470774 w 470774"/>
                <a:gd name="connsiteY3" fmla="*/ 182351 h 364701"/>
                <a:gd name="connsiteX4" fmla="*/ 288424 w 470774"/>
                <a:gd name="connsiteY4" fmla="*/ 364701 h 364701"/>
                <a:gd name="connsiteX5" fmla="*/ 288424 w 470774"/>
                <a:gd name="connsiteY5" fmla="*/ 291761 h 364701"/>
                <a:gd name="connsiteX6" fmla="*/ 0 w 470774"/>
                <a:gd name="connsiteY6" fmla="*/ 291761 h 364701"/>
                <a:gd name="connsiteX7" fmla="*/ 0 w 470774"/>
                <a:gd name="connsiteY7" fmla="*/ 72940 h 364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774" h="364701">
                  <a:moveTo>
                    <a:pt x="0" y="72940"/>
                  </a:moveTo>
                  <a:lnTo>
                    <a:pt x="288424" y="72940"/>
                  </a:lnTo>
                  <a:lnTo>
                    <a:pt x="288424" y="0"/>
                  </a:lnTo>
                  <a:lnTo>
                    <a:pt x="470774" y="182351"/>
                  </a:lnTo>
                  <a:lnTo>
                    <a:pt x="288424" y="364701"/>
                  </a:lnTo>
                  <a:lnTo>
                    <a:pt x="288424" y="291761"/>
                  </a:lnTo>
                  <a:lnTo>
                    <a:pt x="0" y="291761"/>
                  </a:lnTo>
                  <a:lnTo>
                    <a:pt x="0" y="72940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2940" rIns="109410" bIns="7294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00" kern="12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274804" y="2513079"/>
              <a:ext cx="1584991" cy="1746604"/>
            </a:xfrm>
            <a:custGeom>
              <a:avLst/>
              <a:gdLst>
                <a:gd name="connsiteX0" fmla="*/ 0 w 1464833"/>
                <a:gd name="connsiteY0" fmla="*/ 146483 h 1746604"/>
                <a:gd name="connsiteX1" fmla="*/ 146483 w 1464833"/>
                <a:gd name="connsiteY1" fmla="*/ 0 h 1746604"/>
                <a:gd name="connsiteX2" fmla="*/ 1318350 w 1464833"/>
                <a:gd name="connsiteY2" fmla="*/ 0 h 1746604"/>
                <a:gd name="connsiteX3" fmla="*/ 1464833 w 1464833"/>
                <a:gd name="connsiteY3" fmla="*/ 146483 h 1746604"/>
                <a:gd name="connsiteX4" fmla="*/ 1464833 w 1464833"/>
                <a:gd name="connsiteY4" fmla="*/ 1600121 h 1746604"/>
                <a:gd name="connsiteX5" fmla="*/ 1318350 w 1464833"/>
                <a:gd name="connsiteY5" fmla="*/ 1746604 h 1746604"/>
                <a:gd name="connsiteX6" fmla="*/ 146483 w 1464833"/>
                <a:gd name="connsiteY6" fmla="*/ 1746604 h 1746604"/>
                <a:gd name="connsiteX7" fmla="*/ 0 w 1464833"/>
                <a:gd name="connsiteY7" fmla="*/ 1600121 h 1746604"/>
                <a:gd name="connsiteX8" fmla="*/ 0 w 1464833"/>
                <a:gd name="connsiteY8" fmla="*/ 146483 h 1746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3" h="1746604">
                  <a:moveTo>
                    <a:pt x="0" y="146483"/>
                  </a:moveTo>
                  <a:cubicBezTo>
                    <a:pt x="0" y="65583"/>
                    <a:pt x="65583" y="0"/>
                    <a:pt x="146483" y="0"/>
                  </a:cubicBezTo>
                  <a:lnTo>
                    <a:pt x="1318350" y="0"/>
                  </a:lnTo>
                  <a:cubicBezTo>
                    <a:pt x="1399250" y="0"/>
                    <a:pt x="1464833" y="65583"/>
                    <a:pt x="1464833" y="146483"/>
                  </a:cubicBezTo>
                  <a:lnTo>
                    <a:pt x="1464833" y="1600121"/>
                  </a:lnTo>
                  <a:cubicBezTo>
                    <a:pt x="1464833" y="1681021"/>
                    <a:pt x="1399250" y="1746604"/>
                    <a:pt x="1318350" y="1746604"/>
                  </a:cubicBezTo>
                  <a:lnTo>
                    <a:pt x="146483" y="1746604"/>
                  </a:lnTo>
                  <a:cubicBezTo>
                    <a:pt x="65583" y="1746604"/>
                    <a:pt x="0" y="1681021"/>
                    <a:pt x="0" y="1600121"/>
                  </a:cubicBezTo>
                  <a:lnTo>
                    <a:pt x="0" y="1464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1333905" numCol="1" spcCol="1270" anchor="t" anchorCtr="0">
              <a:noAutofit/>
            </a:bodyPr>
            <a:lstStyle/>
            <a:p>
              <a:pPr lvl="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95 days later (Day 200)</a:t>
              </a:r>
              <a:endParaRPr lang="en-US" sz="13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576002" y="3561850"/>
              <a:ext cx="1464833" cy="1584000"/>
            </a:xfrm>
            <a:custGeom>
              <a:avLst/>
              <a:gdLst>
                <a:gd name="connsiteX0" fmla="*/ 0 w 1464833"/>
                <a:gd name="connsiteY0" fmla="*/ 146483 h 1584000"/>
                <a:gd name="connsiteX1" fmla="*/ 146483 w 1464833"/>
                <a:gd name="connsiteY1" fmla="*/ 0 h 1584000"/>
                <a:gd name="connsiteX2" fmla="*/ 1318350 w 1464833"/>
                <a:gd name="connsiteY2" fmla="*/ 0 h 1584000"/>
                <a:gd name="connsiteX3" fmla="*/ 1464833 w 1464833"/>
                <a:gd name="connsiteY3" fmla="*/ 146483 h 1584000"/>
                <a:gd name="connsiteX4" fmla="*/ 1464833 w 1464833"/>
                <a:gd name="connsiteY4" fmla="*/ 1437517 h 1584000"/>
                <a:gd name="connsiteX5" fmla="*/ 1318350 w 1464833"/>
                <a:gd name="connsiteY5" fmla="*/ 1584000 h 1584000"/>
                <a:gd name="connsiteX6" fmla="*/ 146483 w 1464833"/>
                <a:gd name="connsiteY6" fmla="*/ 1584000 h 1584000"/>
                <a:gd name="connsiteX7" fmla="*/ 0 w 1464833"/>
                <a:gd name="connsiteY7" fmla="*/ 1437517 h 1584000"/>
                <a:gd name="connsiteX8" fmla="*/ 0 w 1464833"/>
                <a:gd name="connsiteY8" fmla="*/ 146483 h 158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4833" h="1584000">
                  <a:moveTo>
                    <a:pt x="0" y="146483"/>
                  </a:moveTo>
                  <a:cubicBezTo>
                    <a:pt x="0" y="65583"/>
                    <a:pt x="65583" y="0"/>
                    <a:pt x="146483" y="0"/>
                  </a:cubicBezTo>
                  <a:lnTo>
                    <a:pt x="1318350" y="0"/>
                  </a:lnTo>
                  <a:cubicBezTo>
                    <a:pt x="1399250" y="0"/>
                    <a:pt x="1464833" y="65583"/>
                    <a:pt x="1464833" y="146483"/>
                  </a:cubicBezTo>
                  <a:lnTo>
                    <a:pt x="1464833" y="1437517"/>
                  </a:lnTo>
                  <a:cubicBezTo>
                    <a:pt x="1464833" y="1518417"/>
                    <a:pt x="1399250" y="1584000"/>
                    <a:pt x="1318350" y="1584000"/>
                  </a:cubicBezTo>
                  <a:lnTo>
                    <a:pt x="146483" y="1584000"/>
                  </a:lnTo>
                  <a:cubicBezTo>
                    <a:pt x="65583" y="1584000"/>
                    <a:pt x="0" y="1518417"/>
                    <a:pt x="0" y="1437517"/>
                  </a:cubicBezTo>
                  <a:lnTo>
                    <a:pt x="0" y="146483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359" tIns="135359" rIns="135359" bIns="135359" numCol="1" spcCol="1270" anchor="t" anchorCtr="0">
              <a:noAutofit/>
            </a:bodyPr>
            <a:lstStyle/>
            <a:p>
              <a:pPr marL="114300" lvl="1" indent="-1143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dirty="0"/>
                <a:t>T</a:t>
              </a:r>
              <a:r>
                <a:rPr lang="en-US" sz="1300" b="0" kern="1200" dirty="0" smtClean="0"/>
                <a:t>he Denial and Request Repayment notice Generates</a:t>
              </a:r>
              <a:endParaRPr lang="en-US" sz="1300" b="0" kern="1200" dirty="0"/>
            </a:p>
            <a:p>
              <a:pPr marL="114300" lvl="1" indent="-11430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b="0" kern="1200" dirty="0" smtClean="0"/>
                <a:t>The debit card is suspended</a:t>
              </a:r>
              <a:endParaRPr lang="en-US" sz="1300" b="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343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2458" y="1253153"/>
            <a:ext cx="79254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Request for More Information (RMI) –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Future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7875" y="2504236"/>
            <a:ext cx="8511596" cy="2707568"/>
            <a:chOff x="267875" y="2195317"/>
            <a:chExt cx="8511596" cy="2707568"/>
          </a:xfrm>
        </p:grpSpPr>
        <p:sp>
          <p:nvSpPr>
            <p:cNvPr id="3" name="Freeform 2"/>
            <p:cNvSpPr/>
            <p:nvPr/>
          </p:nvSpPr>
          <p:spPr>
            <a:xfrm>
              <a:off x="267875" y="2195317"/>
              <a:ext cx="1897730" cy="947176"/>
            </a:xfrm>
            <a:custGeom>
              <a:avLst/>
              <a:gdLst>
                <a:gd name="connsiteX0" fmla="*/ 0 w 1897730"/>
                <a:gd name="connsiteY0" fmla="*/ 94718 h 947176"/>
                <a:gd name="connsiteX1" fmla="*/ 94718 w 1897730"/>
                <a:gd name="connsiteY1" fmla="*/ 0 h 947176"/>
                <a:gd name="connsiteX2" fmla="*/ 1803012 w 1897730"/>
                <a:gd name="connsiteY2" fmla="*/ 0 h 947176"/>
                <a:gd name="connsiteX3" fmla="*/ 1897730 w 1897730"/>
                <a:gd name="connsiteY3" fmla="*/ 94718 h 947176"/>
                <a:gd name="connsiteX4" fmla="*/ 1897730 w 1897730"/>
                <a:gd name="connsiteY4" fmla="*/ 852458 h 947176"/>
                <a:gd name="connsiteX5" fmla="*/ 1803012 w 1897730"/>
                <a:gd name="connsiteY5" fmla="*/ 947176 h 947176"/>
                <a:gd name="connsiteX6" fmla="*/ 94718 w 1897730"/>
                <a:gd name="connsiteY6" fmla="*/ 947176 h 947176"/>
                <a:gd name="connsiteX7" fmla="*/ 0 w 1897730"/>
                <a:gd name="connsiteY7" fmla="*/ 852458 h 947176"/>
                <a:gd name="connsiteX8" fmla="*/ 0 w 1897730"/>
                <a:gd name="connsiteY8" fmla="*/ 94718 h 947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7730" h="947176">
                  <a:moveTo>
                    <a:pt x="0" y="94718"/>
                  </a:moveTo>
                  <a:cubicBezTo>
                    <a:pt x="0" y="42407"/>
                    <a:pt x="42407" y="0"/>
                    <a:pt x="94718" y="0"/>
                  </a:cubicBezTo>
                  <a:lnTo>
                    <a:pt x="1803012" y="0"/>
                  </a:lnTo>
                  <a:cubicBezTo>
                    <a:pt x="1855323" y="0"/>
                    <a:pt x="1897730" y="42407"/>
                    <a:pt x="1897730" y="94718"/>
                  </a:cubicBezTo>
                  <a:lnTo>
                    <a:pt x="1897730" y="852458"/>
                  </a:lnTo>
                  <a:cubicBezTo>
                    <a:pt x="1897730" y="904769"/>
                    <a:pt x="1855323" y="947176"/>
                    <a:pt x="1803012" y="947176"/>
                  </a:cubicBezTo>
                  <a:lnTo>
                    <a:pt x="94718" y="947176"/>
                  </a:lnTo>
                  <a:cubicBezTo>
                    <a:pt x="42407" y="947176"/>
                    <a:pt x="0" y="904769"/>
                    <a:pt x="0" y="852458"/>
                  </a:cubicBezTo>
                  <a:lnTo>
                    <a:pt x="0" y="9471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365256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The substantiation received is not sufficient</a:t>
              </a:r>
              <a:endParaRPr lang="en-US" sz="1300" kern="1200" dirty="0"/>
            </a:p>
          </p:txBody>
        </p:sp>
        <p:sp>
          <p:nvSpPr>
            <p:cNvPr id="4" name="Freeform 3"/>
            <p:cNvSpPr/>
            <p:nvPr/>
          </p:nvSpPr>
          <p:spPr>
            <a:xfrm>
              <a:off x="662460" y="2782760"/>
              <a:ext cx="1894038" cy="2120125"/>
            </a:xfrm>
            <a:custGeom>
              <a:avLst/>
              <a:gdLst>
                <a:gd name="connsiteX0" fmla="*/ 0 w 2149729"/>
                <a:gd name="connsiteY0" fmla="*/ 212013 h 2120125"/>
                <a:gd name="connsiteX1" fmla="*/ 212013 w 2149729"/>
                <a:gd name="connsiteY1" fmla="*/ 0 h 2120125"/>
                <a:gd name="connsiteX2" fmla="*/ 1937717 w 2149729"/>
                <a:gd name="connsiteY2" fmla="*/ 0 h 2120125"/>
                <a:gd name="connsiteX3" fmla="*/ 2149730 w 2149729"/>
                <a:gd name="connsiteY3" fmla="*/ 212013 h 2120125"/>
                <a:gd name="connsiteX4" fmla="*/ 2149729 w 2149729"/>
                <a:gd name="connsiteY4" fmla="*/ 1908113 h 2120125"/>
                <a:gd name="connsiteX5" fmla="*/ 1937716 w 2149729"/>
                <a:gd name="connsiteY5" fmla="*/ 2120126 h 2120125"/>
                <a:gd name="connsiteX6" fmla="*/ 212013 w 2149729"/>
                <a:gd name="connsiteY6" fmla="*/ 2120125 h 2120125"/>
                <a:gd name="connsiteX7" fmla="*/ 0 w 2149729"/>
                <a:gd name="connsiteY7" fmla="*/ 1908112 h 2120125"/>
                <a:gd name="connsiteX8" fmla="*/ 0 w 2149729"/>
                <a:gd name="connsiteY8" fmla="*/ 212013 h 212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49729" h="2120125">
                  <a:moveTo>
                    <a:pt x="0" y="212013"/>
                  </a:moveTo>
                  <a:cubicBezTo>
                    <a:pt x="0" y="94921"/>
                    <a:pt x="94921" y="0"/>
                    <a:pt x="212013" y="0"/>
                  </a:cubicBezTo>
                  <a:lnTo>
                    <a:pt x="1937717" y="0"/>
                  </a:lnTo>
                  <a:cubicBezTo>
                    <a:pt x="2054809" y="0"/>
                    <a:pt x="2149730" y="94921"/>
                    <a:pt x="2149730" y="212013"/>
                  </a:cubicBezTo>
                  <a:cubicBezTo>
                    <a:pt x="2149730" y="777380"/>
                    <a:pt x="2149729" y="1342746"/>
                    <a:pt x="2149729" y="1908113"/>
                  </a:cubicBezTo>
                  <a:cubicBezTo>
                    <a:pt x="2149729" y="2025205"/>
                    <a:pt x="2054808" y="2120126"/>
                    <a:pt x="1937716" y="2120126"/>
                  </a:cubicBezTo>
                  <a:lnTo>
                    <a:pt x="212013" y="2120125"/>
                  </a:lnTo>
                  <a:cubicBezTo>
                    <a:pt x="94921" y="2120125"/>
                    <a:pt x="0" y="2025204"/>
                    <a:pt x="0" y="1908112"/>
                  </a:cubicBezTo>
                  <a:lnTo>
                    <a:pt x="0" y="212013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4552" tIns="154552" rIns="154552" bIns="154552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Discovery Benefits sends the participant the RMI Notice</a:t>
              </a:r>
              <a:endParaRPr lang="en-US" sz="1300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2484794" y="2274802"/>
              <a:ext cx="676680" cy="472479"/>
            </a:xfrm>
            <a:custGeom>
              <a:avLst/>
              <a:gdLst>
                <a:gd name="connsiteX0" fmla="*/ 0 w 676680"/>
                <a:gd name="connsiteY0" fmla="*/ 94496 h 472479"/>
                <a:gd name="connsiteX1" fmla="*/ 440441 w 676680"/>
                <a:gd name="connsiteY1" fmla="*/ 94496 h 472479"/>
                <a:gd name="connsiteX2" fmla="*/ 440441 w 676680"/>
                <a:gd name="connsiteY2" fmla="*/ 0 h 472479"/>
                <a:gd name="connsiteX3" fmla="*/ 676680 w 676680"/>
                <a:gd name="connsiteY3" fmla="*/ 236240 h 472479"/>
                <a:gd name="connsiteX4" fmla="*/ 440441 w 676680"/>
                <a:gd name="connsiteY4" fmla="*/ 472479 h 472479"/>
                <a:gd name="connsiteX5" fmla="*/ 440441 w 676680"/>
                <a:gd name="connsiteY5" fmla="*/ 377983 h 472479"/>
                <a:gd name="connsiteX6" fmla="*/ 0 w 676680"/>
                <a:gd name="connsiteY6" fmla="*/ 377983 h 472479"/>
                <a:gd name="connsiteX7" fmla="*/ 0 w 676680"/>
                <a:gd name="connsiteY7" fmla="*/ 94496 h 472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6680" h="472479">
                  <a:moveTo>
                    <a:pt x="0" y="94496"/>
                  </a:moveTo>
                  <a:lnTo>
                    <a:pt x="440441" y="94496"/>
                  </a:lnTo>
                  <a:lnTo>
                    <a:pt x="440441" y="0"/>
                  </a:lnTo>
                  <a:lnTo>
                    <a:pt x="676680" y="236240"/>
                  </a:lnTo>
                  <a:lnTo>
                    <a:pt x="440441" y="472479"/>
                  </a:lnTo>
                  <a:lnTo>
                    <a:pt x="440441" y="377983"/>
                  </a:lnTo>
                  <a:lnTo>
                    <a:pt x="0" y="377983"/>
                  </a:lnTo>
                  <a:lnTo>
                    <a:pt x="0" y="94496"/>
                  </a:lnTo>
                  <a:close/>
                </a:path>
              </a:pathLst>
            </a:custGeom>
          </p:spPr>
          <p:style>
            <a:lnRef idx="0">
              <a:schemeClr val="accent4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4496" rIns="141744" bIns="94496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3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3442361" y="2195317"/>
              <a:ext cx="1897730" cy="947176"/>
            </a:xfrm>
            <a:custGeom>
              <a:avLst/>
              <a:gdLst>
                <a:gd name="connsiteX0" fmla="*/ 0 w 1897730"/>
                <a:gd name="connsiteY0" fmla="*/ 94718 h 947176"/>
                <a:gd name="connsiteX1" fmla="*/ 94718 w 1897730"/>
                <a:gd name="connsiteY1" fmla="*/ 0 h 947176"/>
                <a:gd name="connsiteX2" fmla="*/ 1803012 w 1897730"/>
                <a:gd name="connsiteY2" fmla="*/ 0 h 947176"/>
                <a:gd name="connsiteX3" fmla="*/ 1897730 w 1897730"/>
                <a:gd name="connsiteY3" fmla="*/ 94718 h 947176"/>
                <a:gd name="connsiteX4" fmla="*/ 1897730 w 1897730"/>
                <a:gd name="connsiteY4" fmla="*/ 852458 h 947176"/>
                <a:gd name="connsiteX5" fmla="*/ 1803012 w 1897730"/>
                <a:gd name="connsiteY5" fmla="*/ 947176 h 947176"/>
                <a:gd name="connsiteX6" fmla="*/ 94718 w 1897730"/>
                <a:gd name="connsiteY6" fmla="*/ 947176 h 947176"/>
                <a:gd name="connsiteX7" fmla="*/ 0 w 1897730"/>
                <a:gd name="connsiteY7" fmla="*/ 852458 h 947176"/>
                <a:gd name="connsiteX8" fmla="*/ 0 w 1897730"/>
                <a:gd name="connsiteY8" fmla="*/ 94718 h 947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7730" h="947176">
                  <a:moveTo>
                    <a:pt x="0" y="94718"/>
                  </a:moveTo>
                  <a:cubicBezTo>
                    <a:pt x="0" y="42407"/>
                    <a:pt x="42407" y="0"/>
                    <a:pt x="94718" y="0"/>
                  </a:cubicBezTo>
                  <a:lnTo>
                    <a:pt x="1803012" y="0"/>
                  </a:lnTo>
                  <a:cubicBezTo>
                    <a:pt x="1855323" y="0"/>
                    <a:pt x="1897730" y="42407"/>
                    <a:pt x="1897730" y="94718"/>
                  </a:cubicBezTo>
                  <a:lnTo>
                    <a:pt x="1897730" y="852458"/>
                  </a:lnTo>
                  <a:cubicBezTo>
                    <a:pt x="1897730" y="904769"/>
                    <a:pt x="1855323" y="947176"/>
                    <a:pt x="1803012" y="947176"/>
                  </a:cubicBezTo>
                  <a:lnTo>
                    <a:pt x="94718" y="947176"/>
                  </a:lnTo>
                  <a:cubicBezTo>
                    <a:pt x="42407" y="947176"/>
                    <a:pt x="0" y="904769"/>
                    <a:pt x="0" y="852458"/>
                  </a:cubicBezTo>
                  <a:lnTo>
                    <a:pt x="0" y="9471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365256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30 days after the initial RMI Notice is sent</a:t>
              </a:r>
              <a:endParaRPr lang="en-US" sz="13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3793990" y="2782760"/>
              <a:ext cx="1897730" cy="2120125"/>
            </a:xfrm>
            <a:custGeom>
              <a:avLst/>
              <a:gdLst>
                <a:gd name="connsiteX0" fmla="*/ 0 w 1897730"/>
                <a:gd name="connsiteY0" fmla="*/ 189773 h 2120125"/>
                <a:gd name="connsiteX1" fmla="*/ 189773 w 1897730"/>
                <a:gd name="connsiteY1" fmla="*/ 0 h 2120125"/>
                <a:gd name="connsiteX2" fmla="*/ 1707957 w 1897730"/>
                <a:gd name="connsiteY2" fmla="*/ 0 h 2120125"/>
                <a:gd name="connsiteX3" fmla="*/ 1897730 w 1897730"/>
                <a:gd name="connsiteY3" fmla="*/ 189773 h 2120125"/>
                <a:gd name="connsiteX4" fmla="*/ 1897730 w 1897730"/>
                <a:gd name="connsiteY4" fmla="*/ 1930352 h 2120125"/>
                <a:gd name="connsiteX5" fmla="*/ 1707957 w 1897730"/>
                <a:gd name="connsiteY5" fmla="*/ 2120125 h 2120125"/>
                <a:gd name="connsiteX6" fmla="*/ 189773 w 1897730"/>
                <a:gd name="connsiteY6" fmla="*/ 2120125 h 2120125"/>
                <a:gd name="connsiteX7" fmla="*/ 0 w 1897730"/>
                <a:gd name="connsiteY7" fmla="*/ 1930352 h 2120125"/>
                <a:gd name="connsiteX8" fmla="*/ 0 w 1897730"/>
                <a:gd name="connsiteY8" fmla="*/ 189773 h 212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7730" h="2120125">
                  <a:moveTo>
                    <a:pt x="0" y="189773"/>
                  </a:moveTo>
                  <a:cubicBezTo>
                    <a:pt x="0" y="84964"/>
                    <a:pt x="84964" y="0"/>
                    <a:pt x="189773" y="0"/>
                  </a:cubicBezTo>
                  <a:lnTo>
                    <a:pt x="1707957" y="0"/>
                  </a:lnTo>
                  <a:cubicBezTo>
                    <a:pt x="1812766" y="0"/>
                    <a:pt x="1897730" y="84964"/>
                    <a:pt x="1897730" y="189773"/>
                  </a:cubicBezTo>
                  <a:lnTo>
                    <a:pt x="1897730" y="1930352"/>
                  </a:lnTo>
                  <a:cubicBezTo>
                    <a:pt x="1897730" y="2035161"/>
                    <a:pt x="1812766" y="2120125"/>
                    <a:pt x="1707957" y="2120125"/>
                  </a:cubicBezTo>
                  <a:lnTo>
                    <a:pt x="189773" y="2120125"/>
                  </a:lnTo>
                  <a:cubicBezTo>
                    <a:pt x="84964" y="2120125"/>
                    <a:pt x="0" y="2035161"/>
                    <a:pt x="0" y="1930352"/>
                  </a:cubicBezTo>
                  <a:lnTo>
                    <a:pt x="0" y="189773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8039" tIns="148039" rIns="148039" bIns="148039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Discovery Benefits sends the participant the Overdue Notice. The claim moves back into the original follow up process flow.</a:t>
              </a:r>
              <a:endParaRPr lang="en-US" sz="13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627781" y="2274802"/>
              <a:ext cx="609900" cy="472479"/>
            </a:xfrm>
            <a:custGeom>
              <a:avLst/>
              <a:gdLst>
                <a:gd name="connsiteX0" fmla="*/ 0 w 609900"/>
                <a:gd name="connsiteY0" fmla="*/ 94496 h 472479"/>
                <a:gd name="connsiteX1" fmla="*/ 373661 w 609900"/>
                <a:gd name="connsiteY1" fmla="*/ 94496 h 472479"/>
                <a:gd name="connsiteX2" fmla="*/ 373661 w 609900"/>
                <a:gd name="connsiteY2" fmla="*/ 0 h 472479"/>
                <a:gd name="connsiteX3" fmla="*/ 609900 w 609900"/>
                <a:gd name="connsiteY3" fmla="*/ 236240 h 472479"/>
                <a:gd name="connsiteX4" fmla="*/ 373661 w 609900"/>
                <a:gd name="connsiteY4" fmla="*/ 472479 h 472479"/>
                <a:gd name="connsiteX5" fmla="*/ 373661 w 609900"/>
                <a:gd name="connsiteY5" fmla="*/ 377983 h 472479"/>
                <a:gd name="connsiteX6" fmla="*/ 0 w 609900"/>
                <a:gd name="connsiteY6" fmla="*/ 377983 h 472479"/>
                <a:gd name="connsiteX7" fmla="*/ 0 w 609900"/>
                <a:gd name="connsiteY7" fmla="*/ 94496 h 472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9900" h="472479">
                  <a:moveTo>
                    <a:pt x="0" y="94496"/>
                  </a:moveTo>
                  <a:lnTo>
                    <a:pt x="373661" y="94496"/>
                  </a:lnTo>
                  <a:lnTo>
                    <a:pt x="373661" y="0"/>
                  </a:lnTo>
                  <a:lnTo>
                    <a:pt x="609900" y="236240"/>
                  </a:lnTo>
                  <a:lnTo>
                    <a:pt x="373661" y="472479"/>
                  </a:lnTo>
                  <a:lnTo>
                    <a:pt x="373661" y="377983"/>
                  </a:lnTo>
                  <a:lnTo>
                    <a:pt x="0" y="377983"/>
                  </a:lnTo>
                  <a:lnTo>
                    <a:pt x="0" y="94496"/>
                  </a:lnTo>
                  <a:close/>
                </a:path>
              </a:pathLst>
            </a:custGeom>
          </p:spPr>
          <p:style>
            <a:lnRef idx="0">
              <a:schemeClr val="accent4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4496" rIns="141744" bIns="94496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300" kern="12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490848" y="2195317"/>
              <a:ext cx="1897730" cy="947176"/>
            </a:xfrm>
            <a:custGeom>
              <a:avLst/>
              <a:gdLst>
                <a:gd name="connsiteX0" fmla="*/ 0 w 1897730"/>
                <a:gd name="connsiteY0" fmla="*/ 94718 h 947176"/>
                <a:gd name="connsiteX1" fmla="*/ 94718 w 1897730"/>
                <a:gd name="connsiteY1" fmla="*/ 0 h 947176"/>
                <a:gd name="connsiteX2" fmla="*/ 1803012 w 1897730"/>
                <a:gd name="connsiteY2" fmla="*/ 0 h 947176"/>
                <a:gd name="connsiteX3" fmla="*/ 1897730 w 1897730"/>
                <a:gd name="connsiteY3" fmla="*/ 94718 h 947176"/>
                <a:gd name="connsiteX4" fmla="*/ 1897730 w 1897730"/>
                <a:gd name="connsiteY4" fmla="*/ 852458 h 947176"/>
                <a:gd name="connsiteX5" fmla="*/ 1803012 w 1897730"/>
                <a:gd name="connsiteY5" fmla="*/ 947176 h 947176"/>
                <a:gd name="connsiteX6" fmla="*/ 94718 w 1897730"/>
                <a:gd name="connsiteY6" fmla="*/ 947176 h 947176"/>
                <a:gd name="connsiteX7" fmla="*/ 0 w 1897730"/>
                <a:gd name="connsiteY7" fmla="*/ 852458 h 947176"/>
                <a:gd name="connsiteX8" fmla="*/ 0 w 1897730"/>
                <a:gd name="connsiteY8" fmla="*/ 94718 h 947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7730" h="947176">
                  <a:moveTo>
                    <a:pt x="0" y="94718"/>
                  </a:moveTo>
                  <a:cubicBezTo>
                    <a:pt x="0" y="42407"/>
                    <a:pt x="42407" y="0"/>
                    <a:pt x="94718" y="0"/>
                  </a:cubicBezTo>
                  <a:lnTo>
                    <a:pt x="1803012" y="0"/>
                  </a:lnTo>
                  <a:cubicBezTo>
                    <a:pt x="1855323" y="0"/>
                    <a:pt x="1897730" y="42407"/>
                    <a:pt x="1897730" y="94718"/>
                  </a:cubicBezTo>
                  <a:lnTo>
                    <a:pt x="1897730" y="852458"/>
                  </a:lnTo>
                  <a:cubicBezTo>
                    <a:pt x="1897730" y="904769"/>
                    <a:pt x="1855323" y="947176"/>
                    <a:pt x="1803012" y="947176"/>
                  </a:cubicBezTo>
                  <a:lnTo>
                    <a:pt x="94718" y="947176"/>
                  </a:lnTo>
                  <a:cubicBezTo>
                    <a:pt x="42407" y="947176"/>
                    <a:pt x="0" y="904769"/>
                    <a:pt x="0" y="852458"/>
                  </a:cubicBezTo>
                  <a:lnTo>
                    <a:pt x="0" y="9471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365256" numCol="1" spcCol="1270" anchor="t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/>
                <a:t>95 days after the Overdue Notice is sent</a:t>
              </a:r>
              <a:endParaRPr lang="en-US" sz="13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881741" y="2782760"/>
              <a:ext cx="1897730" cy="2120125"/>
            </a:xfrm>
            <a:custGeom>
              <a:avLst/>
              <a:gdLst>
                <a:gd name="connsiteX0" fmla="*/ 0 w 1897730"/>
                <a:gd name="connsiteY0" fmla="*/ 189773 h 2120125"/>
                <a:gd name="connsiteX1" fmla="*/ 189773 w 1897730"/>
                <a:gd name="connsiteY1" fmla="*/ 0 h 2120125"/>
                <a:gd name="connsiteX2" fmla="*/ 1707957 w 1897730"/>
                <a:gd name="connsiteY2" fmla="*/ 0 h 2120125"/>
                <a:gd name="connsiteX3" fmla="*/ 1897730 w 1897730"/>
                <a:gd name="connsiteY3" fmla="*/ 189773 h 2120125"/>
                <a:gd name="connsiteX4" fmla="*/ 1897730 w 1897730"/>
                <a:gd name="connsiteY4" fmla="*/ 1930352 h 2120125"/>
                <a:gd name="connsiteX5" fmla="*/ 1707957 w 1897730"/>
                <a:gd name="connsiteY5" fmla="*/ 2120125 h 2120125"/>
                <a:gd name="connsiteX6" fmla="*/ 189773 w 1897730"/>
                <a:gd name="connsiteY6" fmla="*/ 2120125 h 2120125"/>
                <a:gd name="connsiteX7" fmla="*/ 0 w 1897730"/>
                <a:gd name="connsiteY7" fmla="*/ 1930352 h 2120125"/>
                <a:gd name="connsiteX8" fmla="*/ 0 w 1897730"/>
                <a:gd name="connsiteY8" fmla="*/ 189773 h 212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7730" h="2120125">
                  <a:moveTo>
                    <a:pt x="0" y="189773"/>
                  </a:moveTo>
                  <a:cubicBezTo>
                    <a:pt x="0" y="84964"/>
                    <a:pt x="84964" y="0"/>
                    <a:pt x="189773" y="0"/>
                  </a:cubicBezTo>
                  <a:lnTo>
                    <a:pt x="1707957" y="0"/>
                  </a:lnTo>
                  <a:cubicBezTo>
                    <a:pt x="1812766" y="0"/>
                    <a:pt x="1897730" y="84964"/>
                    <a:pt x="1897730" y="189773"/>
                  </a:cubicBezTo>
                  <a:lnTo>
                    <a:pt x="1897730" y="1930352"/>
                  </a:lnTo>
                  <a:cubicBezTo>
                    <a:pt x="1897730" y="2035161"/>
                    <a:pt x="1812766" y="2120125"/>
                    <a:pt x="1707957" y="2120125"/>
                  </a:cubicBezTo>
                  <a:lnTo>
                    <a:pt x="189773" y="2120125"/>
                  </a:lnTo>
                  <a:cubicBezTo>
                    <a:pt x="84964" y="2120125"/>
                    <a:pt x="0" y="2035161"/>
                    <a:pt x="0" y="1930352"/>
                  </a:cubicBezTo>
                  <a:lnTo>
                    <a:pt x="0" y="189773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8039" tIns="148039" rIns="148039" bIns="148039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 Auto deny and create ineligible notice to request repayment</a:t>
              </a:r>
              <a:endParaRPr lang="en-US" sz="13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300" kern="1200" dirty="0" smtClean="0"/>
                <a:t>Depending on client settings, debit card may be suspended </a:t>
              </a:r>
              <a:r>
                <a:rPr lang="en-US" sz="1400" kern="1200" dirty="0" smtClean="0"/>
                <a:t>at this time</a:t>
              </a:r>
              <a:endParaRPr lang="en-U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813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2458" y="1253153"/>
            <a:ext cx="7925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Suspended Debit Card Changes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7135" y="3422463"/>
            <a:ext cx="8674443" cy="84381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106681" rIns="106680" bIns="949201" numCol="1" spcCol="1270" anchor="ctr" anchorCtr="0">
            <a:noAutofit/>
          </a:bodyPr>
          <a:lstStyle/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Plan Year Card Status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47135" y="3878125"/>
            <a:ext cx="4337221" cy="388156"/>
          </a:xfrm>
          <a:custGeom>
            <a:avLst/>
            <a:gdLst>
              <a:gd name="connsiteX0" fmla="*/ 0 w 4337221"/>
              <a:gd name="connsiteY0" fmla="*/ 0 h 388156"/>
              <a:gd name="connsiteX1" fmla="*/ 4337221 w 4337221"/>
              <a:gd name="connsiteY1" fmla="*/ 0 h 388156"/>
              <a:gd name="connsiteX2" fmla="*/ 4337221 w 4337221"/>
              <a:gd name="connsiteY2" fmla="*/ 388156 h 388156"/>
              <a:gd name="connsiteX3" fmla="*/ 0 w 4337221"/>
              <a:gd name="connsiteY3" fmla="*/ 388156 h 388156"/>
              <a:gd name="connsiteX4" fmla="*/ 0 w 4337221"/>
              <a:gd name="connsiteY4" fmla="*/ 0 h 38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7221" h="388156">
                <a:moveTo>
                  <a:pt x="0" y="0"/>
                </a:moveTo>
                <a:lnTo>
                  <a:pt x="4337221" y="0"/>
                </a:lnTo>
                <a:lnTo>
                  <a:pt x="4337221" y="388156"/>
                </a:lnTo>
                <a:lnTo>
                  <a:pt x="0" y="3881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15240" rIns="85344" bIns="1524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Currently, if a card is suspended at the end of the plan year, it will automatically unsuspended the debit card the evening of 12/31.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584356" y="3878125"/>
            <a:ext cx="4337221" cy="388156"/>
          </a:xfrm>
          <a:custGeom>
            <a:avLst/>
            <a:gdLst>
              <a:gd name="connsiteX0" fmla="*/ 0 w 4337221"/>
              <a:gd name="connsiteY0" fmla="*/ 0 h 388156"/>
              <a:gd name="connsiteX1" fmla="*/ 4337221 w 4337221"/>
              <a:gd name="connsiteY1" fmla="*/ 0 h 388156"/>
              <a:gd name="connsiteX2" fmla="*/ 4337221 w 4337221"/>
              <a:gd name="connsiteY2" fmla="*/ 388156 h 388156"/>
              <a:gd name="connsiteX3" fmla="*/ 0 w 4337221"/>
              <a:gd name="connsiteY3" fmla="*/ 388156 h 388156"/>
              <a:gd name="connsiteX4" fmla="*/ 0 w 4337221"/>
              <a:gd name="connsiteY4" fmla="*/ 0 h 38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7221" h="388156">
                <a:moveTo>
                  <a:pt x="0" y="0"/>
                </a:moveTo>
                <a:lnTo>
                  <a:pt x="4337221" y="0"/>
                </a:lnTo>
                <a:lnTo>
                  <a:pt x="4337221" y="388156"/>
                </a:lnTo>
                <a:lnTo>
                  <a:pt x="0" y="3881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15240" rIns="85344" bIns="1524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the new process, debit cards purses that were previously suspended will remain suspended for the next plan year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7135" y="2136942"/>
            <a:ext cx="8674443" cy="84381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680" tIns="106681" rIns="106680" bIns="949201" numCol="1" spcCol="1270" anchor="ctr" anchorCtr="0">
            <a:noAutofit/>
          </a:bodyPr>
          <a:lstStyle/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Courtesy Reactivation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47135" y="2592604"/>
            <a:ext cx="4337221" cy="388156"/>
          </a:xfrm>
          <a:custGeom>
            <a:avLst/>
            <a:gdLst>
              <a:gd name="connsiteX0" fmla="*/ 0 w 4337221"/>
              <a:gd name="connsiteY0" fmla="*/ 0 h 388156"/>
              <a:gd name="connsiteX1" fmla="*/ 4337221 w 4337221"/>
              <a:gd name="connsiteY1" fmla="*/ 0 h 388156"/>
              <a:gd name="connsiteX2" fmla="*/ 4337221 w 4337221"/>
              <a:gd name="connsiteY2" fmla="*/ 388156 h 388156"/>
              <a:gd name="connsiteX3" fmla="*/ 0 w 4337221"/>
              <a:gd name="connsiteY3" fmla="*/ 388156 h 388156"/>
              <a:gd name="connsiteX4" fmla="*/ 0 w 4337221"/>
              <a:gd name="connsiteY4" fmla="*/ 0 h 38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7221" h="388156">
                <a:moveTo>
                  <a:pt x="0" y="0"/>
                </a:moveTo>
                <a:lnTo>
                  <a:pt x="4337221" y="0"/>
                </a:lnTo>
                <a:lnTo>
                  <a:pt x="4337221" y="388156"/>
                </a:lnTo>
                <a:lnTo>
                  <a:pt x="0" y="3881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15240" rIns="85344" bIns="1524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Currently, we have a courtesy option allowing us to reactivate a suspended card until the following Tuesday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84356" y="2592604"/>
            <a:ext cx="4337221" cy="388156"/>
          </a:xfrm>
          <a:custGeom>
            <a:avLst/>
            <a:gdLst>
              <a:gd name="connsiteX0" fmla="*/ 0 w 4337221"/>
              <a:gd name="connsiteY0" fmla="*/ 0 h 388156"/>
              <a:gd name="connsiteX1" fmla="*/ 4337221 w 4337221"/>
              <a:gd name="connsiteY1" fmla="*/ 0 h 388156"/>
              <a:gd name="connsiteX2" fmla="*/ 4337221 w 4337221"/>
              <a:gd name="connsiteY2" fmla="*/ 388156 h 388156"/>
              <a:gd name="connsiteX3" fmla="*/ 0 w 4337221"/>
              <a:gd name="connsiteY3" fmla="*/ 388156 h 388156"/>
              <a:gd name="connsiteX4" fmla="*/ 0 w 4337221"/>
              <a:gd name="connsiteY4" fmla="*/ 0 h 38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7221" h="388156">
                <a:moveTo>
                  <a:pt x="0" y="0"/>
                </a:moveTo>
                <a:lnTo>
                  <a:pt x="4337221" y="0"/>
                </a:lnTo>
                <a:lnTo>
                  <a:pt x="4337221" y="388156"/>
                </a:lnTo>
                <a:lnTo>
                  <a:pt x="0" y="3881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15240" rIns="85344" bIns="1524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will be changing to allow activation for just the current day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52218" y="4721943"/>
            <a:ext cx="7639564" cy="818100"/>
            <a:chOff x="506627" y="4721943"/>
            <a:chExt cx="7639564" cy="818100"/>
          </a:xfrm>
        </p:grpSpPr>
        <p:sp>
          <p:nvSpPr>
            <p:cNvPr id="9" name="Freeform 8"/>
            <p:cNvSpPr/>
            <p:nvPr/>
          </p:nvSpPr>
          <p:spPr>
            <a:xfrm>
              <a:off x="1411759" y="4721943"/>
              <a:ext cx="6734432" cy="818100"/>
            </a:xfrm>
            <a:custGeom>
              <a:avLst/>
              <a:gdLst>
                <a:gd name="connsiteX0" fmla="*/ 0 w 8674443"/>
                <a:gd name="connsiteY0" fmla="*/ 0 h 844071"/>
                <a:gd name="connsiteX1" fmla="*/ 8674443 w 8674443"/>
                <a:gd name="connsiteY1" fmla="*/ 0 h 844071"/>
                <a:gd name="connsiteX2" fmla="*/ 8674443 w 8674443"/>
                <a:gd name="connsiteY2" fmla="*/ 844071 h 844071"/>
                <a:gd name="connsiteX3" fmla="*/ 0 w 8674443"/>
                <a:gd name="connsiteY3" fmla="*/ 844071 h 844071"/>
                <a:gd name="connsiteX4" fmla="*/ 0 w 8674443"/>
                <a:gd name="connsiteY4" fmla="*/ 0 h 84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74443" h="844071">
                  <a:moveTo>
                    <a:pt x="0" y="0"/>
                  </a:moveTo>
                  <a:lnTo>
                    <a:pt x="8674443" y="0"/>
                  </a:lnTo>
                  <a:lnTo>
                    <a:pt x="8674443" y="844071"/>
                  </a:lnTo>
                  <a:lnTo>
                    <a:pt x="0" y="8440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If the participant has opted into text notification in their online preferences, we will send a text notification, along with the e-mail notification to alert the participant that their debit card is suspended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627" y="4721943"/>
              <a:ext cx="905132" cy="818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58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8470</TotalTime>
  <Words>381</Words>
  <Application>Microsoft Office PowerPoint</Application>
  <PresentationFormat>On-screen Show (4:3)</PresentationFormat>
  <Paragraphs>80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Discovery Benefits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Zavalney</dc:creator>
  <cp:lastModifiedBy>Stein, Kathleen</cp:lastModifiedBy>
  <cp:revision>106</cp:revision>
  <dcterms:created xsi:type="dcterms:W3CDTF">2019-01-21T22:29:29Z</dcterms:created>
  <dcterms:modified xsi:type="dcterms:W3CDTF">2019-09-19T12:38:27Z</dcterms:modified>
</cp:coreProperties>
</file>